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66" r:id="rId3"/>
    <p:sldId id="267" r:id="rId4"/>
    <p:sldId id="268" r:id="rId5"/>
    <p:sldId id="257" r:id="rId6"/>
    <p:sldId id="264" r:id="rId7"/>
    <p:sldId id="265" r:id="rId8"/>
    <p:sldId id="258" r:id="rId9"/>
    <p:sldId id="259" r:id="rId10"/>
    <p:sldId id="260" r:id="rId11"/>
    <p:sldId id="261" r:id="rId12"/>
    <p:sldId id="262" r:id="rId13"/>
    <p:sldId id="263" r:id="rId14"/>
    <p:sldId id="270" r:id="rId15"/>
    <p:sldId id="271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C0CFC-F68C-4F77-A72B-CFB923AD8451}" type="datetimeFigureOut">
              <a:rPr lang="de-DE" smtClean="0"/>
              <a:t>05.07.2017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F1387-18D6-433A-B8B8-B7D663055D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5836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" Target="../slides/slide4.xml"/><Relationship Id="rId7" Type="http://schemas.openxmlformats.org/officeDocument/2006/relationships/image" Target="../media/image7.wmf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8E91-6CAD-4217-A91B-1137173944CD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60" y="4390917"/>
            <a:ext cx="6091638" cy="406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29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8E91-6CAD-4217-A91B-1137173944CD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81" y="4715930"/>
            <a:ext cx="5742362" cy="336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66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Vorgehen:</a:t>
            </a:r>
          </a:p>
          <a:p>
            <a:endParaRPr lang="de-DE" dirty="0" smtClean="0"/>
          </a:p>
          <a:p>
            <a:pPr marL="221334" indent="-221334">
              <a:buAutoNum type="arabicPeriod"/>
            </a:pPr>
            <a:r>
              <a:rPr lang="de-DE" dirty="0" smtClean="0"/>
              <a:t>Annuität berechnen über:</a:t>
            </a:r>
          </a:p>
          <a:p>
            <a:pPr marL="221334" indent="-221334">
              <a:buAutoNum type="arabicPeriod"/>
            </a:pPr>
            <a:endParaRPr lang="de-DE" dirty="0" smtClean="0"/>
          </a:p>
          <a:p>
            <a:pPr marL="221334" indent="-221334">
              <a:buAutoNum type="arabicPeriod"/>
            </a:pPr>
            <a:endParaRPr lang="de-DE" dirty="0" smtClean="0"/>
          </a:p>
          <a:p>
            <a:pPr marL="221334" indent="-221334">
              <a:buAutoNum type="arabicPeriod"/>
            </a:pPr>
            <a:endParaRPr lang="de-DE" dirty="0" smtClean="0"/>
          </a:p>
          <a:p>
            <a:pPr marL="221334" indent="-221334">
              <a:buAutoNum type="arabicPeriod"/>
            </a:pPr>
            <a:endParaRPr lang="de-DE" dirty="0" smtClean="0"/>
          </a:p>
          <a:p>
            <a:pPr marL="221334" indent="-221334">
              <a:buAutoNum type="arabicPeriod"/>
            </a:pPr>
            <a:endParaRPr lang="de-DE" dirty="0" smtClean="0"/>
          </a:p>
          <a:p>
            <a:pPr marL="221334" indent="-221334">
              <a:buAutoNum type="arabicPeriod"/>
            </a:pPr>
            <a:endParaRPr lang="de-DE" dirty="0" smtClean="0"/>
          </a:p>
          <a:p>
            <a:pPr marL="221334" indent="-221334">
              <a:buAutoNum type="arabicPeriod"/>
            </a:pPr>
            <a:endParaRPr lang="de-DE" dirty="0" smtClean="0"/>
          </a:p>
          <a:p>
            <a:pPr marL="221334" indent="-221334">
              <a:buAutoNum type="arabicPeriod"/>
            </a:pPr>
            <a:r>
              <a:rPr lang="de-DE" dirty="0" smtClean="0"/>
              <a:t>Zinsen = Restschuld JA x Zinssatz</a:t>
            </a:r>
          </a:p>
          <a:p>
            <a:pPr marL="221334" indent="-221334">
              <a:buAutoNum type="arabicPeriod"/>
            </a:pPr>
            <a:endParaRPr lang="de-DE" dirty="0" smtClean="0"/>
          </a:p>
          <a:p>
            <a:pPr marL="221334" indent="-221334">
              <a:buAutoNum type="arabicPeriod"/>
            </a:pPr>
            <a:r>
              <a:rPr lang="de-DE" dirty="0" smtClean="0"/>
              <a:t>Tilgung = Annuität – Zinsen</a:t>
            </a:r>
          </a:p>
          <a:p>
            <a:pPr marL="221334" indent="-221334">
              <a:buAutoNum type="arabicPeriod"/>
            </a:pPr>
            <a:endParaRPr lang="de-DE" dirty="0" smtClean="0"/>
          </a:p>
          <a:p>
            <a:pPr marL="221334" indent="-221334">
              <a:buAutoNum type="arabicPeriod"/>
            </a:pPr>
            <a:r>
              <a:rPr lang="de-DE" dirty="0" smtClean="0"/>
              <a:t>Restschuld JE = Restschuld JA – Tilgung</a:t>
            </a:r>
          </a:p>
          <a:p>
            <a:pPr marL="221334" indent="-221334">
              <a:buAutoNum type="arabicPeriod"/>
            </a:pPr>
            <a:endParaRPr lang="de-DE" dirty="0" smtClean="0"/>
          </a:p>
          <a:p>
            <a:pPr marL="221334" indent="-221334">
              <a:buAutoNum type="arabicPeriod"/>
            </a:pPr>
            <a:r>
              <a:rPr lang="de-DE" dirty="0" smtClean="0"/>
              <a:t>Restschuld JA (t+1) = Restschuld JE (in t)</a:t>
            </a:r>
          </a:p>
          <a:p>
            <a:pPr marL="221334" indent="-221334">
              <a:buAutoNum type="arabicPeriod"/>
            </a:pPr>
            <a:endParaRPr lang="de-DE" dirty="0" smtClean="0"/>
          </a:p>
          <a:p>
            <a:pPr marL="221334" indent="-221334">
              <a:buAutoNum type="arabicPeriod"/>
            </a:pPr>
            <a:endParaRPr lang="de-DE" dirty="0" smtClean="0"/>
          </a:p>
          <a:p>
            <a:pPr marL="221334" indent="-221334"/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8E91-6CAD-4217-A91B-1137173944CD}" type="slidenum">
              <a:rPr lang="de-DE" smtClean="0"/>
              <a:pPr/>
              <a:t>4</a:t>
            </a:fld>
            <a:endParaRPr lang="de-DE" dirty="0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908723" y="5004051"/>
          <a:ext cx="1571083" cy="648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Formel" r:id="rId4" imgW="1016000" imgH="419100" progId="Equation.3">
                  <p:embed/>
                </p:oleObj>
              </mc:Choice>
              <mc:Fallback>
                <p:oleObj name="Formel" r:id="rId4" imgW="1016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723" y="5004051"/>
                        <a:ext cx="1571083" cy="648071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2708923" y="5148065"/>
            <a:ext cx="1067880" cy="3663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88533" tIns="44267" rIns="88533" bIns="44267" rtlCol="0">
            <a:spAutoFit/>
          </a:bodyPr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FS 3.7.2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89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890208"/>
              </p:ext>
            </p:extLst>
          </p:nvPr>
        </p:nvGraphicFramePr>
        <p:xfrm>
          <a:off x="751838" y="7016720"/>
          <a:ext cx="3455935" cy="596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Formel" r:id="rId6" imgW="2501640" imgH="482400" progId="Equation.3">
                  <p:embed/>
                </p:oleObj>
              </mc:Choice>
              <mc:Fallback>
                <p:oleObj name="Formel" r:id="rId6" imgW="25016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38" y="7016720"/>
                        <a:ext cx="3455935" cy="5966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908720" y="8046076"/>
            <a:ext cx="2033356" cy="362607"/>
          </a:xfrm>
          <a:prstGeom prst="rect">
            <a:avLst/>
          </a:prstGeom>
          <a:noFill/>
        </p:spPr>
        <p:txBody>
          <a:bodyPr wrap="square" lIns="84779" tIns="42390" rIns="84779" bIns="42390" rtlCol="0">
            <a:spAutoFit/>
          </a:bodyPr>
          <a:lstStyle/>
          <a:p>
            <a:r>
              <a:rPr lang="de-DE" dirty="0" smtClean="0"/>
              <a:t>Hinweis: </a:t>
            </a:r>
            <a:endParaRPr lang="de-DE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503727"/>
              </p:ext>
            </p:extLst>
          </p:nvPr>
        </p:nvGraphicFramePr>
        <p:xfrm>
          <a:off x="1973091" y="8046075"/>
          <a:ext cx="3692659" cy="329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Formel" r:id="rId8" imgW="2628720" imgH="253800" progId="Equation.3">
                  <p:embed/>
                </p:oleObj>
              </mc:Choice>
              <mc:Fallback>
                <p:oleObj name="Formel" r:id="rId8" imgW="26287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73091" y="8046075"/>
                        <a:ext cx="3692659" cy="329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3935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8E91-6CAD-4217-A91B-1137173944CD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658" y="3995939"/>
            <a:ext cx="3987492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09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2979" y="4788025"/>
            <a:ext cx="3559011" cy="37444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41000" name="Picture 8"/>
          <p:cNvPicPr>
            <a:picLocks noChangeAspect="1" noChangeArrowheads="1"/>
          </p:cNvPicPr>
          <p:nvPr/>
        </p:nvPicPr>
        <p:blipFill>
          <a:blip r:embed="rId5"/>
          <a:srcRect r="52490"/>
          <a:stretch>
            <a:fillRect/>
          </a:stretch>
        </p:blipFill>
        <p:spPr bwMode="auto">
          <a:xfrm>
            <a:off x="260650" y="7236298"/>
            <a:ext cx="2736304" cy="13287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2849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8E91-6CAD-4217-A91B-1137173944CD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658" y="3995939"/>
            <a:ext cx="3987492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09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2979" y="4788025"/>
            <a:ext cx="3559011" cy="37444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41000" name="Picture 8"/>
          <p:cNvPicPr>
            <a:picLocks noChangeAspect="1" noChangeArrowheads="1"/>
          </p:cNvPicPr>
          <p:nvPr/>
        </p:nvPicPr>
        <p:blipFill>
          <a:blip r:embed="rId5"/>
          <a:srcRect r="52490"/>
          <a:stretch>
            <a:fillRect/>
          </a:stretch>
        </p:blipFill>
        <p:spPr bwMode="auto">
          <a:xfrm>
            <a:off x="260650" y="7236298"/>
            <a:ext cx="2736304" cy="13287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2849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8E91-6CAD-4217-A91B-1137173944CD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658" y="3995939"/>
            <a:ext cx="3987492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09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2979" y="4788025"/>
            <a:ext cx="3559011" cy="37444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41000" name="Picture 8"/>
          <p:cNvPicPr>
            <a:picLocks noChangeAspect="1" noChangeArrowheads="1"/>
          </p:cNvPicPr>
          <p:nvPr/>
        </p:nvPicPr>
        <p:blipFill>
          <a:blip r:embed="rId5"/>
          <a:srcRect r="52490"/>
          <a:stretch>
            <a:fillRect/>
          </a:stretch>
        </p:blipFill>
        <p:spPr bwMode="auto">
          <a:xfrm>
            <a:off x="260650" y="7236298"/>
            <a:ext cx="2736304" cy="13287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2849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087BE-97E1-4E9A-A881-C4749FE467C6}" type="datetimeFigureOut">
              <a:rPr lang="de-DE" smtClean="0"/>
              <a:t>05.07.2017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5872-C6F6-495A-B370-274A0C387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066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087BE-97E1-4E9A-A881-C4749FE467C6}" type="datetimeFigureOut">
              <a:rPr lang="de-DE" smtClean="0"/>
              <a:t>05.07.2017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5872-C6F6-495A-B370-274A0C387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78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087BE-97E1-4E9A-A881-C4749FE467C6}" type="datetimeFigureOut">
              <a:rPr lang="de-DE" smtClean="0"/>
              <a:t>05.07.2017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5872-C6F6-495A-B370-274A0C387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079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087BE-97E1-4E9A-A881-C4749FE467C6}" type="datetimeFigureOut">
              <a:rPr lang="de-DE" smtClean="0"/>
              <a:t>05.07.2017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5872-C6F6-495A-B370-274A0C387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31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087BE-97E1-4E9A-A881-C4749FE467C6}" type="datetimeFigureOut">
              <a:rPr lang="de-DE" smtClean="0"/>
              <a:t>05.07.2017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5872-C6F6-495A-B370-274A0C387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216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087BE-97E1-4E9A-A881-C4749FE467C6}" type="datetimeFigureOut">
              <a:rPr lang="de-DE" smtClean="0"/>
              <a:t>05.07.2017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5872-C6F6-495A-B370-274A0C387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309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087BE-97E1-4E9A-A881-C4749FE467C6}" type="datetimeFigureOut">
              <a:rPr lang="de-DE" smtClean="0"/>
              <a:t>05.07.2017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5872-C6F6-495A-B370-274A0C387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38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087BE-97E1-4E9A-A881-C4749FE467C6}" type="datetimeFigureOut">
              <a:rPr lang="de-DE" smtClean="0"/>
              <a:t>05.07.2017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5872-C6F6-495A-B370-274A0C387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14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087BE-97E1-4E9A-A881-C4749FE467C6}" type="datetimeFigureOut">
              <a:rPr lang="de-DE" smtClean="0"/>
              <a:t>05.07.2017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5872-C6F6-495A-B370-274A0C387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297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087BE-97E1-4E9A-A881-C4749FE467C6}" type="datetimeFigureOut">
              <a:rPr lang="de-DE" smtClean="0"/>
              <a:t>05.07.2017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5872-C6F6-495A-B370-274A0C387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408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087BE-97E1-4E9A-A881-C4749FE467C6}" type="datetimeFigureOut">
              <a:rPr lang="de-DE" smtClean="0"/>
              <a:t>05.07.2017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5872-C6F6-495A-B370-274A0C387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163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087BE-97E1-4E9A-A881-C4749FE467C6}" type="datetimeFigureOut">
              <a:rPr lang="de-DE" smtClean="0"/>
              <a:t>05.07.2017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85872-C6F6-495A-B370-274A0C387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663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body" idx="1"/>
          </p:nvPr>
        </p:nvSpPr>
        <p:spPr>
          <a:xfrm>
            <a:off x="1979613" y="3500438"/>
            <a:ext cx="5543550" cy="21510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de-DE" altLang="de-DE" sz="1800" dirty="0"/>
              <a:t> </a:t>
            </a:r>
            <a:r>
              <a:rPr lang="de-DE" altLang="de-DE" sz="1800" dirty="0" smtClean="0"/>
              <a:t>1. Zinsen auf Einmalzahlungen</a:t>
            </a:r>
          </a:p>
          <a:p>
            <a:pPr marL="828675" lvl="1">
              <a:lnSpc>
                <a:spcPct val="80000"/>
              </a:lnSpc>
            </a:pPr>
            <a:r>
              <a:rPr lang="de-DE" altLang="de-DE" sz="1600" dirty="0" smtClean="0"/>
              <a:t>Geld &amp; Zeit = Zinsen</a:t>
            </a:r>
          </a:p>
          <a:p>
            <a:pPr marL="828675" lvl="1">
              <a:lnSpc>
                <a:spcPct val="80000"/>
              </a:lnSpc>
            </a:pPr>
            <a:r>
              <a:rPr lang="de-DE" altLang="de-DE" sz="1600" dirty="0" smtClean="0"/>
              <a:t>Zinsmodelle</a:t>
            </a:r>
            <a:br>
              <a:rPr lang="de-DE" altLang="de-DE" sz="1600" dirty="0" smtClean="0"/>
            </a:br>
            <a:endParaRPr lang="de-DE" altLang="de-DE" sz="1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de-DE" altLang="de-DE" sz="1800" dirty="0" smtClean="0"/>
              <a:t> 2. Mehrfachzahlungen</a:t>
            </a:r>
          </a:p>
          <a:p>
            <a:pPr marL="763588" lvl="1" indent="-363538">
              <a:lnSpc>
                <a:spcPct val="80000"/>
              </a:lnSpc>
            </a:pPr>
            <a:r>
              <a:rPr lang="de-DE" altLang="de-DE" sz="1400" dirty="0"/>
              <a:t>Unterjährige Raten und </a:t>
            </a:r>
            <a:r>
              <a:rPr lang="de-DE" altLang="de-DE" sz="1400" dirty="0" smtClean="0"/>
              <a:t>Renten (arithmetische Reihe)</a:t>
            </a:r>
          </a:p>
          <a:p>
            <a:pPr marL="763588" lvl="1" indent="-363538">
              <a:lnSpc>
                <a:spcPct val="80000"/>
              </a:lnSpc>
            </a:pPr>
            <a:r>
              <a:rPr lang="de-DE" altLang="de-DE" sz="1400" dirty="0" smtClean="0"/>
              <a:t>Periodentreue  Raten (geometrische Reihe)</a:t>
            </a:r>
          </a:p>
          <a:p>
            <a:pPr marL="763588" lvl="1" indent="-363538">
              <a:lnSpc>
                <a:spcPct val="80000"/>
              </a:lnSpc>
            </a:pPr>
            <a:r>
              <a:rPr lang="de-DE" altLang="de-DE" sz="1400" dirty="0" smtClean="0"/>
              <a:t>Renten</a:t>
            </a:r>
            <a:br>
              <a:rPr lang="de-DE" altLang="de-DE" sz="1400" dirty="0" smtClean="0"/>
            </a:br>
            <a:endParaRPr lang="de-DE" altLang="de-DE" sz="1400" dirty="0" smtClean="0"/>
          </a:p>
          <a:p>
            <a:pPr>
              <a:lnSpc>
                <a:spcPct val="90000"/>
              </a:lnSpc>
            </a:pPr>
            <a:r>
              <a:rPr lang="de-DE" altLang="de-DE" sz="1800" dirty="0" smtClean="0"/>
              <a:t> 3. Annuitäten</a:t>
            </a:r>
            <a:endParaRPr lang="de-DE" altLang="de-DE" sz="1800" dirty="0"/>
          </a:p>
          <a:p>
            <a:pPr marL="763588" lvl="1" indent="-363538">
              <a:lnSpc>
                <a:spcPct val="80000"/>
              </a:lnSpc>
            </a:pPr>
            <a:endParaRPr lang="de-DE" altLang="de-DE" sz="1400" dirty="0" smtClean="0"/>
          </a:p>
          <a:p>
            <a:pPr marL="685800" lvl="1" indent="-285750">
              <a:lnSpc>
                <a:spcPct val="80000"/>
              </a:lnSpc>
            </a:pPr>
            <a:endParaRPr lang="de-DE" altLang="de-DE" sz="1400" dirty="0"/>
          </a:p>
        </p:txBody>
      </p:sp>
      <p:sp>
        <p:nvSpPr>
          <p:cNvPr id="88067" name="Rectangle 2"/>
          <p:cNvSpPr>
            <a:spLocks/>
          </p:cNvSpPr>
          <p:nvPr/>
        </p:nvSpPr>
        <p:spPr bwMode="auto">
          <a:xfrm>
            <a:off x="468313" y="404813"/>
            <a:ext cx="82296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altLang="de-DE" b="1" dirty="0" smtClean="0"/>
              <a:t>Agenda</a:t>
            </a:r>
            <a:endParaRPr lang="de-DE" altLang="de-DE" b="1" dirty="0"/>
          </a:p>
        </p:txBody>
      </p:sp>
      <p:pic>
        <p:nvPicPr>
          <p:cNvPr id="880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6250"/>
            <a:ext cx="2152650" cy="14303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Title 1"/>
          <p:cNvSpPr>
            <a:spLocks/>
          </p:cNvSpPr>
          <p:nvPr/>
        </p:nvSpPr>
        <p:spPr bwMode="auto">
          <a:xfrm>
            <a:off x="2195513" y="1989138"/>
            <a:ext cx="431958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dirty="0"/>
              <a:t>Finanzmathematik</a:t>
            </a:r>
          </a:p>
        </p:txBody>
      </p:sp>
      <p:sp>
        <p:nvSpPr>
          <p:cNvPr id="2" name="Rechteck 1"/>
          <p:cNvSpPr/>
          <p:nvPr/>
        </p:nvSpPr>
        <p:spPr>
          <a:xfrm>
            <a:off x="3806341" y="5085184"/>
            <a:ext cx="27087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/>
              <a:t>Aufgaben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46465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Wirtschaftsmathematik - Kap. II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10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908720"/>
                <a:ext cx="8507288" cy="5400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1800" b="1" dirty="0"/>
                  <a:t>Aufgabe 3.3 - Kredit 10.000  - Effektivzins</a:t>
                </a:r>
                <a:r>
                  <a:rPr lang="de-DE" sz="1800" b="1" dirty="0" smtClean="0"/>
                  <a:t>, anfänglicher Tilgungsanteil</a:t>
                </a:r>
              </a:p>
              <a:p>
                <a:pPr marL="0" indent="0">
                  <a:buNone/>
                </a:pPr>
                <a:r>
                  <a:rPr lang="de-DE" sz="1800" dirty="0" smtClean="0"/>
                  <a:t>Ein Kredit in Höhe von 10.000 € wird über 12 Monaten in Raten zu 1.000 € mit monatlicher Zins- und Tilgungsverrechnung zurückgezahlt. </a:t>
                </a:r>
              </a:p>
              <a:p>
                <a:pPr marL="457200" indent="-457200">
                  <a:buAutoNum type="alphaLcParenBoth"/>
                </a:pPr>
                <a:r>
                  <a:rPr lang="de-DE" sz="1800" dirty="0" smtClean="0"/>
                  <a:t>Berechnen Sie den effektiven Monatszins mit Hilfe des Newtonverfahrens.</a:t>
                </a:r>
                <a:br>
                  <a:rPr lang="de-DE" sz="1800" dirty="0" smtClean="0"/>
                </a:br>
                <a:r>
                  <a:rPr lang="de-DE" sz="1800" dirty="0" smtClean="0"/>
                  <a:t>Der Jahreszins beträgt etwa 20%   </a:t>
                </a:r>
                <a14:m>
                  <m:oMath xmlns:m="http://schemas.openxmlformats.org/officeDocument/2006/math">
                    <m:r>
                      <a:rPr lang="de-DE" sz="180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de-DE" sz="1800" b="0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de-DE" sz="1800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de-DE" sz="1800" b="0" i="1" smtClean="0">
                        <a:latin typeface="Cambria Math"/>
                        <a:ea typeface="Cambria Math"/>
                      </a:rPr>
                      <m:t> ≈1+</m:t>
                    </m:r>
                    <m:f>
                      <m:fPr>
                        <m:type m:val="skw"/>
                        <m:ctrlPr>
                          <a:rPr lang="de-DE" sz="1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/>
                            <a:ea typeface="Cambria Math"/>
                          </a:rPr>
                          <m:t>20%</m:t>
                        </m:r>
                      </m:num>
                      <m:den>
                        <m:r>
                          <a:rPr lang="de-DE" sz="1800" b="0" i="1" smtClean="0">
                            <a:latin typeface="Cambria Math"/>
                            <a:ea typeface="Cambria Math"/>
                          </a:rPr>
                          <m:t>12</m:t>
                        </m:r>
                      </m:den>
                    </m:f>
                    <m:r>
                      <a:rPr lang="de-DE" sz="1800" b="0" i="1" smtClean="0">
                        <a:latin typeface="Cambria Math"/>
                        <a:ea typeface="Cambria Math"/>
                      </a:rPr>
                      <m:t>=1,01</m:t>
                    </m:r>
                    <m:acc>
                      <m:accPr>
                        <m:chr m:val="̅"/>
                        <m:ctrlPr>
                          <a:rPr lang="de-DE" sz="18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sz="1800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e>
                    </m:acc>
                  </m:oMath>
                </a14:m>
                <a:r>
                  <a:rPr lang="de-DE" sz="1800" dirty="0" smtClean="0"/>
                  <a:t>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de-DE" sz="1800" dirty="0" smtClean="0"/>
                  <a:t> 1,02</a:t>
                </a:r>
              </a:p>
              <a:p>
                <a:pPr marL="457200" indent="-457200">
                  <a:buAutoNum type="alphaLcParenBoth"/>
                </a:pPr>
                <a:r>
                  <a:rPr lang="de-DE" sz="1800" dirty="0" smtClean="0"/>
                  <a:t>Wie groß ist in die anfängliche Tilgung ?</a:t>
                </a:r>
              </a:p>
              <a:p>
                <a:pPr marL="0" indent="0">
                  <a:buNone/>
                </a:pPr>
                <a:r>
                  <a:rPr lang="de-DE" sz="1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Lösung </a:t>
                </a:r>
                <a:r>
                  <a:rPr lang="de-DE" sz="18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(a) - STEP </a:t>
                </a:r>
                <a:r>
                  <a:rPr lang="de-DE" sz="1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4  (</a:t>
                </a:r>
                <a:r>
                  <a:rPr lang="de-DE" sz="1800" b="1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effektiver Monatszins</a:t>
                </a:r>
                <a:r>
                  <a:rPr lang="de-DE" sz="18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) </a:t>
                </a:r>
                <a:endParaRPr lang="de-DE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Newtonverfahren für </a:t>
                </a:r>
                <a14:m>
                  <m:oMath xmlns:m="http://schemas.openxmlformats.org/officeDocument/2006/math">
                    <m:r>
                      <a:rPr lang="de-DE" sz="18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180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180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de-DE" sz="1800" b="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=10</m:t>
                    </m:r>
                    <m:sSup>
                      <m:sSupPr>
                        <m:ctrlPr>
                          <a:rPr lang="de-DE" sz="1800" b="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1800" b="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de-DE" sz="1800" b="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13</m:t>
                        </m:r>
                      </m:sup>
                    </m:sSup>
                    <m:r>
                      <a:rPr lang="de-DE" sz="1800" b="0" i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−11</m:t>
                    </m:r>
                    <m:sSup>
                      <m:sSupPr>
                        <m:ctrlPr>
                          <a:rPr lang="de-DE" sz="1800" i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1800" i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de-DE" sz="1800" i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de-DE" sz="1800" b="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e-DE" sz="1800" b="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mit Startwert in der Nähe der vermuteten Nullstelle </a:t>
                </a:r>
                <a14:m>
                  <m:oMath xmlns:m="http://schemas.openxmlformats.org/officeDocument/2006/math">
                    <m:r>
                      <a:rPr lang="de-DE" sz="1800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  </m:t>
                    </m:r>
                    <m:r>
                      <a:rPr lang="de-DE" sz="18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de-DE" sz="18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=1,02</m:t>
                    </m:r>
                  </m:oMath>
                </a14:m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de-DE" sz="18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de-DE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de-DE" sz="24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de-DE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de-DE" sz="24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de-DE" sz="1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Antwort </a:t>
                </a:r>
                <a:r>
                  <a:rPr lang="de-DE" sz="18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(a)</a:t>
                </a:r>
                <a:r>
                  <a:rPr lang="de-DE" sz="1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:  der monatliche Effektivzins </a:t>
                </a: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beträgt ungefähr 2,92</a:t>
                </a:r>
                <a:r>
                  <a:rPr lang="de-DE" sz="1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%</a:t>
                </a:r>
              </a:p>
            </p:txBody>
          </p:sp>
        </mc:Choice>
        <mc:Fallback xmlns="">
          <p:sp>
            <p:nvSpPr>
              <p:cNvPr id="7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908720"/>
                <a:ext cx="8507288" cy="5400600"/>
              </a:xfrm>
              <a:blipFill rotWithShape="1">
                <a:blip r:embed="rId2"/>
                <a:stretch>
                  <a:fillRect l="-645" t="-5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2873263"/>
                  </p:ext>
                </p:extLst>
              </p:nvPr>
            </p:nvGraphicFramePr>
            <p:xfrm>
              <a:off x="539552" y="3933056"/>
              <a:ext cx="7632850" cy="1818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96"/>
                    <a:gridCol w="2189044"/>
                    <a:gridCol w="1526570"/>
                    <a:gridCol w="1627221"/>
                    <a:gridCol w="1425919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1" i="1" smtClean="0">
                                    <a:latin typeface="Cambria Math"/>
                                  </a:rPr>
                                  <m:t>𝒔𝒕𝒆𝒑</m:t>
                                </m:r>
                                <m:r>
                                  <a:rPr lang="de-DE" sz="1600" b="1" i="1" smtClean="0">
                                    <a:latin typeface="Cambria Math"/>
                                  </a:rPr>
                                  <m:t>#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1" i="1" dirty="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i="1" dirty="0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de-DE" sz="1600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600" i="1" dirty="0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i="1" dirty="0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de-DE" sz="1600" b="1" i="1" dirty="0" smtClean="0">
                                    <a:latin typeface="Cambria Math"/>
                                  </a:rPr>
                                  <m:t>′</m:t>
                                </m:r>
                                <m:d>
                                  <m:dPr>
                                    <m:ctrlPr>
                                      <a:rPr lang="de-DE" sz="1600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600" i="1" dirty="0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de-DE" sz="1600" i="1" dirty="0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de-DE" sz="1600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i="1" dirty="0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de-DE" sz="1600" dirty="0" smtClean="0"/>
                            <a:t>/</a:t>
                          </a:r>
                          <a14:m>
                            <m:oMath xmlns:m="http://schemas.openxmlformats.org/officeDocument/2006/math">
                              <m:r>
                                <a:rPr lang="de-DE" sz="1600" i="1" dirty="0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de-DE" sz="1600" b="1" i="1" dirty="0" smtClean="0">
                                  <a:latin typeface="Cambria Math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de-DE" sz="1600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i="1" dirty="0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de-DE" sz="1600" dirty="0"/>
                        </a:p>
                      </a:txBody>
                      <a:tcPr/>
                    </a:tc>
                  </a:tr>
                  <a:tr h="2772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 smtClean="0"/>
                            <a:t>1</a:t>
                          </a:r>
                          <a:endParaRPr lang="de-D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1,0200000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-0,0145934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14,4231420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-0,0010118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 smtClean="0"/>
                            <a:t>2</a:t>
                          </a:r>
                          <a:endParaRPr lang="de-D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1,0210118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-0,0137511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14,7466456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-0,0009325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 smtClean="0"/>
                            <a:t>…</a:t>
                          </a:r>
                          <a:endParaRPr lang="de-D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de-DE" sz="1600" dirty="0" smtClean="0"/>
                            <a:t>…</a:t>
                          </a:r>
                          <a:endParaRPr lang="de-DE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de-DE" sz="1600" dirty="0" smtClean="0"/>
                            <a:t>…</a:t>
                          </a:r>
                          <a:endParaRPr lang="de-DE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de-DE" sz="1600" dirty="0" smtClean="0"/>
                            <a:t>…</a:t>
                          </a:r>
                          <a:endParaRPr lang="de-DE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de-DE" sz="1600" dirty="0" smtClean="0"/>
                            <a:t>…</a:t>
                          </a:r>
                          <a:endParaRPr lang="de-DE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 smtClean="0"/>
                            <a:t>60</a:t>
                          </a:r>
                          <a:endParaRPr lang="de-DE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de-DE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1,0292285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de-DE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-0,0000001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de-DE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17,57234819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de-DE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  0,0000000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2873263"/>
                  </p:ext>
                </p:extLst>
              </p:nvPr>
            </p:nvGraphicFramePr>
            <p:xfrm>
              <a:off x="539552" y="3933056"/>
              <a:ext cx="7632850" cy="1818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96"/>
                    <a:gridCol w="2189044"/>
                    <a:gridCol w="1526570"/>
                    <a:gridCol w="1627221"/>
                    <a:gridCol w="1425919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704" t="-4918" r="-781690" b="-4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9833" t="-4918" r="-209192" b="-4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800" t="-4918" r="-200400" b="-4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81648" t="-4918" r="-87640" b="-4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35470" t="-4918" b="-414754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 smtClean="0"/>
                            <a:t>1</a:t>
                          </a:r>
                          <a:endParaRPr lang="de-D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1,0200000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-0,0145934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14,4231420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-0,0010118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 smtClean="0"/>
                            <a:t>2</a:t>
                          </a:r>
                          <a:endParaRPr lang="de-D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1,0210118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-0,0137511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14,7466456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-0,0009325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 smtClean="0"/>
                            <a:t>…</a:t>
                          </a:r>
                          <a:endParaRPr lang="de-D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de-DE" sz="1600" dirty="0" smtClean="0"/>
                            <a:t>…</a:t>
                          </a:r>
                          <a:endParaRPr lang="de-DE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de-DE" sz="1600" dirty="0" smtClean="0"/>
                            <a:t>…</a:t>
                          </a:r>
                          <a:endParaRPr lang="de-DE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de-DE" sz="1600" dirty="0" smtClean="0"/>
                            <a:t>…</a:t>
                          </a:r>
                          <a:endParaRPr lang="de-DE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de-DE" sz="1600" dirty="0" smtClean="0"/>
                            <a:t>…</a:t>
                          </a:r>
                          <a:endParaRPr lang="de-DE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 smtClean="0"/>
                            <a:t>60</a:t>
                          </a:r>
                          <a:endParaRPr lang="de-DE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de-DE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1,0292285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de-DE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-0,0000001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de-DE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17,57234819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de-DE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  0,0000000</a:t>
                          </a:r>
                          <a:endParaRPr lang="de-DE" sz="180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de-DE" sz="4000" b="1" dirty="0" smtClean="0">
                <a:latin typeface="+mn-lt"/>
              </a:rPr>
              <a:t>Aufgaben</a:t>
            </a:r>
            <a:endParaRPr lang="de-DE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074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Wirtschaftsmathematik - Kap. II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11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908720"/>
                <a:ext cx="8507288" cy="5400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1800" b="1" dirty="0"/>
                  <a:t>Aufgabe 3.3 - Kredit 10.000  - Effektivzins</a:t>
                </a:r>
                <a:r>
                  <a:rPr lang="de-DE" sz="1800" b="1" dirty="0" smtClean="0"/>
                  <a:t>, anfänglicher Tilgungsanteil</a:t>
                </a:r>
              </a:p>
              <a:p>
                <a:pPr marL="0" indent="0">
                  <a:buNone/>
                </a:pPr>
                <a:r>
                  <a:rPr lang="de-DE" sz="1800" dirty="0" smtClean="0"/>
                  <a:t>Ein Kredit in Höhe von 10.000 € wird über 12 Monaten in Raten zu 1.000 € mit monatlicher Zins- und Tilgungsverrechnung zurückgezahlt. </a:t>
                </a:r>
              </a:p>
              <a:p>
                <a:pPr marL="457200" indent="-457200">
                  <a:buAutoNum type="alphaLcParenBoth"/>
                </a:pPr>
                <a:r>
                  <a:rPr lang="de-DE" sz="1800" dirty="0" smtClean="0"/>
                  <a:t>Berechnen Sie den effektiven Monatszins mit Hilfe des Newtonverfahrens.</a:t>
                </a:r>
                <a:br>
                  <a:rPr lang="de-DE" sz="1800" dirty="0" smtClean="0"/>
                </a:br>
                <a:r>
                  <a:rPr lang="de-DE" sz="1800" dirty="0" smtClean="0"/>
                  <a:t>Der Jahreszins beträgt etwa 20%   </a:t>
                </a:r>
                <a14:m>
                  <m:oMath xmlns:m="http://schemas.openxmlformats.org/officeDocument/2006/math">
                    <m:r>
                      <a:rPr lang="de-DE" sz="180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de-DE" sz="1800" b="0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de-DE" sz="1800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de-DE" sz="1800" b="0" i="1" smtClean="0">
                        <a:latin typeface="Cambria Math"/>
                        <a:ea typeface="Cambria Math"/>
                      </a:rPr>
                      <m:t> ≈1+</m:t>
                    </m:r>
                    <m:f>
                      <m:fPr>
                        <m:type m:val="skw"/>
                        <m:ctrlPr>
                          <a:rPr lang="de-DE" sz="1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/>
                            <a:ea typeface="Cambria Math"/>
                          </a:rPr>
                          <m:t>20%</m:t>
                        </m:r>
                      </m:num>
                      <m:den>
                        <m:r>
                          <a:rPr lang="de-DE" sz="1800" b="0" i="1" smtClean="0">
                            <a:latin typeface="Cambria Math"/>
                            <a:ea typeface="Cambria Math"/>
                          </a:rPr>
                          <m:t>12</m:t>
                        </m:r>
                      </m:den>
                    </m:f>
                    <m:r>
                      <a:rPr lang="de-DE" sz="1800" b="0" i="1" smtClean="0">
                        <a:latin typeface="Cambria Math"/>
                        <a:ea typeface="Cambria Math"/>
                      </a:rPr>
                      <m:t>=1,01</m:t>
                    </m:r>
                    <m:acc>
                      <m:accPr>
                        <m:chr m:val="̅"/>
                        <m:ctrlPr>
                          <a:rPr lang="de-DE" sz="18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sz="1800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e>
                    </m:acc>
                  </m:oMath>
                </a14:m>
                <a:r>
                  <a:rPr lang="de-DE" sz="1800" dirty="0" smtClean="0"/>
                  <a:t>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de-DE" sz="1800" dirty="0" smtClean="0"/>
                  <a:t> 1,02</a:t>
                </a:r>
              </a:p>
              <a:p>
                <a:pPr marL="457200" indent="-457200">
                  <a:buAutoNum type="alphaLcParenBoth"/>
                </a:pPr>
                <a:r>
                  <a:rPr lang="de-DE" sz="1800" dirty="0" smtClean="0"/>
                  <a:t>Wie groß ist die anfängliche Tilgung ?</a:t>
                </a:r>
              </a:p>
              <a:p>
                <a:pPr marL="0" indent="0">
                  <a:buNone/>
                </a:pPr>
                <a:endParaRPr lang="de-DE" sz="1800" dirty="0" smtClean="0"/>
              </a:p>
              <a:p>
                <a:pPr marL="0" indent="0">
                  <a:buNone/>
                </a:pPr>
                <a:r>
                  <a:rPr lang="de-DE" sz="1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Lösung (a) - STEP 5</a:t>
                </a:r>
                <a:r>
                  <a:rPr lang="de-DE" sz="18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de-DE" sz="1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(optional: </a:t>
                </a:r>
                <a:r>
                  <a:rPr lang="de-DE" sz="1800" b="1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effektiver Jahreszins</a:t>
                </a:r>
                <a:r>
                  <a:rPr lang="de-DE" sz="1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Hochrechnen des monatliche Effektivzinses auf den jährlichen Effektivzins (</a:t>
                </a:r>
                <a:r>
                  <a:rPr lang="de-DE" sz="1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gemäß </a:t>
                </a: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PAngV)</a:t>
                </a:r>
                <a:b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</a:br>
                <a:endParaRPr lang="de-DE" sz="1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1+</m:t>
                      </m:r>
                      <m:sSub>
                        <m:sSubPr>
                          <m:ctrlPr>
                            <a:rPr lang="de-DE" sz="18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8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sz="18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𝑒𝑓𝑓</m:t>
                          </m:r>
                        </m:sub>
                      </m:sSub>
                      <m:r>
                        <a:rPr lang="de-DE" sz="18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%=</m:t>
                      </m:r>
                      <m:sSup>
                        <m:sSupPr>
                          <m:ctrlPr>
                            <a:rPr lang="de-DE" sz="18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(1</m:t>
                          </m:r>
                          <m:r>
                            <a:rPr lang="de-DE" sz="18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02,92</m:t>
                          </m:r>
                          <m:r>
                            <a:rPr lang="de-DE" sz="1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%)</m:t>
                          </m:r>
                        </m:e>
                        <m:sup>
                          <m:r>
                            <a:rPr lang="de-DE" sz="18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12</m:t>
                          </m:r>
                        </m:sup>
                      </m:sSup>
                      <m:r>
                        <a:rPr lang="de-DE" sz="18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  </m:t>
                      </m:r>
                      <m:r>
                        <a:rPr lang="de-DE" sz="18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≈1,</m:t>
                      </m:r>
                      <m:r>
                        <a:rPr lang="de-DE" sz="18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4125</m:t>
                      </m:r>
                    </m:oMath>
                  </m:oMathPara>
                </a14:m>
                <a:endParaRPr lang="de-DE" sz="1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de-DE" sz="1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sz="1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𝑒𝑓𝑓</m:t>
                          </m:r>
                        </m:sub>
                      </m:sSub>
                      <m:r>
                        <a:rPr lang="de-DE" sz="1800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%</m:t>
                      </m:r>
                      <m:r>
                        <a:rPr lang="de-DE" sz="1800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de-DE" sz="1800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41,25%</m:t>
                      </m:r>
                    </m:oMath>
                  </m:oMathPara>
                </a14:m>
                <a:endParaRPr lang="de-DE" sz="18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de-DE" sz="18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de-DE" sz="18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908720"/>
                <a:ext cx="8507288" cy="5400600"/>
              </a:xfrm>
              <a:blipFill rotWithShape="1">
                <a:blip r:embed="rId2"/>
                <a:stretch>
                  <a:fillRect l="-645" t="-564" r="-4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de-DE" sz="4000" b="1" dirty="0" smtClean="0">
                <a:latin typeface="+mn-lt"/>
              </a:rPr>
              <a:t>Aufgaben</a:t>
            </a:r>
            <a:endParaRPr lang="de-DE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946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Wirtschaftsmathematik - Kap. II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12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908720"/>
                <a:ext cx="8507288" cy="5400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1800" b="1" dirty="0"/>
                  <a:t>Aufgabe 3.3 - Kredit 10.000  - Effektivzins</a:t>
                </a:r>
                <a:r>
                  <a:rPr lang="de-DE" sz="1800" b="1" dirty="0" smtClean="0"/>
                  <a:t>, anfänglicher Tilgungsanteil</a:t>
                </a:r>
              </a:p>
              <a:p>
                <a:pPr marL="0" indent="0">
                  <a:buNone/>
                </a:pPr>
                <a:r>
                  <a:rPr lang="de-DE" sz="1800" dirty="0" smtClean="0"/>
                  <a:t>Ein Kredit in Höhe von 10.000 € wird über 12 Monaten in Raten zu 1.000 € mit monatlicher Zins- und Tilgungsverrechnung zurückgezahlt. </a:t>
                </a:r>
              </a:p>
              <a:p>
                <a:pPr marL="457200" indent="-457200">
                  <a:buAutoNum type="alphaLcParenBoth"/>
                </a:pPr>
                <a:r>
                  <a:rPr lang="de-DE" sz="1800" dirty="0" smtClean="0"/>
                  <a:t>Berechnen Sie den effektiven Monatszins mit Hilfe des Newtonverfahrens.</a:t>
                </a:r>
                <a:br>
                  <a:rPr lang="de-DE" sz="1800" dirty="0" smtClean="0"/>
                </a:br>
                <a:r>
                  <a:rPr lang="de-DE" sz="1800" dirty="0" smtClean="0"/>
                  <a:t>Der Jahreszins beträgt etwa 20%   </a:t>
                </a:r>
                <a14:m>
                  <m:oMath xmlns:m="http://schemas.openxmlformats.org/officeDocument/2006/math">
                    <m:r>
                      <a:rPr lang="de-DE" sz="180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de-DE" sz="1800" b="0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de-DE" sz="1800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de-DE" sz="1800" b="0" i="1" smtClean="0">
                        <a:latin typeface="Cambria Math"/>
                        <a:ea typeface="Cambria Math"/>
                      </a:rPr>
                      <m:t> ≈1+</m:t>
                    </m:r>
                    <m:f>
                      <m:fPr>
                        <m:type m:val="skw"/>
                        <m:ctrlPr>
                          <a:rPr lang="de-DE" sz="1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/>
                            <a:ea typeface="Cambria Math"/>
                          </a:rPr>
                          <m:t>20%</m:t>
                        </m:r>
                      </m:num>
                      <m:den>
                        <m:r>
                          <a:rPr lang="de-DE" sz="1800" b="0" i="1" smtClean="0">
                            <a:latin typeface="Cambria Math"/>
                            <a:ea typeface="Cambria Math"/>
                          </a:rPr>
                          <m:t>12</m:t>
                        </m:r>
                      </m:den>
                    </m:f>
                    <m:r>
                      <a:rPr lang="de-DE" sz="1800" b="0" i="1" smtClean="0">
                        <a:latin typeface="Cambria Math"/>
                        <a:ea typeface="Cambria Math"/>
                      </a:rPr>
                      <m:t>=1,01</m:t>
                    </m:r>
                    <m:acc>
                      <m:accPr>
                        <m:chr m:val="̅"/>
                        <m:ctrlPr>
                          <a:rPr lang="de-DE" sz="18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sz="1800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e>
                    </m:acc>
                  </m:oMath>
                </a14:m>
                <a:r>
                  <a:rPr lang="de-DE" sz="1800" dirty="0" smtClean="0"/>
                  <a:t>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de-DE" sz="1800" dirty="0" smtClean="0"/>
                  <a:t> 1,02</a:t>
                </a:r>
              </a:p>
              <a:p>
                <a:pPr marL="457200" indent="-457200">
                  <a:buAutoNum type="alphaLcParenBoth"/>
                </a:pPr>
                <a:r>
                  <a:rPr lang="de-DE" sz="1800" smtClean="0"/>
                  <a:t>Wie </a:t>
                </a:r>
                <a:r>
                  <a:rPr lang="de-DE" sz="1800" dirty="0" smtClean="0"/>
                  <a:t>groß ist die anfängliche Tilgung ?</a:t>
                </a:r>
              </a:p>
              <a:p>
                <a:pPr marL="0" indent="0">
                  <a:buNone/>
                </a:pPr>
                <a:endParaRPr lang="de-DE" sz="1800" dirty="0" smtClean="0"/>
              </a:p>
              <a:p>
                <a:pPr marL="0" indent="0">
                  <a:buNone/>
                </a:pPr>
                <a:r>
                  <a:rPr lang="de-DE" sz="1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Lösung (b) - </a:t>
                </a:r>
                <a:r>
                  <a:rPr lang="de-DE" sz="18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STEP 6 </a:t>
                </a:r>
                <a:r>
                  <a:rPr lang="de-DE" sz="1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(</a:t>
                </a:r>
                <a:r>
                  <a:rPr lang="de-DE" sz="1800" b="1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anfängliche Tilgung</a:t>
                </a:r>
                <a:r>
                  <a:rPr lang="de-DE" sz="1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STEP 6:   Anfängliche Tilgung</a:t>
                </a:r>
              </a:p>
              <a:p>
                <a:pPr marL="0" indent="0">
                  <a:buNone/>
                </a:pP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de-DE" sz="18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de-DE" sz="1800" i="1" baseline="-2500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de-DE" sz="18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de-DE" sz="18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 </m:t>
                    </m:r>
                    <m:r>
                      <a:rPr lang="de-DE" sz="18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𝑎</m:t>
                    </m:r>
                    <m:r>
                      <a:rPr lang="de-DE" sz="18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− </m:t>
                    </m:r>
                    <m:r>
                      <a:rPr lang="de-DE" sz="1800" i="1" dirty="0" err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𝑆</m:t>
                    </m:r>
                    <m:r>
                      <a:rPr lang="de-DE" sz="1800" i="1" baseline="-25000" dirty="0" err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𝑜</m:t>
                    </m:r>
                    <m:r>
                      <a:rPr lang="de-DE" sz="1800" i="1" dirty="0" err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∙</m:t>
                    </m:r>
                    <m:r>
                      <a:rPr lang="de-DE" sz="1800" i="1" dirty="0" err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𝑝</m:t>
                    </m:r>
                    <m:r>
                      <a:rPr lang="de-DE" sz="1800" b="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%</m:t>
                    </m:r>
                    <m:r>
                      <a:rPr lang="de-DE" sz="18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  1.000−10.000</m:t>
                    </m:r>
                    <m:r>
                      <a:rPr lang="de-DE" sz="18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de-DE" sz="1800" b="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2,92%</m:t>
                    </m:r>
                    <m:r>
                      <a:rPr lang="de-DE" sz="18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  </m:t>
                    </m:r>
                  </m:oMath>
                </a14:m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	</a:t>
                </a:r>
              </a:p>
              <a:p>
                <a:pPr marL="0" indent="0">
                  <a:buNone/>
                </a:pPr>
                <a:r>
                  <a:rPr lang="de-DE" sz="1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	</a:t>
                </a: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de-DE" sz="18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  </m:t>
                    </m:r>
                    <m:r>
                      <a:rPr lang="de-DE" sz="1800" b="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708</m:t>
                    </m:r>
                    <m:r>
                      <a:rPr lang="de-DE" sz="18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de-DE" sz="18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€</m:t>
                    </m:r>
                  </m:oMath>
                </a14:m>
                <a:endParaRPr lang="de-DE" sz="18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de-DE" sz="1800" dirty="0" smtClean="0"/>
              </a:p>
              <a:p>
                <a:pPr marL="0" indent="0">
                  <a:buNone/>
                </a:pPr>
                <a:r>
                  <a:rPr lang="de-DE" sz="1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Antwort (b):  </a:t>
                </a: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Der anfängliche Tilgungsanteil beträgt 708 €</a:t>
                </a:r>
                <a:endParaRPr lang="de-DE" sz="1800" dirty="0"/>
              </a:p>
            </p:txBody>
          </p:sp>
        </mc:Choice>
        <mc:Fallback xmlns="">
          <p:sp>
            <p:nvSpPr>
              <p:cNvPr id="7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908720"/>
                <a:ext cx="8507288" cy="5400600"/>
              </a:xfrm>
              <a:blipFill rotWithShape="1">
                <a:blip r:embed="rId2"/>
                <a:stretch>
                  <a:fillRect l="-645" t="-5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de-DE" sz="4000" b="1" dirty="0" smtClean="0">
                <a:latin typeface="+mn-lt"/>
              </a:rPr>
              <a:t>Aufgaben</a:t>
            </a:r>
            <a:endParaRPr lang="de-DE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67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Wirtschaftsmathematik - Kap. II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13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908720"/>
                <a:ext cx="8507288" cy="5400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1800" b="1" dirty="0"/>
                  <a:t>Aufgabe 3.3 - Kredit 10.000  - Effektivzins, anfänglicher Tilgungsanteil</a:t>
                </a:r>
              </a:p>
              <a:p>
                <a:pPr marL="0" indent="0">
                  <a:buNone/>
                </a:pPr>
                <a:r>
                  <a:rPr lang="de-DE" sz="1800" dirty="0" smtClean="0"/>
                  <a:t>Ein Kredit in Höhe von 10.000 € wird über 12 Monaten in Raten zu 1.000 € mit monatlicher Zins- und Tilgungsverrechnung zurückgezahlt. </a:t>
                </a:r>
              </a:p>
              <a:p>
                <a:pPr marL="457200" indent="-457200">
                  <a:buAutoNum type="alphaLcParenBoth"/>
                </a:pPr>
                <a:r>
                  <a:rPr lang="de-DE" sz="1800" dirty="0" smtClean="0"/>
                  <a:t>Berechnen Sie den effektiven Monatszins mit Hilfe des Newtonverfahrens.</a:t>
                </a:r>
                <a:br>
                  <a:rPr lang="de-DE" sz="1800" dirty="0" smtClean="0"/>
                </a:br>
                <a:r>
                  <a:rPr lang="de-DE" sz="1800" dirty="0" smtClean="0"/>
                  <a:t>Der Jahreszins beträgt etwa 20%   </a:t>
                </a:r>
                <a14:m>
                  <m:oMath xmlns:m="http://schemas.openxmlformats.org/officeDocument/2006/math">
                    <m:r>
                      <a:rPr lang="de-DE" sz="180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de-DE" sz="1800" b="0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de-DE" sz="1800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de-DE" sz="1800" b="0" i="1" smtClean="0">
                        <a:latin typeface="Cambria Math"/>
                        <a:ea typeface="Cambria Math"/>
                      </a:rPr>
                      <m:t> ≈1+</m:t>
                    </m:r>
                    <m:f>
                      <m:fPr>
                        <m:type m:val="skw"/>
                        <m:ctrlPr>
                          <a:rPr lang="de-DE" sz="1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/>
                            <a:ea typeface="Cambria Math"/>
                          </a:rPr>
                          <m:t>20%</m:t>
                        </m:r>
                      </m:num>
                      <m:den>
                        <m:r>
                          <a:rPr lang="de-DE" sz="1800" b="0" i="1" smtClean="0">
                            <a:latin typeface="Cambria Math"/>
                            <a:ea typeface="Cambria Math"/>
                          </a:rPr>
                          <m:t>12</m:t>
                        </m:r>
                      </m:den>
                    </m:f>
                    <m:r>
                      <a:rPr lang="de-DE" sz="1800" b="0" i="1" smtClean="0">
                        <a:latin typeface="Cambria Math"/>
                        <a:ea typeface="Cambria Math"/>
                      </a:rPr>
                      <m:t>=1,01</m:t>
                    </m:r>
                    <m:acc>
                      <m:accPr>
                        <m:chr m:val="̅"/>
                        <m:ctrlPr>
                          <a:rPr lang="de-DE" sz="18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sz="1800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e>
                    </m:acc>
                  </m:oMath>
                </a14:m>
                <a:r>
                  <a:rPr lang="de-DE" sz="1800" dirty="0" smtClean="0"/>
                  <a:t>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de-DE" sz="1800" dirty="0" smtClean="0"/>
                  <a:t> 1,02</a:t>
                </a:r>
              </a:p>
              <a:p>
                <a:pPr marL="457200" indent="-457200">
                  <a:buAutoNum type="alphaLcParenBoth"/>
                </a:pPr>
                <a:r>
                  <a:rPr lang="de-DE" sz="1800" dirty="0" smtClean="0"/>
                  <a:t>Wie groß ist die anfängliche Tilgung ?</a:t>
                </a:r>
              </a:p>
              <a:p>
                <a:pPr marL="0" indent="0">
                  <a:buNone/>
                </a:pPr>
                <a:r>
                  <a:rPr lang="de-DE" sz="1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STEP 7:   (optional: </a:t>
                </a:r>
                <a:r>
                  <a:rPr lang="de-DE" sz="1800" b="1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Tilgungsplan</a:t>
                </a:r>
                <a:r>
                  <a:rPr lang="de-DE" sz="1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)  </a:t>
                </a: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Stellen Sie einen Tilgungsplan mit </a:t>
                </a:r>
                <a14:m>
                  <m:oMath xmlns:m="http://schemas.openxmlformats.org/officeDocument/2006/math">
                    <m:r>
                      <a:rPr lang="de-DE" sz="18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𝑝</m:t>
                    </m:r>
                    <m:r>
                      <a:rPr lang="de-DE" sz="18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%=2,92%</m:t>
                    </m:r>
                  </m:oMath>
                </a14:m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auf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180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Hausaufgabe</a:t>
                </a:r>
              </a:p>
              <a:p>
                <a:pPr marL="0" indent="0">
                  <a:buNone/>
                </a:pP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		</a:t>
                </a:r>
              </a:p>
              <a:p>
                <a:pPr marL="0" indent="0">
                  <a:buNone/>
                </a:pPr>
                <a:endParaRPr lang="de-DE" sz="18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908720"/>
                <a:ext cx="8507288" cy="5400600"/>
              </a:xfrm>
              <a:blipFill rotWithShape="1">
                <a:blip r:embed="rId2"/>
                <a:stretch>
                  <a:fillRect l="-645" t="-5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8986798"/>
                  </p:ext>
                </p:extLst>
              </p:nvPr>
            </p:nvGraphicFramePr>
            <p:xfrm>
              <a:off x="611560" y="3573016"/>
              <a:ext cx="7848871" cy="25310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378775"/>
                    <a:gridCol w="1027339"/>
                    <a:gridCol w="1202398"/>
                    <a:gridCol w="2103515"/>
                    <a:gridCol w="1136844"/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Restschuld am Anfang der Periode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Zinsen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Tilgung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Restschuld am Ende der Periode</a:t>
                          </a:r>
                        </a:p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Periode</a:t>
                          </a:r>
                          <a:endParaRPr lang="de-D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10.000,00 €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kern="120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292,00 €</m:t>
                                </m:r>
                              </m:oMath>
                            </m:oMathPara>
                          </a14:m>
                          <a:endParaRPr lang="de-DE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latinLnBrk="0" hangingPunct="1"/>
                          <a:r>
                            <a:rPr lang="de-DE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708,00 €</a:t>
                          </a:r>
                          <a:endParaRPr lang="de-DE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 9.292,00 €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1</a:t>
                          </a:r>
                          <a:endParaRPr lang="de-D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  9.292,00 €</a:t>
                          </a:r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latinLnBrk="0" hangingPunct="1"/>
                          <a:endParaRPr lang="de-DE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latinLnBrk="0" hangingPunct="1"/>
                          <a:endParaRPr lang="de-DE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2</a:t>
                          </a:r>
                          <a:endParaRPr lang="de-DE" dirty="0"/>
                        </a:p>
                      </a:txBody>
                      <a:tcPr/>
                    </a:tc>
                  </a:tr>
                  <a:tr h="50416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de-DE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  <a:endParaRPr lang="de-DE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de-DE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de-DE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de-DE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de-DE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  <a:endParaRPr lang="de-DE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de-DE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    969,28 </a:t>
                          </a:r>
                          <a:r>
                            <a:rPr lang="de-DE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€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ctr" latinLnBrk="0" hangingPunct="1"/>
                          <a:r>
                            <a:rPr lang="de-DE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   28,30 €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ctr" latinLnBrk="0" hangingPunct="1"/>
                          <a:r>
                            <a:rPr lang="de-DE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    971,70 €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de-DE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lang="de-DE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  -2,41 €</a:t>
                          </a:r>
                          <a:endParaRPr lang="de-DE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de-DE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12</a:t>
                          </a:r>
                          <a:endParaRPr lang="de-DE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8986798"/>
                  </p:ext>
                </p:extLst>
              </p:nvPr>
            </p:nvGraphicFramePr>
            <p:xfrm>
              <a:off x="611560" y="3573016"/>
              <a:ext cx="7848871" cy="25310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378775"/>
                    <a:gridCol w="1027339"/>
                    <a:gridCol w="1202398"/>
                    <a:gridCol w="2103515"/>
                    <a:gridCol w="1136844"/>
                  </a:tblGrid>
                  <a:tr h="91440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Restschuld am Anfang der Periode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Zinsen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Tilgung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Restschuld am Ende der Periode</a:t>
                          </a:r>
                        </a:p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Periode</a:t>
                          </a:r>
                          <a:endParaRPr lang="de-D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10.000,00 €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30769" t="-254098" r="-431361" b="-363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latinLnBrk="0" hangingPunct="1"/>
                          <a:r>
                            <a:rPr lang="de-DE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708,00 €</a:t>
                          </a:r>
                          <a:endParaRPr lang="de-DE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 9.292,00 €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1</a:t>
                          </a:r>
                          <a:endParaRPr lang="de-D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  9.292,00 €</a:t>
                          </a:r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latinLnBrk="0" hangingPunct="1"/>
                          <a:endParaRPr lang="de-DE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latinLnBrk="0" hangingPunct="1"/>
                          <a:endParaRPr lang="de-DE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2</a:t>
                          </a:r>
                          <a:endParaRPr lang="de-DE" dirty="0"/>
                        </a:p>
                      </a:txBody>
                      <a:tcPr/>
                    </a:tc>
                  </a:tr>
                  <a:tr h="50416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de-DE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  <a:endParaRPr lang="de-DE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de-DE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de-DE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de-DE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de-DE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  <a:endParaRPr lang="de-DE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de-DE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    969,28 </a:t>
                          </a:r>
                          <a:r>
                            <a:rPr lang="de-DE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€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ctr" latinLnBrk="0" hangingPunct="1"/>
                          <a:r>
                            <a:rPr lang="de-DE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   28,30 €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ctr" latinLnBrk="0" hangingPunct="1"/>
                          <a:r>
                            <a:rPr lang="de-DE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    971,70 €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de-DE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lang="de-DE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  -2,41 €</a:t>
                          </a:r>
                          <a:endParaRPr lang="de-DE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de-DE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12</a:t>
                          </a:r>
                          <a:endParaRPr lang="de-DE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de-DE" sz="4000" b="1" dirty="0" smtClean="0">
                <a:latin typeface="+mn-lt"/>
              </a:rPr>
              <a:t>Aufgaben</a:t>
            </a:r>
            <a:endParaRPr lang="de-DE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60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Wirtschaftsmathematik - Kap. II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14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908720"/>
                <a:ext cx="8507288" cy="5400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1800" b="1" dirty="0" smtClean="0"/>
                  <a:t>Aufgabe 3.4 – Finanzierung </a:t>
                </a:r>
                <a:r>
                  <a:rPr lang="de-DE" sz="1800" b="1" dirty="0"/>
                  <a:t> </a:t>
                </a:r>
                <a:r>
                  <a:rPr lang="de-DE" sz="1800" b="1" dirty="0" smtClean="0"/>
                  <a:t> -  </a:t>
                </a:r>
                <a:r>
                  <a:rPr lang="de-DE" sz="1800" b="1" dirty="0"/>
                  <a:t>Kreditrahmen, </a:t>
                </a:r>
                <a:r>
                  <a:rPr lang="de-DE" sz="1800" b="1" dirty="0" smtClean="0"/>
                  <a:t>Restschuld</a:t>
                </a:r>
              </a:p>
              <a:p>
                <a:pPr marL="0" indent="0">
                  <a:buNone/>
                </a:pPr>
                <a:r>
                  <a:rPr lang="de-DE" sz="1800" dirty="0" smtClean="0"/>
                  <a:t>Ein Paar will sich nach einer neuen Wohnung umsehen. Am jedem Monatsende könnten sie zusammen eine </a:t>
                </a:r>
                <a:r>
                  <a:rPr lang="de-DE" sz="1800" dirty="0"/>
                  <a:t>Rate von Höhe von 1.200 € </a:t>
                </a:r>
                <a:r>
                  <a:rPr lang="de-DE" sz="1800" dirty="0" smtClean="0"/>
                  <a:t>dafür bereitstellen..</a:t>
                </a:r>
                <a:endParaRPr lang="de-DE" sz="1800" dirty="0"/>
              </a:p>
              <a:p>
                <a:pPr marL="0" indent="0">
                  <a:buNone/>
                </a:pPr>
                <a:r>
                  <a:rPr lang="de-DE" sz="1800" dirty="0" smtClean="0"/>
                  <a:t>Die Bank bietet aktuell 3% bei einer </a:t>
                </a:r>
                <a:r>
                  <a:rPr lang="de-DE" sz="1800" dirty="0" err="1" smtClean="0"/>
                  <a:t>annuitätischen</a:t>
                </a:r>
                <a:r>
                  <a:rPr lang="de-DE" sz="1800" dirty="0" smtClean="0"/>
                  <a:t> Tilgung mit einer Gesamttilgungszeit von 30 Jahren und einer Zinsfestschreibungszeit von 8 Jahren.</a:t>
                </a:r>
              </a:p>
              <a:p>
                <a:pPr>
                  <a:buAutoNum type="alphaLcParenR"/>
                </a:pPr>
                <a:r>
                  <a:rPr lang="de-DE" sz="1800" dirty="0" smtClean="0"/>
                  <a:t>Was dürfte die Wohnung kosten, wenn die beiden Eltern des Paares je 30.000€ zuschießen würden ?</a:t>
                </a:r>
              </a:p>
              <a:p>
                <a:pPr>
                  <a:buAutoNum type="alphaLcParenR"/>
                </a:pPr>
                <a:r>
                  <a:rPr lang="de-DE" sz="1800" dirty="0"/>
                  <a:t>Wie groß wäre die Restschuld nach 8 Jahren, wenn das Paar eine Wohnung für 300.000 € gekauft und dazu </a:t>
                </a:r>
                <a:r>
                  <a:rPr lang="de-DE" sz="1800" dirty="0" smtClean="0"/>
                  <a:t>die oben beschriebenen Angebote der Eltern und der </a:t>
                </a:r>
                <a:r>
                  <a:rPr lang="de-DE" sz="1800" dirty="0"/>
                  <a:t>Bank angenommen hätte ?</a:t>
                </a:r>
              </a:p>
              <a:p>
                <a:pPr marL="0" indent="0">
                  <a:buNone/>
                </a:pPr>
                <a:r>
                  <a:rPr lang="de-DE" sz="1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Lösung a):  </a:t>
                </a: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Zunächst müssen wir den Periodenzins und den dazugehörigen Aufzinsfaktor bestimmen</a:t>
                </a:r>
                <a14:m>
                  <m:oMath xmlns:m="http://schemas.openxmlformats.org/officeDocument/2006/math">
                    <m:r>
                      <a:rPr lang="de-DE" sz="1800" b="0" i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  </m:t>
                    </m:r>
                    <m:r>
                      <a:rPr lang="de-DE" sz="1800" b="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𝑞</m:t>
                    </m:r>
                    <m:r>
                      <a:rPr lang="de-DE" sz="1800" b="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=1+</m:t>
                    </m:r>
                    <m:f>
                      <m:fPr>
                        <m:ctrlPr>
                          <a:rPr lang="de-DE" sz="180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de-DE" sz="1800" b="0" i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3%</m:t>
                        </m:r>
                      </m:num>
                      <m:den>
                        <m:r>
                          <a:rPr lang="de-DE" sz="1800" b="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de-DE" sz="1800" b="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=1,0025</m:t>
                    </m:r>
                  </m:oMath>
                </a14:m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Die Gesamtlaufzeit zerfällt in 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de-DE" sz="1800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de-DE" sz="18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30</m:t>
                    </m:r>
                    <m:r>
                      <a:rPr lang="de-DE" sz="18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∙12=360</m:t>
                    </m:r>
                  </m:oMath>
                </a14:m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Perioden. Damit erhalten wir</a:t>
                </a:r>
              </a:p>
              <a:p>
                <a:pPr marL="0" indent="0">
                  <a:buNone/>
                </a:pPr>
                <a:r>
                  <a:rPr lang="de-DE" sz="1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de-DE" sz="18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de-DE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de-DE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80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de-DE" sz="1800" i="1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de-DE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/>
                          </a:rPr>
                          <m:t>   1−</m:t>
                        </m:r>
                        <m:sSup>
                          <m:sSupPr>
                            <m:ctrlPr>
                              <a:rPr lang="de-DE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80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de-DE" sz="1800" i="1">
                            <a:latin typeface="Cambria Math"/>
                          </a:rPr>
                          <m:t>  1−</m:t>
                        </m:r>
                        <m:sSup>
                          <m:sSupPr>
                            <m:ctrlPr>
                              <a:rPr lang="de-DE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800" i="1">
                                <a:latin typeface="Cambria Math"/>
                              </a:rPr>
                              <m:t> </m:t>
                            </m:r>
                          </m:sup>
                        </m:sSup>
                      </m:den>
                    </m:f>
                    <m:r>
                      <a:rPr lang="de-DE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/>
                          </a:rPr>
                          <m:t>1200</m:t>
                        </m:r>
                      </m:num>
                      <m:den>
                        <m:sSup>
                          <m:sSupPr>
                            <m:ctrlPr>
                              <a:rPr lang="de-DE" sz="1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1800" b="0" i="1" smtClean="0">
                                <a:latin typeface="Cambria Math"/>
                              </a:rPr>
                              <m:t>1,0025</m:t>
                            </m:r>
                          </m:e>
                          <m:sup>
                            <m:r>
                              <a:rPr lang="de-DE" sz="1800" b="0" i="1" smtClean="0">
                                <a:latin typeface="Cambria Math"/>
                              </a:rPr>
                              <m:t>360</m:t>
                            </m:r>
                          </m:sup>
                        </m:sSup>
                      </m:den>
                    </m:f>
                    <m:r>
                      <a:rPr lang="de-DE" sz="1800" b="0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de-DE" sz="1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/>
                            <a:ea typeface="Cambria Math"/>
                          </a:rPr>
                          <m:t>   1−</m:t>
                        </m:r>
                        <m:sSup>
                          <m:sSupPr>
                            <m:ctrlPr>
                              <a:rPr lang="de-DE" sz="18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1800" b="0" i="1" smtClean="0">
                                <a:latin typeface="Cambria Math"/>
                                <a:ea typeface="Cambria Math"/>
                              </a:rPr>
                              <m:t>1,0025</m:t>
                            </m:r>
                          </m:e>
                          <m:sup>
                            <m:r>
                              <a:rPr lang="de-DE" sz="1800" b="0" i="1" smtClean="0">
                                <a:latin typeface="Cambria Math"/>
                                <a:ea typeface="Cambria Math"/>
                              </a:rPr>
                              <m:t>360</m:t>
                            </m:r>
                          </m:sup>
                        </m:sSup>
                      </m:num>
                      <m:den>
                        <m:r>
                          <a:rPr lang="de-DE" sz="1800" b="0" i="1" smtClean="0">
                            <a:latin typeface="Cambria Math"/>
                            <a:ea typeface="Cambria Math"/>
                          </a:rPr>
                          <m:t>1−1,0025  </m:t>
                        </m:r>
                      </m:den>
                    </m:f>
                    <m:r>
                      <a:rPr lang="de-DE" sz="1800" i="1">
                        <a:latin typeface="Cambria Math"/>
                        <a:ea typeface="Cambria Math"/>
                      </a:rPr>
                      <m:t>=284.627,25781</m:t>
                    </m:r>
                  </m:oMath>
                </a14:m>
                <a:endParaRPr lang="de-DE" sz="1800" dirty="0"/>
              </a:p>
              <a:p>
                <a:pPr marL="0" indent="0">
                  <a:buNone/>
                </a:pPr>
                <a:r>
                  <a:rPr lang="de-DE" sz="18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Antwort a):  </a:t>
                </a:r>
                <a:r>
                  <a:rPr lang="de-DE" sz="1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zusammen mit dem Geld der Eltern könnte sich das Paar eine Wohnung im Wert von etwa  </a:t>
                </a:r>
                <a14:m>
                  <m:oMath xmlns:m="http://schemas.openxmlformats.org/officeDocument/2006/math">
                    <m:r>
                      <a:rPr lang="de-DE" sz="18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340.000€</m:t>
                    </m:r>
                  </m:oMath>
                </a14:m>
                <a:r>
                  <a:rPr lang="de-DE" sz="1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 leisten und hätte noch etwa </a:t>
                </a:r>
                <a14:m>
                  <m:oMath xmlns:m="http://schemas.openxmlformats.org/officeDocument/2006/math">
                    <m:r>
                      <a:rPr lang="de-DE" sz="18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4.627,25 €</m:t>
                    </m:r>
                  </m:oMath>
                </a14:m>
                <a:r>
                  <a:rPr lang="de-DE" sz="1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für Neuanschaffungen übrig.</a:t>
                </a:r>
              </a:p>
              <a:p>
                <a:pPr marL="0" indent="0">
                  <a:buNone/>
                </a:pPr>
                <a:endParaRPr lang="de-DE" sz="18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de-DE" sz="18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908720"/>
                <a:ext cx="8507288" cy="5400600"/>
              </a:xfrm>
              <a:blipFill rotWithShape="1">
                <a:blip r:embed="rId2"/>
                <a:stretch>
                  <a:fillRect l="-645" t="-564" b="-42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de-DE" sz="4000" b="1" dirty="0" smtClean="0">
                <a:latin typeface="+mn-lt"/>
              </a:rPr>
              <a:t>Aufgaben</a:t>
            </a:r>
            <a:endParaRPr lang="de-DE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60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Wirtschaftsmathematik - Kap. II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15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908720"/>
                <a:ext cx="8507288" cy="583264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1800" b="1" dirty="0" smtClean="0"/>
                  <a:t>Aufgabe 3.4 – Finanzierung   -  Kreditrahmen, Restschuld</a:t>
                </a:r>
              </a:p>
              <a:p>
                <a:pPr marL="0" indent="0">
                  <a:buNone/>
                </a:pPr>
                <a:r>
                  <a:rPr lang="de-DE" sz="1800" dirty="0" smtClean="0"/>
                  <a:t>Ein Paar will sich nach einer neuen Wohnung umsehen. Am jedem Monatsende könnten sie zusammen eine </a:t>
                </a:r>
                <a:r>
                  <a:rPr lang="de-DE" sz="1800" dirty="0"/>
                  <a:t>Rate von Höhe von 1.200 € </a:t>
                </a:r>
                <a:r>
                  <a:rPr lang="de-DE" sz="1800" dirty="0" smtClean="0"/>
                  <a:t>dafür bereitstellen..</a:t>
                </a:r>
                <a:endParaRPr lang="de-DE" sz="1800" dirty="0"/>
              </a:p>
              <a:p>
                <a:pPr marL="0" indent="0">
                  <a:buNone/>
                </a:pPr>
                <a:r>
                  <a:rPr lang="de-DE" sz="1800" dirty="0" smtClean="0"/>
                  <a:t>Die Bank bietet aktuell 3% bei einer </a:t>
                </a:r>
                <a:r>
                  <a:rPr lang="de-DE" sz="1800" dirty="0" err="1" smtClean="0"/>
                  <a:t>annuitätischen</a:t>
                </a:r>
                <a:r>
                  <a:rPr lang="de-DE" sz="1800" dirty="0" smtClean="0"/>
                  <a:t> Tilgung mit einer Gesamttilgungszeit von 30 Jahren und einer Zinsfestschreibungszeit von 8 Jahren.</a:t>
                </a:r>
              </a:p>
              <a:p>
                <a:pPr>
                  <a:buAutoNum type="alphaLcParenR"/>
                </a:pPr>
                <a:r>
                  <a:rPr lang="de-DE" sz="1800" dirty="0" smtClean="0"/>
                  <a:t>Was dürfte die Wohnung kosten, wenn die beiden Eltern des Paares je 30.000€ zuschießen würden ?</a:t>
                </a:r>
              </a:p>
              <a:p>
                <a:pPr>
                  <a:buAutoNum type="alphaLcParenR"/>
                </a:pPr>
                <a:r>
                  <a:rPr lang="de-DE" sz="1800" dirty="0" smtClean="0"/>
                  <a:t>Wie groß wäre die Restschuld</a:t>
                </a:r>
                <a:r>
                  <a:rPr lang="de-DE" sz="1800" dirty="0"/>
                  <a:t> nach 8 Jahren</a:t>
                </a:r>
                <a:r>
                  <a:rPr lang="de-DE" sz="1800" dirty="0" smtClean="0"/>
                  <a:t>, wenn das Paar eine Wohnung für 300.000 € gekauft und dazu das oben beschriebene Angebot der Bank angenommen hätte ?</a:t>
                </a:r>
              </a:p>
              <a:p>
                <a:pPr marL="0" indent="0">
                  <a:buNone/>
                </a:pPr>
                <a:r>
                  <a:rPr lang="de-DE" sz="1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Lösung b):  </a:t>
                </a: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Das Paar müsste abzüglich des Zuschusses der Eltern 240.000 € finanzieren.</a:t>
                </a:r>
              </a:p>
              <a:p>
                <a:pPr marL="0" indent="0">
                  <a:buNone/>
                </a:pP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Zur Berechnung der Restschuld von diesem Betrage benutzen wieder </a:t>
                </a:r>
                <a:r>
                  <a:rPr lang="de-DE" sz="1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den monatlichen Aufzinsfaktor </a:t>
                </a:r>
                <a14:m>
                  <m:oMath xmlns:m="http://schemas.openxmlformats.org/officeDocument/2006/math">
                    <m:r>
                      <a:rPr lang="de-DE" sz="1800" b="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𝑞</m:t>
                    </m:r>
                    <m:r>
                      <a:rPr lang="de-DE" sz="1800" b="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=1+</m:t>
                    </m:r>
                    <m:f>
                      <m:fPr>
                        <m:ctrlPr>
                          <a:rPr lang="de-DE" sz="180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de-DE" sz="1800" b="0" i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3%</m:t>
                        </m:r>
                      </m:num>
                      <m:den>
                        <m:r>
                          <a:rPr lang="de-DE" sz="1800" b="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de-DE" sz="1800" b="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=1,0025</m:t>
                    </m:r>
                  </m:oMath>
                </a14:m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Die Zinsfestschreibungszeit von 8 Jahren zerfällt in 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de-DE" sz="1800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de-DE" sz="18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8</m:t>
                    </m:r>
                    <m:r>
                      <a:rPr lang="de-DE" sz="18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∙12=96</m:t>
                    </m:r>
                  </m:oMath>
                </a14:m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Perioden. Damit erhalten wir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de-DE" sz="18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de-DE" sz="180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de-DE" sz="18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p>
                        <m:r>
                          <a:rPr lang="de-DE" sz="1800" b="0" i="1" smtClean="0">
                            <a:latin typeface="Cambria Math"/>
                            <a:ea typeface="Cambria Math"/>
                          </a:rPr>
                          <m:t>96</m:t>
                        </m:r>
                      </m:sup>
                    </m:sSup>
                    <m:r>
                      <a:rPr lang="de-DE" sz="1800" b="0" i="1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de-DE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de-DE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800" b="0" i="1" smtClean="0">
                                <a:latin typeface="Cambria Math"/>
                              </a:rPr>
                              <m:t>96</m:t>
                            </m:r>
                          </m:sup>
                        </m:sSup>
                      </m:den>
                    </m:f>
                    <m:r>
                      <a:rPr lang="de-DE" sz="1800" i="1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de-DE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/>
                          </a:rPr>
                          <m:t>   1−</m:t>
                        </m:r>
                        <m:sSup>
                          <m:sSupPr>
                            <m:ctrlPr>
                              <a:rPr lang="de-DE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800" b="0" i="1" smtClean="0">
                                <a:latin typeface="Cambria Math"/>
                              </a:rPr>
                              <m:t>96</m:t>
                            </m:r>
                          </m:sup>
                        </m:sSup>
                      </m:num>
                      <m:den>
                        <m:r>
                          <a:rPr lang="de-DE" sz="1800" i="1">
                            <a:latin typeface="Cambria Math"/>
                          </a:rPr>
                          <m:t>  1−</m:t>
                        </m:r>
                        <m:sSup>
                          <m:sSupPr>
                            <m:ctrlPr>
                              <a:rPr lang="de-DE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800" i="1">
                                <a:latin typeface="Cambria Math"/>
                              </a:rPr>
                              <m:t> </m:t>
                            </m:r>
                          </m:sup>
                        </m:sSup>
                      </m:den>
                    </m:f>
                    <m:r>
                      <a:rPr lang="de-DE" sz="1800" b="0" i="1" smtClean="0">
                        <a:latin typeface="Cambria Math"/>
                      </a:rPr>
                      <m:t>=240.000</m:t>
                    </m:r>
                    <m:r>
                      <a:rPr lang="de-DE" sz="1800" b="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de-DE" sz="1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1,0025</m:t>
                        </m:r>
                      </m:e>
                      <m:sup>
                        <m:r>
                          <a:rPr lang="de-DE" sz="1800" b="0" i="1" smtClean="0">
                            <a:latin typeface="Cambria Math"/>
                            <a:ea typeface="Cambria Math"/>
                          </a:rPr>
                          <m:t>96</m:t>
                        </m:r>
                      </m:sup>
                    </m:sSup>
                    <m:r>
                      <a:rPr lang="de-DE" sz="1800" b="0" i="1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de-DE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/>
                          </a:rPr>
                          <m:t>1200</m:t>
                        </m:r>
                      </m:num>
                      <m:den>
                        <m:sSup>
                          <m:sSupPr>
                            <m:ctrlPr>
                              <a:rPr lang="de-DE" sz="1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1800" b="0" i="1" smtClean="0">
                                <a:latin typeface="Cambria Math"/>
                              </a:rPr>
                              <m:t>1,0025</m:t>
                            </m:r>
                          </m:e>
                          <m:sup>
                            <m:r>
                              <a:rPr lang="de-DE" sz="1800" b="0" i="1" smtClean="0">
                                <a:latin typeface="Cambria Math"/>
                              </a:rPr>
                              <m:t>98</m:t>
                            </m:r>
                          </m:sup>
                        </m:sSup>
                      </m:den>
                    </m:f>
                    <m:r>
                      <a:rPr lang="de-DE" sz="1800" b="0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de-DE" sz="1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/>
                            <a:ea typeface="Cambria Math"/>
                          </a:rPr>
                          <m:t>   1−</m:t>
                        </m:r>
                        <m:sSup>
                          <m:sSupPr>
                            <m:ctrlPr>
                              <a:rPr lang="de-DE" sz="18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1800" b="0" i="1" smtClean="0">
                                <a:latin typeface="Cambria Math"/>
                                <a:ea typeface="Cambria Math"/>
                              </a:rPr>
                              <m:t>1,0025</m:t>
                            </m:r>
                          </m:e>
                          <m:sup>
                            <m:r>
                              <a:rPr lang="de-DE" sz="1800" b="0" i="1" smtClean="0">
                                <a:latin typeface="Cambria Math"/>
                                <a:ea typeface="Cambria Math"/>
                              </a:rPr>
                              <m:t>96</m:t>
                            </m:r>
                          </m:sup>
                        </m:sSup>
                      </m:num>
                      <m:den>
                        <m:r>
                          <a:rPr lang="de-DE" sz="1800" b="0" i="1" smtClean="0">
                            <a:latin typeface="Cambria Math"/>
                            <a:ea typeface="Cambria Math"/>
                          </a:rPr>
                          <m:t> 1−1,0025  </m:t>
                        </m:r>
                      </m:den>
                    </m:f>
                  </m:oMath>
                </a14:m>
                <a:endParaRPr lang="de-DE" sz="1800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800" b="0" i="1" dirty="0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de-DE" sz="1800" b="0" i="1" dirty="0" smtClean="0">
                              <a:latin typeface="Cambria Math"/>
                            </a:rPr>
                            <m:t>96</m:t>
                          </m:r>
                        </m:sub>
                      </m:sSub>
                      <m:r>
                        <a:rPr lang="de-DE" sz="1800" b="0" i="1" dirty="0" smtClean="0">
                          <a:latin typeface="Cambria Math"/>
                        </a:rPr>
                        <m:t>=</m:t>
                      </m:r>
                      <m:r>
                        <a:rPr lang="de-DE" sz="1800" i="1">
                          <a:latin typeface="Cambria Math"/>
                          <a:ea typeface="Cambria Math"/>
                        </a:rPr>
                        <m:t>174.991,5679148</m:t>
                      </m:r>
                    </m:oMath>
                  </m:oMathPara>
                </a14:m>
                <a:endParaRPr lang="de-DE" sz="1800" dirty="0"/>
              </a:p>
              <a:p>
                <a:pPr marL="0" indent="0">
                  <a:buNone/>
                </a:pPr>
                <a:r>
                  <a:rPr lang="de-DE" sz="1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Antwort b):  </a:t>
                </a: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Die Restschuld würde </a:t>
                </a:r>
                <a14:m>
                  <m:oMath xmlns:m="http://schemas.openxmlformats.org/officeDocument/2006/math">
                    <m:r>
                      <a:rPr lang="de-DE" sz="18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174.991,5</m:t>
                    </m:r>
                    <m:r>
                      <a:rPr lang="de-DE" sz="18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7 €</m:t>
                    </m:r>
                  </m:oMath>
                </a14:m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  betragen</a:t>
                </a:r>
              </a:p>
            </p:txBody>
          </p:sp>
        </mc:Choice>
        <mc:Fallback xmlns="">
          <p:sp>
            <p:nvSpPr>
              <p:cNvPr id="7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908720"/>
                <a:ext cx="8507288" cy="5832648"/>
              </a:xfrm>
              <a:blipFill rotWithShape="1">
                <a:blip r:embed="rId2"/>
                <a:stretch>
                  <a:fillRect l="-645" t="-5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de-DE" sz="4000" b="1" dirty="0" smtClean="0">
                <a:latin typeface="+mn-lt"/>
              </a:rPr>
              <a:t>Aufgaben</a:t>
            </a:r>
            <a:endParaRPr lang="de-DE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64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907200"/>
                <a:ext cx="8229600" cy="5472608"/>
              </a:xfr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>
                  <a:buNone/>
                </a:pPr>
                <a:r>
                  <a:rPr lang="de-DE" sz="1800" b="1" dirty="0" smtClean="0"/>
                  <a:t>Aufgabe 3.1 </a:t>
                </a:r>
                <a:r>
                  <a:rPr lang="de-DE" sz="1800" b="1" dirty="0"/>
                  <a:t>– Darlehen </a:t>
                </a:r>
                <a:r>
                  <a:rPr lang="de-DE" sz="1800" b="1" dirty="0" smtClean="0"/>
                  <a:t> 100.000   - </a:t>
                </a:r>
                <a:r>
                  <a:rPr lang="de-DE" sz="1800" b="1" i="1" dirty="0" smtClean="0"/>
                  <a:t>Zinsanteil</a:t>
                </a:r>
              </a:p>
              <a:p>
                <a:pPr marL="0" indent="0">
                  <a:buNone/>
                </a:pPr>
                <a:r>
                  <a:rPr lang="de-DE" sz="1800" dirty="0" smtClean="0"/>
                  <a:t>Ein Darlehen in Höhe von 100.000 Euro soll bei einem Zinssatz von 8 % p. a. über eine Laufzeit von 15 Jahren annuitätisch getilgt werden.</a:t>
                </a:r>
              </a:p>
              <a:p>
                <a:pPr marL="342900" indent="-342900">
                  <a:buAutoNum type="alphaLcParenR"/>
                </a:pPr>
                <a:r>
                  <a:rPr lang="de-DE" sz="1800" b="1" dirty="0" smtClean="0"/>
                  <a:t>Wie hoch ist die Zinsbelastung des Schuldners im 5. Jahr ?</a:t>
                </a:r>
              </a:p>
              <a:p>
                <a:pPr marL="342900" indent="-342900">
                  <a:buNone/>
                </a:pPr>
                <a:r>
                  <a:rPr lang="de-DE" sz="1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Lösung</a:t>
                </a:r>
                <a:r>
                  <a:rPr lang="de-DE" sz="1800" b="1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de-DE" sz="1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zu a)</a:t>
                </a:r>
              </a:p>
              <a:p>
                <a:pPr marL="342900" indent="-342900">
                  <a:buNone/>
                </a:pP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1. Berechnung der Annuität:</a:t>
                </a:r>
                <a:endParaRPr lang="de-DE" sz="1800" b="0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buNone/>
                </a:pPr>
                <a:r>
                  <a:rPr lang="de-DE" sz="1800" b="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𝑎</m:t>
                    </m:r>
                    <m:r>
                      <a:rPr lang="de-DE" sz="18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sz="1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de-DE" sz="1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de-DE" sz="18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de-DE" sz="1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de-DE" sz="1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de-DE" sz="18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de-DE" sz="1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de-DE" sz="1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de-DE" sz="1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de-DE" sz="1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  1−</m:t>
                        </m:r>
                        <m:sSup>
                          <m:sSupPr>
                            <m:ctrlPr>
                              <a:rPr lang="de-DE" sz="1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1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de-DE" sz="18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=11.682,9544936</m:t>
                    </m:r>
                    <m:r>
                      <a:rPr lang="de-DE" sz="18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de-DE" sz="1800" i="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j-lt"/>
                  </a:rPr>
                  <a:t>  11.682,96 €</a:t>
                </a:r>
                <a:endParaRPr lang="de-DE" sz="1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buNone/>
                </a:pP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2. Berechnung der Tilgung im 1. Jahr</a:t>
                </a:r>
              </a:p>
              <a:p>
                <a:pPr>
                  <a:buNone/>
                </a:pP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de-DE" sz="18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de-DE" sz="1800" i="1" baseline="-2500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de-DE" sz="18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= </m:t>
                    </m:r>
                    <m:r>
                      <a:rPr lang="de-DE" sz="18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𝑎</m:t>
                    </m:r>
                    <m:r>
                      <a:rPr lang="de-DE" sz="18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−</m:t>
                    </m:r>
                    <m:sSub>
                      <m:sSubPr>
                        <m:ctrlPr>
                          <a:rPr lang="de-DE" sz="1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1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de-DE" sz="1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de-DE" sz="1800" i="1" dirty="0" err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∙</m:t>
                    </m:r>
                    <m:r>
                      <a:rPr lang="de-DE" sz="1800" i="1" dirty="0" err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𝑝</m:t>
                    </m:r>
                    <m:r>
                      <a:rPr lang="de-DE" sz="18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%</m:t>
                    </m:r>
                  </m:oMath>
                </a14:m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		= </a:t>
                </a:r>
                <a:r>
                  <a:rPr lang="de-DE" sz="1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 3.682,9544936 </a:t>
                </a:r>
              </a:p>
              <a:p>
                <a:pPr>
                  <a:buNone/>
                </a:pP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3. Berechnung der Tilgung im 5. Jahr</a:t>
                </a:r>
              </a:p>
              <a:p>
                <a:pPr>
                  <a:buNone/>
                </a:pPr>
                <a:r>
                  <a:rPr lang="de-DE" sz="1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	</a:t>
                </a: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Tilgung im </a:t>
                </a:r>
                <a14:m>
                  <m:oMath xmlns:m="http://schemas.openxmlformats.org/officeDocument/2006/math">
                    <m:r>
                      <a:rPr lang="de-DE" sz="18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-ten Jahr</a:t>
                </a:r>
                <a:r>
                  <a:rPr lang="de-DE" sz="1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de-DE" sz="1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de-DE" sz="18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sz="1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de-DE" sz="1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sz="18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de-DE" sz="1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p>
                        <m:r>
                          <a:rPr lang="de-DE" sz="1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de-DE" sz="1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de-DE" sz="1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	</a:t>
                </a: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=    3.682,9544936 </a:t>
                </a:r>
                <a:r>
                  <a:rPr lang="de-DE" sz="1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* </a:t>
                </a: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1,08^4</a:t>
                </a:r>
              </a:p>
              <a:p>
                <a:pPr>
                  <a:buNone/>
                </a:pP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						= </a:t>
                </a:r>
                <a:r>
                  <a:rPr lang="de-DE" sz="1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  </a:t>
                </a: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5.010,618929 </a:t>
                </a:r>
                <a:endParaRPr lang="de-DE" sz="18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buNone/>
                </a:pP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4. Berechnung der Zinsbelastung im 5. Jahr</a:t>
                </a:r>
              </a:p>
              <a:p>
                <a:pPr>
                  <a:buNone/>
                </a:pPr>
                <a:r>
                  <a:rPr lang="de-DE" sz="1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	</a:t>
                </a: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de-DE" sz="18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 </m:t>
                    </m:r>
                    <m:r>
                      <a:rPr lang="de-DE" sz="1800" i="1" dirty="0" err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𝑧</m:t>
                    </m:r>
                    <m:r>
                      <a:rPr lang="de-DE" sz="1800" i="1" baseline="-25000" dirty="0" err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𝑘</m:t>
                    </m:r>
                    <m:r>
                      <a:rPr lang="de-DE" sz="18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= </m:t>
                    </m:r>
                    <m:r>
                      <a:rPr lang="de-DE" sz="18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𝑎</m:t>
                    </m:r>
                    <m:r>
                      <a:rPr lang="de-DE" sz="18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– </m:t>
                    </m:r>
                    <m:r>
                      <a:rPr lang="de-DE" sz="18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𝑡𝑘</m:t>
                    </m:r>
                  </m:oMath>
                </a14:m>
                <a:r>
                  <a:rPr lang="de-DE" sz="1800" baseline="-25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	</a:t>
                </a: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= </a:t>
                </a:r>
                <a:r>
                  <a:rPr lang="de-DE" sz="1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  6.672,3355649 </a:t>
                </a:r>
                <a14:m>
                  <m:oMath xmlns:m="http://schemas.openxmlformats.org/officeDocument/2006/math">
                    <m:r>
                      <a:rPr lang="de-DE" sz="18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de-DE" sz="1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 </a:t>
                </a: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6.672,34 </a:t>
                </a:r>
                <a:r>
                  <a:rPr lang="de-DE" sz="1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€</a:t>
                </a:r>
                <a:endParaRPr lang="de-DE" sz="1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buNone/>
                </a:pPr>
                <a:r>
                  <a:rPr lang="de-DE" sz="1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Antwort zu a)</a:t>
                </a: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  Die Zinsbelastung </a:t>
                </a:r>
                <a:r>
                  <a:rPr lang="de-DE" sz="1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beträgt </a:t>
                </a:r>
                <a14:m>
                  <m:oMath xmlns:m="http://schemas.openxmlformats.org/officeDocument/2006/math">
                    <m:r>
                      <a:rPr lang="de-DE" sz="18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6.672,34 €</m:t>
                    </m:r>
                  </m:oMath>
                </a14:m>
                <a:endParaRPr lang="de-DE" sz="18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907200"/>
                <a:ext cx="8229600" cy="5472608"/>
              </a:xfrm>
              <a:blipFill rotWithShape="1">
                <a:blip r:embed="rId3"/>
                <a:stretch>
                  <a:fillRect l="-667" t="-5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de-DE" sz="4000" b="1" dirty="0" smtClean="0">
                <a:latin typeface="+mn-lt"/>
              </a:rPr>
              <a:t>Aufgaben</a:t>
            </a:r>
            <a:endParaRPr lang="de-DE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040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907200"/>
                <a:ext cx="8229600" cy="4525963"/>
              </a:xfr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de-DE" sz="1800" b="1" dirty="0"/>
                  <a:t>Aufgabe 3.1 – Darlehen  </a:t>
                </a:r>
                <a:r>
                  <a:rPr lang="de-DE" sz="1800" b="1" dirty="0" smtClean="0"/>
                  <a:t>100.000 </a:t>
                </a:r>
                <a:r>
                  <a:rPr lang="de-DE" sz="1800" b="1" i="1" dirty="0" smtClean="0"/>
                  <a:t>  - Restschuld</a:t>
                </a:r>
              </a:p>
              <a:p>
                <a:pPr marL="0" indent="0">
                  <a:buNone/>
                </a:pPr>
                <a:r>
                  <a:rPr lang="de-DE" sz="1800" dirty="0" smtClean="0"/>
                  <a:t>Ein Darlehen in Höhe von 100.000 Euro soll bei einem Zinssatz von 8 % p. a. über eine Laufzeit von 15 Jahren annuitätisch getilgt werden.</a:t>
                </a:r>
              </a:p>
              <a:p>
                <a:pPr>
                  <a:buNone/>
                </a:pPr>
                <a:r>
                  <a:rPr lang="de-DE" sz="1800" b="1" dirty="0" smtClean="0"/>
                  <a:t>b) Wie hoch ist die Restschuld im 5. Jahr?</a:t>
                </a:r>
              </a:p>
              <a:p>
                <a:pPr>
                  <a:buNone/>
                </a:pPr>
                <a:endParaRPr lang="de-DE" sz="1800" dirty="0"/>
              </a:p>
              <a:p>
                <a:pPr marL="0" indent="0">
                  <a:buNone/>
                </a:pPr>
                <a:r>
                  <a:rPr lang="de-DE" sz="1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Lösung</a:t>
                </a: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:     Da wir in a) sowohl die </a:t>
                </a:r>
                <a:r>
                  <a:rPr lang="de-DE" sz="1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Annuität </a:t>
                </a:r>
                <a14:m>
                  <m:oMath xmlns:m="http://schemas.openxmlformats.org/officeDocument/2006/math">
                    <m:r>
                      <a:rPr lang="de-DE" sz="18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𝑎</m:t>
                    </m:r>
                    <m:r>
                      <a:rPr lang="de-DE" sz="18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=11.682,96 €</m:t>
                    </m:r>
                  </m:oMath>
                </a14:m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, , als auch die anfängliche Tilgung  </a:t>
                </a:r>
                <a14:m>
                  <m:oMath xmlns:m="http://schemas.openxmlformats.org/officeDocument/2006/math">
                    <m:r>
                      <a:rPr lang="de-DE" sz="18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de-DE" sz="1800" i="1" baseline="-250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de-DE" sz="18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=3.682,9</m:t>
                    </m:r>
                    <m:r>
                      <a:rPr lang="de-DE" sz="1800" b="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6</m:t>
                    </m:r>
                    <m:r>
                      <a:rPr lang="de-DE" sz="18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de-DE" sz="18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€</m:t>
                    </m:r>
                  </m:oMath>
                </a14:m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berechnet haben, </a:t>
                </a: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de-DE" sz="1800" b="1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könnten</a:t>
                </a: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wir beide Formeln zu Berechnung der </a:t>
                </a:r>
                <a:r>
                  <a:rPr lang="de-DE" sz="1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R</a:t>
                </a: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estschuld benutzen. </a:t>
                </a:r>
                <a:endParaRPr lang="de-DE" sz="1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Mit </a:t>
                </a:r>
                <a14:m>
                  <m:oMath xmlns:m="http://schemas.openxmlformats.org/officeDocument/2006/math">
                    <m:r>
                      <a:rPr lang="de-DE" sz="18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𝑘</m:t>
                    </m:r>
                    <m:r>
                      <a:rPr lang="de-DE" sz="18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=5</m:t>
                    </m:r>
                  </m:oMath>
                </a14:m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erhalten wir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de-DE" sz="1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de-DE" sz="1800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de-DE" sz="1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de-DE" sz="1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de-DE" sz="18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de-DE" sz="1800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de-DE" sz="1800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800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 1−</m:t>
                          </m:r>
                          <m:sSup>
                            <m:sSupPr>
                              <m:ctrlPr>
                                <a:rPr lang="de-DE" sz="18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1800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de-DE" sz="1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de-DE" sz="1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</m:den>
                      </m:f>
                      <m:r>
                        <a:rPr lang="de-DE" sz="1800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=78.393,57563</m:t>
                      </m:r>
                    </m:oMath>
                  </m:oMathPara>
                </a14:m>
                <a:endParaRPr lang="de-DE" sz="18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(Restschuldformel mit Annuität) </a:t>
                </a:r>
              </a:p>
              <a:p>
                <a:pPr>
                  <a:buNone/>
                </a:pPr>
                <a:endParaRPr lang="de-DE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buNone/>
                </a:pPr>
                <a:r>
                  <a:rPr lang="de-DE" sz="1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Antwort:  </a:t>
                </a: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Die Restschuld nach 5 Jahren beträgt  </a:t>
                </a:r>
                <a14:m>
                  <m:oMath xmlns:m="http://schemas.openxmlformats.org/officeDocument/2006/math">
                    <m:r>
                      <a:rPr lang="de-DE" sz="18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78.393,58 €</m:t>
                    </m:r>
                  </m:oMath>
                </a14:m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.</a:t>
                </a:r>
                <a:endParaRPr lang="de-DE" sz="18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buNone/>
                </a:pPr>
                <a:endParaRPr lang="de-DE" sz="18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907200"/>
                <a:ext cx="8229600" cy="4525963"/>
              </a:xfrm>
              <a:blipFill rotWithShape="1">
                <a:blip r:embed="rId3"/>
                <a:stretch>
                  <a:fillRect l="-667" t="-674" r="-10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Wirtschaftsmathematik - Kap. II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539552" y="371703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de-D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de-DE" sz="4000" b="1" dirty="0" smtClean="0">
                <a:latin typeface="+mn-lt"/>
              </a:rPr>
              <a:t>Aufgaben</a:t>
            </a:r>
            <a:endParaRPr lang="de-DE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980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720"/>
                <a:ext cx="8229600" cy="5616624"/>
              </a:xfr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de-DE" sz="1800" b="1" dirty="0"/>
                  <a:t>Aufgabe 3.1 – Darlehen  100.000 </a:t>
                </a:r>
                <a:r>
                  <a:rPr lang="de-DE" sz="1800" b="1" dirty="0" smtClean="0"/>
                  <a:t>  - </a:t>
                </a:r>
                <a:r>
                  <a:rPr lang="de-DE" sz="1800" b="1" i="1" dirty="0" smtClean="0"/>
                  <a:t>Tilgungsplan</a:t>
                </a:r>
                <a:endParaRPr lang="de-DE" sz="1800" b="1" i="1" dirty="0"/>
              </a:p>
              <a:p>
                <a:pPr marL="0" indent="0">
                  <a:buNone/>
                </a:pPr>
                <a:r>
                  <a:rPr lang="de-DE" sz="1800" dirty="0" smtClean="0"/>
                  <a:t>Ein Darlehen in Höhe von 100.000 Euro soll bei einem Zinssatz von 8 % p. a. über eine Laufzeit von 15 Jahren annuitätisch getilgt werden.</a:t>
                </a:r>
              </a:p>
              <a:p>
                <a:pPr>
                  <a:buNone/>
                </a:pPr>
                <a:r>
                  <a:rPr lang="de-DE" sz="1800" b="1" dirty="0" smtClean="0"/>
                  <a:t>c) Stellen Sie den Tilgungsplan mit einer Annuität von </a:t>
                </a:r>
                <a14:m>
                  <m:oMath xmlns:m="http://schemas.openxmlformats.org/officeDocument/2006/math">
                    <m:r>
                      <a:rPr lang="de-DE" sz="1800" b="1" i="1" dirty="0" smtClean="0">
                        <a:latin typeface="Cambria Math"/>
                      </a:rPr>
                      <m:t>𝟏𝟏</m:t>
                    </m:r>
                    <m:r>
                      <a:rPr lang="de-DE" sz="1800" b="1" i="1" dirty="0" smtClean="0">
                        <a:latin typeface="Cambria Math"/>
                      </a:rPr>
                      <m:t>.</m:t>
                    </m:r>
                    <m:r>
                      <a:rPr lang="de-DE" sz="1800" b="1" i="1" dirty="0" smtClean="0">
                        <a:latin typeface="Cambria Math"/>
                      </a:rPr>
                      <m:t>𝟔𝟖𝟐</m:t>
                    </m:r>
                    <m:r>
                      <a:rPr lang="de-DE" sz="1800" b="1" i="1" dirty="0" smtClean="0">
                        <a:latin typeface="Cambria Math"/>
                      </a:rPr>
                      <m:t>,</m:t>
                    </m:r>
                    <m:r>
                      <a:rPr lang="de-DE" sz="1800" b="1" i="1" dirty="0" smtClean="0">
                        <a:latin typeface="Cambria Math"/>
                      </a:rPr>
                      <m:t>𝟗𝟔</m:t>
                    </m:r>
                    <m:r>
                      <a:rPr lang="de-DE" sz="1800" b="1" i="1" dirty="0" smtClean="0">
                        <a:latin typeface="Cambria Math"/>
                      </a:rPr>
                      <m:t> € </m:t>
                    </m:r>
                  </m:oMath>
                </a14:m>
                <a:r>
                  <a:rPr lang="de-DE" sz="1800" b="1" dirty="0" smtClean="0"/>
                  <a:t>auf: </a:t>
                </a:r>
                <a:endParaRPr lang="de-DE" sz="1800" dirty="0" smtClean="0"/>
              </a:p>
              <a:p>
                <a:pPr>
                  <a:buNone/>
                </a:pPr>
                <a:endParaRPr lang="de-DE" sz="1800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720"/>
                <a:ext cx="8229600" cy="5616624"/>
              </a:xfrm>
              <a:blipFill rotWithShape="1">
                <a:blip r:embed="rId3"/>
                <a:stretch>
                  <a:fillRect l="-593" t="-5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de-DE" sz="4000" b="1" dirty="0" smtClean="0">
                <a:latin typeface="+mn-lt"/>
              </a:rPr>
              <a:t>Aufgaben</a:t>
            </a:r>
            <a:endParaRPr lang="de-DE" sz="4000" b="1" dirty="0">
              <a:latin typeface="+mn-lt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95536" y="3825044"/>
            <a:ext cx="7344816" cy="2520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2"/>
            <a:ext cx="648093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17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Wirtschaftsmathematik - Kap. II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de-DE" sz="4000" b="1" dirty="0" smtClean="0">
                <a:latin typeface="+mn-lt"/>
              </a:rPr>
              <a:t>Aufgaben</a:t>
            </a:r>
            <a:endParaRPr lang="de-DE" sz="4000" b="1" dirty="0">
              <a:latin typeface="+mn-lt"/>
            </a:endParaRPr>
          </a:p>
        </p:txBody>
      </p: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311" y="1412776"/>
            <a:ext cx="8354169" cy="235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467544" y="908720"/>
                <a:ext cx="8424936" cy="5682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>
                    <a:solidFill>
                      <a:schemeClr val="dk1"/>
                    </a:solidFill>
                  </a:rPr>
                  <a:t>Aufgabe 3.2 – Darlehen 50.000  -  Restschuld</a:t>
                </a:r>
                <a:r>
                  <a:rPr lang="de-DE" b="1" dirty="0">
                    <a:solidFill>
                      <a:schemeClr val="dk1"/>
                    </a:solidFill>
                  </a:rPr>
                  <a:t>, Laufzeit, </a:t>
                </a:r>
                <a:r>
                  <a:rPr lang="de-DE" b="1" dirty="0" smtClean="0">
                    <a:solidFill>
                      <a:schemeClr val="dk1"/>
                    </a:solidFill>
                  </a:rPr>
                  <a:t>Annuität</a:t>
                </a:r>
              </a:p>
              <a:p>
                <a:endParaRPr lang="de-DE" b="1" dirty="0">
                  <a:solidFill>
                    <a:schemeClr val="dk1"/>
                  </a:solidFill>
                </a:endParaRPr>
              </a:p>
              <a:p>
                <a:endParaRPr lang="de-DE" b="1" dirty="0" smtClean="0">
                  <a:solidFill>
                    <a:schemeClr val="dk1"/>
                  </a:solidFill>
                </a:endParaRPr>
              </a:p>
              <a:p>
                <a:endParaRPr lang="de-DE" b="1" dirty="0">
                  <a:solidFill>
                    <a:schemeClr val="dk1"/>
                  </a:solidFill>
                </a:endParaRPr>
              </a:p>
              <a:p>
                <a:endParaRPr lang="de-DE" b="1" dirty="0" smtClean="0">
                  <a:solidFill>
                    <a:schemeClr val="dk1"/>
                  </a:solidFill>
                </a:endParaRPr>
              </a:p>
              <a:p>
                <a:endParaRPr lang="de-DE" b="1" dirty="0">
                  <a:solidFill>
                    <a:schemeClr val="dk1"/>
                  </a:solidFill>
                </a:endParaRPr>
              </a:p>
              <a:p>
                <a:endParaRPr lang="de-DE" b="1" dirty="0" smtClean="0">
                  <a:solidFill>
                    <a:schemeClr val="dk1"/>
                  </a:solidFill>
                </a:endParaRPr>
              </a:p>
              <a:p>
                <a:endParaRPr lang="de-DE" b="1" dirty="0">
                  <a:solidFill>
                    <a:schemeClr val="dk1"/>
                  </a:solidFill>
                </a:endParaRPr>
              </a:p>
              <a:p>
                <a:endParaRPr lang="de-DE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endParaRPr lang="de-DE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endParaRPr lang="de-DE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de-DE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Lösung:  </a:t>
                </a:r>
              </a:p>
              <a:p>
                <a:pPr marL="342900" indent="-342900">
                  <a:buAutoNum type="alphaLcParenBoth"/>
                </a:pPr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de-DE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de-DE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=50.000€,   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q</m:t>
                    </m:r>
                    <m:r>
                      <a:rPr lang="de-DE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=1,075,  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k</m:t>
                    </m:r>
                    <m:r>
                      <a:rPr lang="de-DE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=10  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und</m:t>
                    </m:r>
                    <m:r>
                      <a:rPr lang="de-DE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a</m:t>
                    </m:r>
                    <m:r>
                      <a:rPr lang="de-DE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=7000€</m:t>
                    </m:r>
                  </m:oMath>
                </a14:m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  gegeben sind, bietet sich die folgende die Restschuldformel mit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i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a</m:t>
                    </m:r>
                  </m:oMath>
                </a14:m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an:</a:t>
                </a:r>
              </a:p>
              <a:p>
                <a:pPr marL="342900" indent="-342900">
                  <a:buAutoNum type="alphaLcParenBoth"/>
                </a:pPr>
                <a:endParaRPr lang="de-DE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marL="342900" indent="-342900">
                  <a:buAutoNum type="alphaLcParenBoth"/>
                </a:pPr>
                <a:endParaRPr lang="de-DE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5</m:t>
                      </m:r>
                      <m:r>
                        <a:rPr lang="de-DE" i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0.000</m:t>
                      </m:r>
                      <m:r>
                        <a:rPr lang="de-DE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i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de-DE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</a:rPr>
                            <m:t>1,075</m:t>
                          </m:r>
                        </m:e>
                        <m:sup>
                          <m:r>
                            <a:rPr lang="de-DE" b="0" i="0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sup>
                      </m:sSup>
                      <m:r>
                        <a:rPr lang="de-DE" b="0" i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−7.000∙</m:t>
                      </m:r>
                      <m:f>
                        <m:fPr>
                          <m:ctrlPr>
                            <a:rPr lang="de-DE" b="0" i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0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de-DE" i="1" dirty="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de-DE" dirty="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</a:rPr>
                                <m:t>1,075</m:t>
                              </m:r>
                            </m:e>
                            <m:sup>
                              <m:r>
                                <a:rPr lang="de-DE" b="0" i="0" dirty="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sup>
                          </m:sSup>
                        </m:num>
                        <m:den>
                          <m:r>
                            <a:rPr lang="de-DE" b="0" i="0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−7,5%</m:t>
                          </m:r>
                        </m:den>
                      </m:f>
                      <m:r>
                        <a:rPr lang="de-DE" b="0" i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=4.021,966</m:t>
                      </m:r>
                    </m:oMath>
                  </m:oMathPara>
                </a14:m>
                <a:endParaRPr lang="de-DE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de-DE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Antwort:</a:t>
                </a:r>
              </a:p>
              <a:p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(a)  Die Restschuld wird  4.021,97 € betragen.</a:t>
                </a:r>
                <a:endParaRPr lang="de-DE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08720"/>
                <a:ext cx="8424936" cy="5682068"/>
              </a:xfrm>
              <a:prstGeom prst="rect">
                <a:avLst/>
              </a:prstGeom>
              <a:blipFill rotWithShape="1">
                <a:blip r:embed="rId4"/>
                <a:stretch>
                  <a:fillRect l="-651" t="-536" b="-6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2744974" y="4744648"/>
                <a:ext cx="2619114" cy="700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de-DE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de-DE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i="1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de-DE" i="1">
                              <a:latin typeface="Cambria Math"/>
                            </a:rPr>
                            <m:t>𝑘</m:t>
                          </m:r>
                        </m:sup>
                      </m:sSup>
                      <m:r>
                        <a:rPr lang="de-DE" i="1">
                          <a:latin typeface="Cambria Math"/>
                        </a:rPr>
                        <m:t>−</m:t>
                      </m:r>
                      <m:r>
                        <a:rPr lang="de-DE" i="1">
                          <a:latin typeface="Cambria Math"/>
                        </a:rPr>
                        <m:t>𝑎</m:t>
                      </m:r>
                      <m:r>
                        <a:rPr lang="de-DE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/>
                            </a:rPr>
                            <m:t> 1−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i="1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r>
                            <a:rPr lang="de-DE" i="1">
                              <a:latin typeface="Cambria Math"/>
                            </a:rPr>
                            <m:t>1−</m:t>
                          </m:r>
                          <m:r>
                            <a:rPr lang="de-DE" i="1">
                              <a:latin typeface="Cambria Math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974" y="4744648"/>
                <a:ext cx="2619114" cy="7005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6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Wirtschaftsmathematik - Kap. II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de-DE" sz="4000" b="1" dirty="0" smtClean="0">
                <a:latin typeface="+mn-lt"/>
              </a:rPr>
              <a:t>Aufgaben</a:t>
            </a:r>
            <a:endParaRPr lang="de-DE" sz="4000" b="1" dirty="0">
              <a:latin typeface="+mn-lt"/>
            </a:endParaRPr>
          </a:p>
        </p:txBody>
      </p: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311" y="1412776"/>
            <a:ext cx="8354169" cy="235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467544" y="908720"/>
                <a:ext cx="8424936" cy="5423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>
                    <a:solidFill>
                      <a:schemeClr val="dk1"/>
                    </a:solidFill>
                  </a:rPr>
                  <a:t>Aufgabe 3.2 – Darlehen 50.000 </a:t>
                </a:r>
                <a:r>
                  <a:rPr lang="de-DE" b="1" dirty="0" smtClean="0">
                    <a:solidFill>
                      <a:schemeClr val="dk1"/>
                    </a:solidFill>
                  </a:rPr>
                  <a:t> -  Restschuld</a:t>
                </a:r>
                <a:r>
                  <a:rPr lang="de-DE" b="1" dirty="0">
                    <a:solidFill>
                      <a:schemeClr val="dk1"/>
                    </a:solidFill>
                  </a:rPr>
                  <a:t>, Laufzeit, </a:t>
                </a:r>
                <a:r>
                  <a:rPr lang="de-DE" b="1" dirty="0" smtClean="0">
                    <a:solidFill>
                      <a:schemeClr val="dk1"/>
                    </a:solidFill>
                  </a:rPr>
                  <a:t>Annuität</a:t>
                </a:r>
              </a:p>
              <a:p>
                <a:endParaRPr lang="de-DE" b="1" dirty="0">
                  <a:solidFill>
                    <a:schemeClr val="dk1"/>
                  </a:solidFill>
                </a:endParaRPr>
              </a:p>
              <a:p>
                <a:endParaRPr lang="de-DE" b="1" dirty="0" smtClean="0">
                  <a:solidFill>
                    <a:schemeClr val="dk1"/>
                  </a:solidFill>
                </a:endParaRPr>
              </a:p>
              <a:p>
                <a:endParaRPr lang="de-DE" b="1" dirty="0">
                  <a:solidFill>
                    <a:schemeClr val="dk1"/>
                  </a:solidFill>
                </a:endParaRPr>
              </a:p>
              <a:p>
                <a:endParaRPr lang="de-DE" b="1" dirty="0" smtClean="0">
                  <a:solidFill>
                    <a:schemeClr val="dk1"/>
                  </a:solidFill>
                </a:endParaRPr>
              </a:p>
              <a:p>
                <a:endParaRPr lang="de-DE" b="1" dirty="0">
                  <a:solidFill>
                    <a:schemeClr val="dk1"/>
                  </a:solidFill>
                </a:endParaRPr>
              </a:p>
              <a:p>
                <a:endParaRPr lang="de-DE" b="1" dirty="0" smtClean="0">
                  <a:solidFill>
                    <a:schemeClr val="dk1"/>
                  </a:solidFill>
                </a:endParaRPr>
              </a:p>
              <a:p>
                <a:endParaRPr lang="de-DE" b="1" dirty="0">
                  <a:solidFill>
                    <a:schemeClr val="dk1"/>
                  </a:solidFill>
                </a:endParaRPr>
              </a:p>
              <a:p>
                <a:endParaRPr lang="de-DE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endParaRPr lang="de-DE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endParaRPr lang="de-DE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de-DE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Lösung:  </a:t>
                </a:r>
              </a:p>
              <a:p>
                <a:pPr marL="342900" indent="-342900">
                  <a:buAutoNum type="alphaLcParenBoth" startAt="2"/>
                </a:pPr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Wir benutzen die Annuitätengleichung, die wir nach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q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n</m:t>
                        </m:r>
                      </m:sup>
                    </m:sSup>
                  </m:oMath>
                </a14:m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auflösen und dann logarithmieren:</a:t>
                </a:r>
                <a:endParaRPr lang="de-DE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de-DE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de-DE" b="0" i="0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b="0" i="0" smtClean="0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S</m:t>
                                      </m:r>
                                    </m:e>
                                    <m:sub>
                                      <m:r>
                                        <a:rPr lang="de-DE" b="0" i="0" smtClean="0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de-DE" b="0" i="0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de-DE" b="0" i="1" smtClean="0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0" i="0" smtClean="0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b="0" i="0" smtClean="0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q</m:t>
                                      </m:r>
                                    </m:e>
                                  </m:d>
                                  <m:r>
                                    <a:rPr lang="de-DE" b="0" i="0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b="0" i="0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a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de-DE" b="0" i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 b="0" i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n</m:t>
                      </m:r>
                      <m:r>
                        <a:rPr lang="de-DE" b="0" i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de-DE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q</m:t>
                              </m:r>
                            </m:e>
                          </m:d>
                        </m:e>
                      </m:func>
                      <m:r>
                        <a:rPr lang="de-DE" b="0" i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⇒  </m:t>
                      </m:r>
                      <m:r>
                        <m:rPr>
                          <m:sty m:val="p"/>
                        </m:rPr>
                        <a:rPr lang="de-DE" b="0" i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n</m:t>
                      </m:r>
                      <m:r>
                        <a:rPr lang="de-DE" b="0" i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=10,60907265</m:t>
                      </m:r>
                    </m:oMath>
                  </m:oMathPara>
                </a14:m>
                <a:endParaRPr lang="de-DE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endParaRPr lang="de-DE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de-DE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Antwort:</a:t>
                </a:r>
              </a:p>
              <a:p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(b) Das Darlehen ist nach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i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n</m:t>
                    </m:r>
                    <m:r>
                      <a:rPr lang="de-DE" i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=11</m:t>
                    </m:r>
                  </m:oMath>
                </a14:m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 Jahren getilgt.</a:t>
                </a:r>
                <a:endParaRPr lang="de-DE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08720"/>
                <a:ext cx="8424936" cy="5423664"/>
              </a:xfrm>
              <a:prstGeom prst="rect">
                <a:avLst/>
              </a:prstGeom>
              <a:blipFill rotWithShape="1">
                <a:blip r:embed="rId4"/>
                <a:stretch>
                  <a:fillRect l="-651" t="-562" b="-78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1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Wirtschaftsmathematik - Kap. II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de-DE" sz="4000" b="1" dirty="0" smtClean="0">
                <a:latin typeface="+mn-lt"/>
              </a:rPr>
              <a:t>Aufgaben</a:t>
            </a:r>
            <a:endParaRPr lang="de-DE" sz="4000" b="1" dirty="0">
              <a:latin typeface="+mn-lt"/>
            </a:endParaRPr>
          </a:p>
        </p:txBody>
      </p: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311" y="1412776"/>
            <a:ext cx="8354169" cy="235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467544" y="908720"/>
                <a:ext cx="8424936" cy="5673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>
                    <a:solidFill>
                      <a:schemeClr val="dk1"/>
                    </a:solidFill>
                  </a:rPr>
                  <a:t>Aufgabe 3.2 – Darlehen 50.000  - Restschuld, Laufzeit, </a:t>
                </a:r>
                <a:r>
                  <a:rPr lang="de-DE" b="1" dirty="0" smtClean="0">
                    <a:solidFill>
                      <a:schemeClr val="dk1"/>
                    </a:solidFill>
                  </a:rPr>
                  <a:t>Annuität</a:t>
                </a:r>
              </a:p>
              <a:p>
                <a:endParaRPr lang="de-DE" b="1" i="1" dirty="0">
                  <a:solidFill>
                    <a:schemeClr val="dk1"/>
                  </a:solidFill>
                </a:endParaRPr>
              </a:p>
              <a:p>
                <a:endParaRPr lang="de-DE" b="1" i="1" dirty="0" smtClean="0">
                  <a:solidFill>
                    <a:schemeClr val="dk1"/>
                  </a:solidFill>
                </a:endParaRPr>
              </a:p>
              <a:p>
                <a:endParaRPr lang="de-DE" b="1" i="1" dirty="0">
                  <a:solidFill>
                    <a:schemeClr val="dk1"/>
                  </a:solidFill>
                </a:endParaRPr>
              </a:p>
              <a:p>
                <a:endParaRPr lang="de-DE" b="1" i="1" dirty="0" smtClean="0">
                  <a:solidFill>
                    <a:schemeClr val="dk1"/>
                  </a:solidFill>
                </a:endParaRPr>
              </a:p>
              <a:p>
                <a:endParaRPr lang="de-DE" b="1" i="1" dirty="0">
                  <a:solidFill>
                    <a:schemeClr val="dk1"/>
                  </a:solidFill>
                </a:endParaRPr>
              </a:p>
              <a:p>
                <a:endParaRPr lang="de-DE" b="1" i="1" dirty="0" smtClean="0">
                  <a:solidFill>
                    <a:schemeClr val="dk1"/>
                  </a:solidFill>
                </a:endParaRPr>
              </a:p>
              <a:p>
                <a:endParaRPr lang="de-DE" b="1" i="1" dirty="0">
                  <a:solidFill>
                    <a:schemeClr val="dk1"/>
                  </a:solidFill>
                </a:endParaRPr>
              </a:p>
              <a:p>
                <a:endParaRPr lang="de-DE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endParaRPr lang="de-DE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endParaRPr lang="de-DE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de-DE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Lösung:  </a:t>
                </a:r>
              </a:p>
              <a:p>
                <a:pPr marL="342900" indent="-342900">
                  <a:buAutoNum type="alphaLcParenBoth" startAt="3"/>
                </a:pPr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Wir benutzen die Annuitätengleichung mit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de-DE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=10</m:t>
                    </m:r>
                  </m:oMath>
                </a14:m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:</a:t>
                </a:r>
              </a:p>
              <a:p>
                <a:endParaRPr lang="de-DE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𝑎</m:t>
                      </m:r>
                      <m:r>
                        <a:rPr lang="de-DE" b="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=50.000∙</m:t>
                      </m:r>
                      <m:sSup>
                        <m:sSupPr>
                          <m:ctrlPr>
                            <a:rPr lang="de-DE" b="0" i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1,075</m:t>
                          </m:r>
                        </m:e>
                        <m:sup>
                          <m:r>
                            <a:rPr lang="de-DE" b="0" i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sup>
                      </m:sSup>
                      <m:r>
                        <a:rPr lang="de-DE" b="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b="0" i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1−1,075</m:t>
                          </m:r>
                        </m:num>
                        <m:den>
                          <m:r>
                            <a:rPr lang="de-DE" b="0" i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  1−</m:t>
                          </m:r>
                          <m:sSup>
                            <m:sSupPr>
                              <m:ctrlPr>
                                <a:rPr lang="de-DE" b="0" i="1" dirty="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dirty="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1,075</m:t>
                              </m:r>
                            </m:e>
                            <m:sup>
                              <m:r>
                                <a:rPr lang="de-DE" b="0" i="1" dirty="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sup>
                          </m:sSup>
                        </m:den>
                      </m:f>
                      <m:r>
                        <a:rPr lang="de-DE" b="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=7.284,296</m:t>
                      </m:r>
                    </m:oMath>
                  </m:oMathPara>
                </a14:m>
                <a:endParaRPr lang="de-DE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marL="342900" indent="-342900">
                  <a:buAutoNum type="alphaLcParenBoth" startAt="3"/>
                </a:pPr>
                <a:endParaRPr lang="de-DE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de-DE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Antwort:</a:t>
                </a:r>
              </a:p>
              <a:p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(c) Um das Darlehen nach 10 Jahren vollständig zu tilgen, müsste eine Annuität von  7.284,30 € gezahlt werden.</a:t>
                </a:r>
                <a:endParaRPr lang="de-DE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08720"/>
                <a:ext cx="8424936" cy="5673091"/>
              </a:xfrm>
              <a:prstGeom prst="rect">
                <a:avLst/>
              </a:prstGeom>
              <a:blipFill rotWithShape="1">
                <a:blip r:embed="rId4"/>
                <a:stretch>
                  <a:fillRect l="-651" t="-5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6012160" y="4065733"/>
                <a:ext cx="2277225" cy="659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 </m:t>
                      </m:r>
                      <m:r>
                        <a:rPr lang="de-DE" b="0" i="1" smtClean="0">
                          <a:latin typeface="Cambria Math"/>
                        </a:rPr>
                        <m:t>𝑎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𝑞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  1−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4065733"/>
                <a:ext cx="2277225" cy="6594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8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Wirtschaftsmathematik - Kap. II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8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908720"/>
                <a:ext cx="8507288" cy="5400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1800" b="1" dirty="0" smtClean="0"/>
                  <a:t>Aufgabe 3.3 - Kredit 10.000  -  Effektivzins</a:t>
                </a:r>
                <a:r>
                  <a:rPr lang="de-DE" sz="1800" b="1" dirty="0"/>
                  <a:t>, </a:t>
                </a:r>
                <a:r>
                  <a:rPr lang="de-DE" sz="1800" b="1" dirty="0" smtClean="0"/>
                  <a:t>anfänglicher Tilgungsanteil</a:t>
                </a:r>
              </a:p>
              <a:p>
                <a:pPr marL="0" indent="0">
                  <a:buNone/>
                </a:pPr>
                <a:r>
                  <a:rPr lang="de-DE" sz="1800" dirty="0" smtClean="0"/>
                  <a:t>Ein Kredit in Höhe von 10.000 € wird über 12 Monaten in Raten zu 1.000 € mit monatlicher Zins- und Tilgungsverrechnung zurückgezahlt. </a:t>
                </a:r>
              </a:p>
              <a:p>
                <a:pPr marL="457200" indent="-457200">
                  <a:buAutoNum type="alphaLcParenBoth"/>
                </a:pPr>
                <a:r>
                  <a:rPr lang="de-DE" sz="1800" dirty="0" smtClean="0"/>
                  <a:t>Berechnen Sie den effektiven Monatszins mit Hilfe des Newtonverfahrens.</a:t>
                </a:r>
                <a:br>
                  <a:rPr lang="de-DE" sz="1800" dirty="0" smtClean="0"/>
                </a:br>
                <a:r>
                  <a:rPr lang="de-DE" sz="1800" dirty="0" smtClean="0"/>
                  <a:t>Der Jahreszins beträgt etwa 20%   </a:t>
                </a:r>
                <a14:m>
                  <m:oMath xmlns:m="http://schemas.openxmlformats.org/officeDocument/2006/math">
                    <m:r>
                      <a:rPr lang="de-DE" sz="180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de-DE" sz="1800" b="0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de-DE" sz="1800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de-DE" sz="1800" b="0" i="1" smtClean="0">
                        <a:latin typeface="Cambria Math"/>
                        <a:ea typeface="Cambria Math"/>
                      </a:rPr>
                      <m:t> ≈1+</m:t>
                    </m:r>
                    <m:f>
                      <m:fPr>
                        <m:type m:val="skw"/>
                        <m:ctrlPr>
                          <a:rPr lang="de-DE" sz="1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/>
                            <a:ea typeface="Cambria Math"/>
                          </a:rPr>
                          <m:t>20%</m:t>
                        </m:r>
                      </m:num>
                      <m:den>
                        <m:r>
                          <a:rPr lang="de-DE" sz="1800" b="0" i="1" smtClean="0">
                            <a:latin typeface="Cambria Math"/>
                            <a:ea typeface="Cambria Math"/>
                          </a:rPr>
                          <m:t>12</m:t>
                        </m:r>
                      </m:den>
                    </m:f>
                    <m:r>
                      <a:rPr lang="de-DE" sz="1800" b="0" i="1" smtClean="0">
                        <a:latin typeface="Cambria Math"/>
                        <a:ea typeface="Cambria Math"/>
                      </a:rPr>
                      <m:t>=1,01</m:t>
                    </m:r>
                    <m:acc>
                      <m:accPr>
                        <m:chr m:val="̅"/>
                        <m:ctrlPr>
                          <a:rPr lang="de-DE" sz="18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sz="1800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e>
                    </m:acc>
                    <m:r>
                      <a:rPr lang="de-DE" sz="180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de-DE" sz="1800" b="0" i="0" smtClean="0">
                        <a:latin typeface="Cambria Math"/>
                        <a:ea typeface="Cambria Math"/>
                      </a:rPr>
                      <m:t>1,02</m:t>
                    </m:r>
                  </m:oMath>
                </a14:m>
                <a:endParaRPr lang="de-DE" sz="1800" dirty="0" smtClean="0"/>
              </a:p>
              <a:p>
                <a:pPr marL="457200" indent="-457200">
                  <a:buAutoNum type="alphaLcParenBoth"/>
                </a:pPr>
                <a:r>
                  <a:rPr lang="de-DE" sz="1800" dirty="0" smtClean="0"/>
                  <a:t>Wie groß ist die anfängliche Tilgung ?</a:t>
                </a:r>
              </a:p>
              <a:p>
                <a:pPr marL="0" indent="0">
                  <a:buNone/>
                </a:pPr>
                <a:endParaRPr lang="de-DE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de-DE" sz="1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Lösung </a:t>
                </a:r>
                <a:r>
                  <a:rPr lang="de-DE" sz="18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(a) </a:t>
                </a:r>
                <a:r>
                  <a:rPr lang="de-DE" sz="1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de-DE" sz="1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STEP 1  (</a:t>
                </a:r>
                <a:r>
                  <a:rPr lang="de-DE" sz="1800" b="1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Annuitätengleichung</a:t>
                </a:r>
                <a:r>
                  <a:rPr lang="de-DE" sz="1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aufstellen)</a:t>
                </a:r>
                <a:br>
                  <a:rPr lang="de-DE" sz="1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</a:br>
                <a:endParaRPr lang="de-DE" sz="1800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800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de-DE" sz="1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800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de-DE" sz="1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de-DE" sz="1800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de-DE" sz="1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</m:num>
                        <m:den>
                          <m:r>
                            <a:rPr lang="de-DE" sz="1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  1−</m:t>
                          </m:r>
                          <m:sSup>
                            <m:sSupPr>
                              <m:ctrlPr>
                                <a:rPr lang="de-DE" sz="18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18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de-DE" sz="1800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      </m:t>
                      </m:r>
                      <m:d>
                        <m:dPr>
                          <m:ctrlPr>
                            <a:rPr lang="de-DE" sz="1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∗</m:t>
                          </m:r>
                        </m:e>
                      </m:d>
                    </m:oMath>
                  </m:oMathPara>
                </a14:m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/>
                </a:r>
                <a:b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</a:br>
                <a:endParaRPr lang="de-DE" sz="1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de-DE" sz="1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STEP 2</a:t>
                </a: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:   Werte aus der Aufgabe einsetzen: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1.000</m:t>
                      </m:r>
                      <m:r>
                        <a:rPr lang="de-DE" sz="1800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8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10.000</m:t>
                      </m:r>
                      <m:r>
                        <a:rPr lang="de-DE" sz="1800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de-DE" sz="18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12</m:t>
                          </m:r>
                        </m:sup>
                      </m:sSup>
                      <m:r>
                        <a:rPr lang="de-DE" sz="1800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de-DE" sz="1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</m:num>
                        <m:den>
                          <m:r>
                            <a:rPr lang="de-DE" sz="1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  1−</m:t>
                          </m:r>
                          <m:sSup>
                            <m:sSupPr>
                              <m:ctrlPr>
                                <a:rPr lang="de-DE" sz="18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1800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12</m:t>
                              </m:r>
                            </m:sup>
                          </m:sSup>
                        </m:den>
                      </m:f>
                      <m:r>
                        <a:rPr lang="de-DE" sz="1800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     </m:t>
                      </m:r>
                    </m:oMath>
                  </m:oMathPara>
                </a14:m>
                <a:endParaRPr lang="de-DE" sz="1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de-DE" sz="1800" dirty="0" smtClean="0"/>
              </a:p>
            </p:txBody>
          </p:sp>
        </mc:Choice>
        <mc:Fallback xmlns="">
          <p:sp>
            <p:nvSpPr>
              <p:cNvPr id="7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908720"/>
                <a:ext cx="8507288" cy="5400600"/>
              </a:xfrm>
              <a:blipFill rotWithShape="1">
                <a:blip r:embed="rId2"/>
                <a:stretch>
                  <a:fillRect l="-645" t="-5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de-DE" sz="4000" b="1" dirty="0" smtClean="0">
                <a:latin typeface="+mn-lt"/>
              </a:rPr>
              <a:t>Aufgaben</a:t>
            </a:r>
            <a:endParaRPr lang="de-DE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55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Wirtschaftsmathematik - Kap. II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9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908720"/>
                <a:ext cx="8507288" cy="5400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1800" b="1" dirty="0"/>
                  <a:t>Aufgabe 3.3 - Kredit 10.000  - Effektivzins</a:t>
                </a:r>
                <a:r>
                  <a:rPr lang="de-DE" sz="1800" b="1" dirty="0" smtClean="0"/>
                  <a:t>, anfänglicher Tilgungsanteil</a:t>
                </a:r>
              </a:p>
              <a:p>
                <a:pPr marL="0" indent="0">
                  <a:buNone/>
                </a:pPr>
                <a:r>
                  <a:rPr lang="de-DE" sz="1800" dirty="0" smtClean="0"/>
                  <a:t>Ein Kredit in Höhe von 10.000 € wird über 12 Monaten in Raten zu 1.000 € mit monatlicher Zins- und Tilgungsverrechnung zurückgezahlt. </a:t>
                </a:r>
              </a:p>
              <a:p>
                <a:pPr marL="457200" indent="-457200">
                  <a:buAutoNum type="alphaLcParenBoth"/>
                </a:pPr>
                <a:r>
                  <a:rPr lang="de-DE" sz="1800" dirty="0" smtClean="0"/>
                  <a:t>Berechnen Sie den effektiven Monatszins mit Hilfe des Newtonverfahrens.</a:t>
                </a:r>
                <a:br>
                  <a:rPr lang="de-DE" sz="1800" dirty="0" smtClean="0"/>
                </a:br>
                <a:r>
                  <a:rPr lang="de-DE" sz="1800" dirty="0" smtClean="0"/>
                  <a:t>Der Jahreszins beträgt etwa 20%   </a:t>
                </a:r>
                <a14:m>
                  <m:oMath xmlns:m="http://schemas.openxmlformats.org/officeDocument/2006/math">
                    <m:r>
                      <a:rPr lang="de-DE" sz="180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de-DE" sz="1800" b="0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de-DE" sz="1800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de-DE" sz="1800" b="0" i="1" smtClean="0">
                        <a:latin typeface="Cambria Math"/>
                        <a:ea typeface="Cambria Math"/>
                      </a:rPr>
                      <m:t> ≈1+</m:t>
                    </m:r>
                    <m:f>
                      <m:fPr>
                        <m:type m:val="skw"/>
                        <m:ctrlPr>
                          <a:rPr lang="de-DE" sz="1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/>
                            <a:ea typeface="Cambria Math"/>
                          </a:rPr>
                          <m:t>20%</m:t>
                        </m:r>
                      </m:num>
                      <m:den>
                        <m:r>
                          <a:rPr lang="de-DE" sz="1800" b="0" i="1" smtClean="0">
                            <a:latin typeface="Cambria Math"/>
                            <a:ea typeface="Cambria Math"/>
                          </a:rPr>
                          <m:t>12</m:t>
                        </m:r>
                      </m:den>
                    </m:f>
                    <m:r>
                      <a:rPr lang="de-DE" sz="1800" b="0" i="1" smtClean="0">
                        <a:latin typeface="Cambria Math"/>
                        <a:ea typeface="Cambria Math"/>
                      </a:rPr>
                      <m:t>=1,01</m:t>
                    </m:r>
                    <m:acc>
                      <m:accPr>
                        <m:chr m:val="̅"/>
                        <m:ctrlPr>
                          <a:rPr lang="de-DE" sz="18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sz="1800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e>
                    </m:acc>
                  </m:oMath>
                </a14:m>
                <a:r>
                  <a:rPr lang="de-DE" sz="1800" dirty="0" smtClean="0"/>
                  <a:t>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de-DE" sz="1800" dirty="0" smtClean="0"/>
                  <a:t> 1,02</a:t>
                </a:r>
              </a:p>
              <a:p>
                <a:pPr marL="457200" indent="-457200">
                  <a:buAutoNum type="alphaLcParenBoth"/>
                </a:pPr>
                <a:r>
                  <a:rPr lang="de-DE" sz="1800" dirty="0" smtClean="0"/>
                  <a:t>Wie groß ist die anfängliche Tilgung ?</a:t>
                </a:r>
              </a:p>
              <a:p>
                <a:pPr marL="0" indent="0">
                  <a:buNone/>
                </a:pPr>
                <a:endParaRPr lang="de-DE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de-DE" sz="1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Lösung </a:t>
                </a:r>
                <a:r>
                  <a:rPr lang="de-DE" sz="18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(a) </a:t>
                </a:r>
                <a:endParaRPr lang="de-DE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de-DE" sz="1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STEP 3</a:t>
                </a: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:  Umstellen:    	</a:t>
                </a:r>
                <a14:m>
                  <m:oMath xmlns:m="http://schemas.openxmlformats.org/officeDocument/2006/math">
                    <m:r>
                      <a:rPr lang="de-DE" sz="18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1−</m:t>
                    </m:r>
                    <m:sSup>
                      <m:sSupPr>
                        <m:ctrlPr>
                          <a:rPr lang="de-DE" sz="1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1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de-DE" sz="1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12</m:t>
                        </m:r>
                      </m:sup>
                    </m:sSup>
                  </m:oMath>
                </a14:m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 =  10</a:t>
                </a:r>
                <a:r>
                  <a:rPr lang="de-DE" sz="1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de-DE" sz="1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1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de-DE" sz="1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12</m:t>
                        </m:r>
                      </m:sup>
                    </m:sSup>
                    <m:r>
                      <a:rPr lang="de-DE" sz="18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de-DE" sz="1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de-DE" sz="18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1−</m:t>
                    </m:r>
                    <m:r>
                      <a:rPr lang="de-DE" sz="18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de-DE" sz="18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1−</m:t>
                    </m:r>
                    <m:sSup>
                      <m:sSupPr>
                        <m:ctrlPr>
                          <a:rPr lang="de-DE" sz="1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1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de-DE" sz="1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12</m:t>
                        </m:r>
                      </m:sup>
                    </m:sSup>
                  </m:oMath>
                </a14:m>
                <a:r>
                  <a:rPr lang="de-DE" sz="1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 =  10</a:t>
                </a:r>
                <a:r>
                  <a:rPr lang="de-DE" sz="1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de-DE" sz="1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1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de-DE" sz="1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12</m:t>
                        </m:r>
                      </m:sup>
                    </m:sSup>
                    <m:r>
                      <a:rPr lang="de-DE" sz="18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de-DE" sz="1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m:t>10</m:t>
                    </m:r>
                    <m:r>
                      <m:rPr>
                        <m:nor/>
                      </m:rPr>
                      <a:rPr lang="de-DE" sz="1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a typeface="Cambria Math"/>
                      </a:rPr>
                      <m:t> </m:t>
                    </m:r>
                    <m:r>
                      <a:rPr lang="de-DE" sz="18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de-DE" sz="1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1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de-DE" sz="1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12</m:t>
                        </m:r>
                      </m:sup>
                    </m:sSup>
                    <m:r>
                      <a:rPr lang="de-DE" sz="18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de-DE" sz="18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𝑞</m:t>
                    </m:r>
                  </m:oMath>
                </a14:m>
                <a:endParaRPr lang="de-DE" sz="1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de-DE" sz="1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	</a:t>
                </a: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de-DE" sz="18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0            = 1</m:t>
                    </m:r>
                    <m:r>
                      <a:rPr lang="de-DE" sz="1800" b="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−11</m:t>
                    </m:r>
                    <m:r>
                      <a:rPr lang="de-DE" sz="18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de-DE" sz="1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1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de-DE" sz="1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12</m:t>
                        </m:r>
                      </m:sup>
                    </m:sSup>
                    <m:r>
                      <a:rPr lang="de-DE" sz="18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+10</m:t>
                    </m:r>
                    <m:r>
                      <a:rPr lang="de-DE" sz="18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de-DE" sz="1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1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de-DE" sz="180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de-DE" sz="1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/>
                </a:r>
                <a:b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</a:br>
                <a:endParaRPr lang="de-DE" sz="1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de-DE" sz="18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STEP 4  (</a:t>
                </a:r>
                <a:r>
                  <a:rPr lang="de-DE" sz="1800" b="1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effektiver </a:t>
                </a:r>
                <a:r>
                  <a:rPr lang="de-DE" sz="1800" b="1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Monatszins</a:t>
                </a:r>
                <a:r>
                  <a:rPr lang="de-DE" sz="1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): </a:t>
                </a:r>
                <a:br>
                  <a:rPr lang="de-DE" sz="1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</a:br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Newtonverfahren für </a:t>
                </a:r>
                <a14:m>
                  <m:oMath xmlns:m="http://schemas.openxmlformats.org/officeDocument/2006/math">
                    <m:r>
                      <a:rPr lang="de-DE" sz="18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180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180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de-DE" sz="1800" b="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=10</m:t>
                    </m:r>
                    <m:sSup>
                      <m:sSupPr>
                        <m:ctrlPr>
                          <a:rPr lang="de-DE" sz="1800" b="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1800" b="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de-DE" sz="1800" b="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13</m:t>
                        </m:r>
                      </m:sup>
                    </m:sSup>
                    <m:r>
                      <a:rPr lang="de-DE" sz="1800" b="0" i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−11</m:t>
                    </m:r>
                    <m:sSup>
                      <m:sSupPr>
                        <m:ctrlPr>
                          <a:rPr lang="de-DE" sz="1800" i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1800" i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de-DE" sz="1800" i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de-DE" sz="1800" b="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e-DE" sz="1800" b="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+1</m:t>
                    </m:r>
                    <m:r>
                      <a:rPr lang="de-DE" sz="1800" b="0" i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=0 </m:t>
                    </m:r>
                  </m:oMath>
                </a14:m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mit Startwert in der Nähe der vermuteten Nullstelle </a:t>
                </a:r>
                <a14:m>
                  <m:oMath xmlns:m="http://schemas.openxmlformats.org/officeDocument/2006/math">
                    <m:r>
                      <a:rPr lang="de-DE" sz="1800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  </m:t>
                    </m:r>
                    <m:r>
                      <a:rPr lang="de-DE" sz="18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de-DE" sz="18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=1,02</m:t>
                    </m:r>
                  </m:oMath>
                </a14:m>
                <a:r>
                  <a:rPr lang="de-DE" sz="1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.</a:t>
                </a:r>
                <a:endParaRPr lang="de-DE" sz="18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de-DE" sz="2400" dirty="0" smtClean="0"/>
              </a:p>
            </p:txBody>
          </p:sp>
        </mc:Choice>
        <mc:Fallback xmlns="">
          <p:sp>
            <p:nvSpPr>
              <p:cNvPr id="7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908720"/>
                <a:ext cx="8507288" cy="5400600"/>
              </a:xfrm>
              <a:blipFill rotWithShape="1">
                <a:blip r:embed="rId2"/>
                <a:stretch>
                  <a:fillRect l="-645" t="-5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de-DE" sz="4000" b="1" dirty="0" smtClean="0">
                <a:latin typeface="+mn-lt"/>
              </a:rPr>
              <a:t>Aufgaben</a:t>
            </a:r>
            <a:endParaRPr lang="de-DE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689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1467</Words>
  <Application>Microsoft Office PowerPoint</Application>
  <PresentationFormat>Bildschirmpräsentation (4:3)</PresentationFormat>
  <Paragraphs>282</Paragraphs>
  <Slides>15</Slides>
  <Notes>6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7" baseType="lpstr">
      <vt:lpstr>Larissa</vt:lpstr>
      <vt:lpstr>Formel</vt:lpstr>
      <vt:lpstr>PowerPoint-Präsentation</vt:lpstr>
      <vt:lpstr>Aufgaben</vt:lpstr>
      <vt:lpstr>Aufgaben</vt:lpstr>
      <vt:lpstr>Aufgaben</vt:lpstr>
      <vt:lpstr>Aufgaben</vt:lpstr>
      <vt:lpstr>Aufgaben</vt:lpstr>
      <vt:lpstr>Aufgaben</vt:lpstr>
      <vt:lpstr>Aufgaben</vt:lpstr>
      <vt:lpstr>Aufgaben</vt:lpstr>
      <vt:lpstr>Aufgaben</vt:lpstr>
      <vt:lpstr>Aufgaben</vt:lpstr>
      <vt:lpstr>Aufgaben</vt:lpstr>
      <vt:lpstr>Aufgaben</vt:lpstr>
      <vt:lpstr>Aufgaben</vt:lpstr>
      <vt:lpstr>Aufgaben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Pitti</dc:creator>
  <cp:lastModifiedBy>Pitti</cp:lastModifiedBy>
  <cp:revision>29</cp:revision>
  <cp:lastPrinted>2016-05-16T14:47:52Z</cp:lastPrinted>
  <dcterms:created xsi:type="dcterms:W3CDTF">2016-05-15T14:36:08Z</dcterms:created>
  <dcterms:modified xsi:type="dcterms:W3CDTF">2017-07-04T23:23:13Z</dcterms:modified>
</cp:coreProperties>
</file>