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6" r:id="rId5"/>
    <p:sldId id="259" r:id="rId6"/>
    <p:sldId id="260" r:id="rId7"/>
    <p:sldId id="297" r:id="rId8"/>
    <p:sldId id="298" r:id="rId9"/>
    <p:sldId id="261" r:id="rId10"/>
    <p:sldId id="262" r:id="rId11"/>
    <p:sldId id="295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99" r:id="rId25"/>
    <p:sldId id="300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C37B31-732A-4FF9-818F-5B8260F58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F940E14-AF9E-44FC-B912-B849B92C9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76D019-C4B9-44A3-818E-644AB05D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F15956-0842-4F45-BB7B-66016527D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ACDB61-33AF-42CF-B920-4BE260940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99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56A4B-DD65-4CB6-A194-0ADA0E66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8C0820-C8C0-49CC-B54F-FFA6A2D8F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8DF200-C941-4583-88B1-3552DDC6D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B880FC-4D99-4C3F-922C-945A8EDB2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C1531A-E1FE-4FE3-A27C-B4A51D9AA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087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5FDAB4-2FB1-4539-BC08-8ED28B40B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DCD9500-C24C-4F1F-9A75-8BF24D336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321C8E-DCBD-4610-BC27-45973E341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870251-C6A6-4036-9FAB-7FA0475D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59E089-6341-4DFD-9548-A6A2783A4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40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1C5C6-EAB0-4A54-BB82-D9E5765E1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B9B88F-710C-4D6D-9E2A-DF82F4ED4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872954-A453-4E89-BB22-BCC38B167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6DF6C9-5319-4483-9689-9AC0F9E1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58E2BA-4B0C-455C-B1CE-AD397D0A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07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B9283-5C75-453F-AE69-FC7D2C62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0BF61D-E730-4D29-8BBF-22CC5AF00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46F014-536C-4C1A-A903-71626943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70A6A3-5B51-487C-A0F1-1A6D5CEF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9AC074-8D20-4703-B676-302DB8789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36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4A729-50C0-4E4B-8095-1C9BCA65B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AE1572-448D-4C35-B450-182D0B668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DD0F13-EE71-4808-8541-17EF41733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D92F00-2C08-45E9-B700-9388C9FE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B776A7-1629-4F9D-9581-F90F4FE09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BA1DF2-0D38-4996-91EF-870FCF374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0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AFF72C-D28E-4E18-92FF-77DFC7DA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29DB04-A20B-4000-AE38-11A6B169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1A3DC25-85AB-4CED-B543-5BC77132A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502180-C0E1-4B63-A811-81053DE5D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4617E3-7A60-42DD-971E-F95351320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1D00E7B-7E26-40AD-A1C9-B26B6E89F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FAFBB8-EDD6-4337-90D3-DC3F4E6D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B691D5-C583-427C-91D3-393B2489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8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0561CA-1FAD-45B8-AA7D-77F0D3AE7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A97D53-24D8-426E-8A66-913D117F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C21A72-72CA-4DA1-A1F5-2B1A45B02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11028-1C6C-4437-B7CB-8B7D0FEA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64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7DFDBFC-9276-4023-90CB-B60736E3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C260830-4098-46B2-8591-7A200429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267648-6D79-4D24-9EC9-E0686ACA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3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234F92-ADC1-402D-88B8-AFCE21E85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53ABC2-D3B3-4CF0-8F9C-78FA52CDE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B85B1CD-E1D8-498A-8923-94A52FD13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6E27DB-1DE4-435F-9B53-35B0C3A1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D63E29-17D0-4112-AAC8-5214F31E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4DB904-D123-492B-B1B0-9CFD8810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67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E6BD87-508B-485B-BF0B-62A843F6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33C912A-0E1E-4C5C-BB36-1DBF752A7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5C1959-089A-43F2-86E7-A3849532E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ABF6CA-35E0-4F3D-B3AE-0748F5C3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523071-B220-454B-86F2-F6F6BF3E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611AC3-EFE1-4B53-B2B0-527C5FEA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256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AB05691-CAB9-495D-8227-98E71080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430F47-6F27-47DB-A524-3D7CB6FB4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0A75BD-A114-4E94-8343-5FB8A0847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EC50F-8576-4705-A858-5EAAE4A14154}" type="datetimeFigureOut">
              <a:rPr lang="de-DE" smtClean="0"/>
              <a:t>30.04.2024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48B4DA-0740-4418-B6E0-7D10BC377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9DF90-7D15-4F81-9798-E090F786C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EED4A-1240-41E9-8092-7D728EDDF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E270C1-BA66-43A4-A364-B3F722FB6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2</a:t>
            </a:r>
            <a:br>
              <a:rPr lang="de-DE" dirty="0"/>
            </a:br>
            <a:r>
              <a:rPr lang="de-DE" dirty="0"/>
              <a:t>Training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81B43-CF4E-4E49-8030-C5D474DC63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 Slawney</a:t>
            </a:r>
          </a:p>
        </p:txBody>
      </p:sp>
    </p:spTree>
    <p:extLst>
      <p:ext uri="{BB962C8B-B14F-4D97-AF65-F5344CB8AC3E}">
        <p14:creationId xmlns:p14="http://schemas.microsoft.com/office/powerpoint/2010/main" val="608148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B7EC5A-3A2E-4DBB-BA4A-1642DE6E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66565D-6DE4-4D32-A079-AF9793B9D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difficult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evaluate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immediate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soft-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b="1" dirty="0" err="1"/>
              <a:t>effective</a:t>
            </a:r>
            <a:r>
              <a:rPr lang="de-DE" b="1" dirty="0"/>
              <a:t> </a:t>
            </a:r>
            <a:r>
              <a:rPr lang="de-DE" b="1" dirty="0" err="1"/>
              <a:t>communication</a:t>
            </a:r>
            <a:r>
              <a:rPr lang="de-DE" dirty="0"/>
              <a:t>, </a:t>
            </a:r>
            <a:r>
              <a:rPr lang="de-DE" b="1" dirty="0" err="1"/>
              <a:t>leadership</a:t>
            </a:r>
            <a:r>
              <a:rPr lang="de-DE" b="1" dirty="0"/>
              <a:t> </a:t>
            </a:r>
            <a:r>
              <a:rPr lang="de-DE" b="1" dirty="0" err="1"/>
              <a:t>skills</a:t>
            </a:r>
            <a:r>
              <a:rPr lang="de-DE" dirty="0"/>
              <a:t>, </a:t>
            </a:r>
            <a:r>
              <a:rPr lang="de-DE" b="1" dirty="0" err="1"/>
              <a:t>team</a:t>
            </a:r>
            <a:r>
              <a:rPr lang="de-DE" b="1" dirty="0"/>
              <a:t> </a:t>
            </a:r>
            <a:r>
              <a:rPr lang="de-DE" b="1" dirty="0" err="1"/>
              <a:t>building</a:t>
            </a:r>
            <a:r>
              <a:rPr lang="de-DE" dirty="0"/>
              <a:t>, </a:t>
            </a:r>
            <a:r>
              <a:rPr lang="de-DE" b="1" dirty="0" err="1"/>
              <a:t>assertiveness</a:t>
            </a:r>
            <a:r>
              <a:rPr lang="de-DE" b="1" dirty="0"/>
              <a:t>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dirty="0"/>
              <a:t>and </a:t>
            </a:r>
            <a:r>
              <a:rPr lang="de-DE" b="1" dirty="0" err="1"/>
              <a:t>conflict</a:t>
            </a:r>
            <a:r>
              <a:rPr lang="de-DE" b="1" dirty="0"/>
              <a:t> </a:t>
            </a:r>
            <a:r>
              <a:rPr lang="de-DE" b="1" dirty="0" err="1"/>
              <a:t>management</a:t>
            </a:r>
            <a:r>
              <a:rPr lang="de-DE" dirty="0"/>
              <a:t>.  Skills in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difficult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measure</a:t>
            </a:r>
            <a:r>
              <a:rPr lang="de-DE" dirty="0"/>
              <a:t>, </a:t>
            </a:r>
            <a:r>
              <a:rPr lang="de-DE" dirty="0" err="1"/>
              <a:t>whereas</a:t>
            </a:r>
            <a:r>
              <a:rPr lang="de-DE" dirty="0"/>
              <a:t> in </a:t>
            </a:r>
            <a:r>
              <a:rPr lang="de-DE" b="1" dirty="0" err="1"/>
              <a:t>hard</a:t>
            </a:r>
            <a:r>
              <a:rPr lang="de-DE" b="1" dirty="0"/>
              <a:t> </a:t>
            </a:r>
            <a:r>
              <a:rPr lang="de-DE" b="1" dirty="0" err="1"/>
              <a:t>skills</a:t>
            </a:r>
            <a:r>
              <a:rPr lang="de-DE" dirty="0"/>
              <a:t>, </a:t>
            </a:r>
            <a:r>
              <a:rPr lang="de-DE" b="1" dirty="0" err="1"/>
              <a:t>can</a:t>
            </a:r>
            <a:r>
              <a:rPr lang="de-DE" b="1" dirty="0"/>
              <a:t>-do </a:t>
            </a:r>
            <a:r>
              <a:rPr lang="de-DE" b="1" dirty="0" err="1"/>
              <a:t>statements</a:t>
            </a:r>
            <a:r>
              <a:rPr lang="de-DE" b="1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capable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yardstick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whether</a:t>
            </a:r>
            <a:r>
              <a:rPr lang="de-DE" dirty="0"/>
              <a:t> </a:t>
            </a:r>
            <a:r>
              <a:rPr lang="de-DE" b="1" dirty="0" err="1"/>
              <a:t>specific</a:t>
            </a:r>
            <a:r>
              <a:rPr lang="de-DE" b="1" dirty="0"/>
              <a:t> </a:t>
            </a:r>
            <a:r>
              <a:rPr lang="de-DE" b="1" dirty="0" err="1"/>
              <a:t>learning</a:t>
            </a:r>
            <a:r>
              <a:rPr lang="de-DE" b="1" dirty="0"/>
              <a:t> </a:t>
            </a:r>
            <a:r>
              <a:rPr lang="de-DE" b="1" dirty="0" err="1"/>
              <a:t>objectives</a:t>
            </a:r>
            <a:r>
              <a:rPr lang="de-DE" b="1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reached</a:t>
            </a:r>
            <a:r>
              <a:rPr lang="de-DE" dirty="0"/>
              <a:t>. 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trainers</a:t>
            </a:r>
            <a:r>
              <a:rPr lang="de-DE" dirty="0"/>
              <a:t> </a:t>
            </a:r>
            <a:r>
              <a:rPr lang="de-DE" dirty="0" err="1"/>
              <a:t>assess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ability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learners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perform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tasks</a:t>
            </a:r>
            <a:r>
              <a:rPr lang="de-DE" dirty="0"/>
              <a:t> in English,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just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mastery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grammatical</a:t>
            </a:r>
            <a:r>
              <a:rPr lang="de-DE" dirty="0"/>
              <a:t> </a:t>
            </a:r>
            <a:r>
              <a:rPr lang="de-DE" dirty="0" err="1"/>
              <a:t>structures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750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39F4C-7F2F-4D9A-A587-3B22DF8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 Essential Soft Skills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70EE84-36B3-4535-B0C3-EA248FFDF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7 essential soft skills in demand</a:t>
            </a:r>
            <a:endParaRPr lang="en-US" dirty="0"/>
          </a:p>
          <a:p>
            <a:r>
              <a:rPr lang="en-US" dirty="0"/>
              <a:t>Teamwork. With effective teamwork, teams are more productive, deadlines are met, relationships with your team members are stronger and knowledge is shared. ... </a:t>
            </a:r>
          </a:p>
          <a:p>
            <a:r>
              <a:rPr lang="en-US" dirty="0"/>
              <a:t>Problem solving. ... </a:t>
            </a:r>
          </a:p>
          <a:p>
            <a:r>
              <a:rPr lang="en-US" dirty="0"/>
              <a:t>Communication. ... </a:t>
            </a:r>
          </a:p>
          <a:p>
            <a:r>
              <a:rPr lang="en-US" dirty="0"/>
              <a:t>Adaptability. ... </a:t>
            </a:r>
          </a:p>
          <a:p>
            <a:r>
              <a:rPr lang="en-US" dirty="0"/>
              <a:t>Critical thinking. ... </a:t>
            </a:r>
          </a:p>
          <a:p>
            <a:r>
              <a:rPr lang="en-US" dirty="0"/>
              <a:t>Time management. ... </a:t>
            </a:r>
          </a:p>
          <a:p>
            <a:r>
              <a:rPr lang="en-US" dirty="0"/>
              <a:t>Interpersonal skills. …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6280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20427-83CD-43F4-8ECB-CB12FC39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85F8FB-5CA9-4A52-8777-275EE7456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Mentoring</a:t>
            </a:r>
            <a:r>
              <a:rPr lang="de-DE" dirty="0"/>
              <a:t> and </a:t>
            </a:r>
            <a:r>
              <a:rPr lang="de-DE" b="1" dirty="0" err="1"/>
              <a:t>coaching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currently</a:t>
            </a:r>
            <a:r>
              <a:rPr lang="de-DE" dirty="0"/>
              <a:t> fashionable </a:t>
            </a:r>
            <a:r>
              <a:rPr lang="de-DE" dirty="0" err="1"/>
              <a:t>forms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one-to-one</a:t>
            </a:r>
            <a:r>
              <a:rPr lang="de-DE" dirty="0"/>
              <a:t>, personal </a:t>
            </a:r>
            <a:r>
              <a:rPr lang="de-DE" dirty="0" err="1"/>
              <a:t>development</a:t>
            </a:r>
            <a:r>
              <a:rPr lang="de-DE" dirty="0"/>
              <a:t> in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particularly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senior</a:t>
            </a:r>
            <a:r>
              <a:rPr lang="de-DE" dirty="0"/>
              <a:t> </a:t>
            </a:r>
            <a:r>
              <a:rPr lang="de-DE" dirty="0" err="1"/>
              <a:t>executives</a:t>
            </a:r>
            <a:r>
              <a:rPr lang="de-DE" dirty="0"/>
              <a:t>, and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b="1" dirty="0"/>
              <a:t>high </a:t>
            </a:r>
            <a:r>
              <a:rPr lang="de-DE" b="1" dirty="0" err="1"/>
              <a:t>flyers</a:t>
            </a:r>
            <a:r>
              <a:rPr lang="de-DE" b="1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groomed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at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level</a:t>
            </a:r>
            <a:r>
              <a:rPr lang="de-DE" dirty="0"/>
              <a:t>.  </a:t>
            </a:r>
            <a:r>
              <a:rPr lang="de-DE" b="1" dirty="0"/>
              <a:t>Mentoring </a:t>
            </a:r>
            <a:r>
              <a:rPr lang="de-DE" b="1" dirty="0" err="1"/>
              <a:t>programmes</a:t>
            </a:r>
            <a:r>
              <a:rPr lang="de-DE" dirty="0"/>
              <a:t> </a:t>
            </a:r>
            <a:r>
              <a:rPr lang="de-DE" dirty="0" err="1"/>
              <a:t>tend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 and </a:t>
            </a:r>
            <a:r>
              <a:rPr lang="de-DE" dirty="0" err="1"/>
              <a:t>allow</a:t>
            </a:r>
            <a:r>
              <a:rPr lang="de-DE" dirty="0"/>
              <a:t> a </a:t>
            </a:r>
            <a:r>
              <a:rPr lang="de-DE" dirty="0" err="1"/>
              <a:t>lower</a:t>
            </a:r>
            <a:r>
              <a:rPr lang="de-DE" dirty="0"/>
              <a:t>-ranking </a:t>
            </a:r>
            <a:r>
              <a:rPr lang="de-DE" dirty="0" err="1"/>
              <a:t>manager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mentored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experienced</a:t>
            </a:r>
            <a:r>
              <a:rPr lang="de-DE" dirty="0"/>
              <a:t> </a:t>
            </a:r>
            <a:r>
              <a:rPr lang="de-DE" dirty="0" err="1"/>
              <a:t>executive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their</a:t>
            </a:r>
            <a:r>
              <a:rPr lang="de-DE" dirty="0"/>
              <a:t> immediate </a:t>
            </a:r>
            <a:r>
              <a:rPr lang="de-DE" dirty="0" err="1"/>
              <a:t>boss</a:t>
            </a:r>
            <a:r>
              <a:rPr lang="de-DE" dirty="0"/>
              <a:t>—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bring </a:t>
            </a: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perspective</a:t>
            </a:r>
            <a:r>
              <a:rPr lang="de-DE" dirty="0"/>
              <a:t>.  The </a:t>
            </a:r>
            <a:r>
              <a:rPr lang="de-DE" dirty="0" err="1"/>
              <a:t>mentor</a:t>
            </a:r>
            <a:r>
              <a:rPr lang="de-DE" dirty="0"/>
              <a:t> </a:t>
            </a:r>
            <a:r>
              <a:rPr lang="de-DE" dirty="0" err="1"/>
              <a:t>offers</a:t>
            </a:r>
            <a:r>
              <a:rPr lang="de-DE" dirty="0"/>
              <a:t> personal </a:t>
            </a:r>
            <a:r>
              <a:rPr lang="de-DE" dirty="0" err="1"/>
              <a:t>training</a:t>
            </a:r>
            <a:r>
              <a:rPr lang="de-DE" dirty="0"/>
              <a:t> and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junior</a:t>
            </a:r>
            <a:r>
              <a:rPr lang="de-DE" dirty="0"/>
              <a:t> </a:t>
            </a:r>
            <a:r>
              <a:rPr lang="de-DE" dirty="0" err="1"/>
              <a:t>employee</a:t>
            </a:r>
            <a:r>
              <a:rPr lang="de-DE" dirty="0"/>
              <a:t>—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mentee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mentoree</a:t>
            </a:r>
            <a:r>
              <a:rPr lang="de-DE" dirty="0"/>
              <a:t>—</a:t>
            </a:r>
            <a:r>
              <a:rPr lang="de-DE" dirty="0" err="1"/>
              <a:t>rises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organisation</a:t>
            </a:r>
            <a:r>
              <a:rPr lang="de-DE" dirty="0"/>
              <a:t>.   </a:t>
            </a:r>
            <a:r>
              <a:rPr lang="de-DE" b="1" dirty="0"/>
              <a:t>Reverse </a:t>
            </a:r>
            <a:r>
              <a:rPr lang="de-DE" b="1" dirty="0" err="1"/>
              <a:t>mentoring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common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junior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tutoring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senior</a:t>
            </a:r>
            <a:r>
              <a:rPr lang="de-DE" dirty="0"/>
              <a:t> </a:t>
            </a:r>
            <a:r>
              <a:rPr lang="de-DE" dirty="0" err="1"/>
              <a:t>ones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latest</a:t>
            </a:r>
            <a:r>
              <a:rPr lang="de-DE" dirty="0"/>
              <a:t> </a:t>
            </a:r>
            <a:r>
              <a:rPr lang="de-DE" dirty="0" err="1"/>
              <a:t>technologies</a:t>
            </a:r>
            <a:r>
              <a:rPr lang="de-DE" dirty="0"/>
              <a:t> and social </a:t>
            </a:r>
            <a:r>
              <a:rPr lang="de-DE" dirty="0" err="1"/>
              <a:t>trends</a:t>
            </a:r>
            <a:r>
              <a:rPr lang="de-DE" dirty="0"/>
              <a:t>, so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senior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facors</a:t>
            </a:r>
            <a:r>
              <a:rPr lang="de-DE" dirty="0"/>
              <a:t> </a:t>
            </a:r>
            <a:r>
              <a:rPr lang="de-DE" dirty="0" err="1"/>
              <a:t>affecting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social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artifical</a:t>
            </a:r>
            <a:r>
              <a:rPr lang="de-DE" dirty="0"/>
              <a:t> </a:t>
            </a:r>
            <a:r>
              <a:rPr lang="de-DE" dirty="0" err="1"/>
              <a:t>intelligence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205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0627A-D731-47AB-BEA2-97126337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A940A6-D6CE-457C-880C-6A54A579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,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a </a:t>
            </a:r>
            <a:r>
              <a:rPr lang="de-DE" b="1" dirty="0" err="1"/>
              <a:t>job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life</a:t>
            </a:r>
            <a:r>
              <a:rPr lang="de-DE" dirty="0"/>
              <a:t>.  Today,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needs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 err="1"/>
              <a:t>skills</a:t>
            </a:r>
            <a:r>
              <a:rPr lang="de-DE" b="1" dirty="0"/>
              <a:t> </a:t>
            </a:r>
            <a:r>
              <a:rPr lang="de-DE" b="1" dirty="0" err="1"/>
              <a:t>updated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 err="1"/>
              <a:t>continuous</a:t>
            </a:r>
            <a:r>
              <a:rPr lang="de-DE" dirty="0"/>
              <a:t> and </a:t>
            </a:r>
            <a:r>
              <a:rPr lang="de-DE" b="1" dirty="0" err="1"/>
              <a:t>self-directed</a:t>
            </a:r>
            <a:r>
              <a:rPr lang="de-DE" b="1" dirty="0"/>
              <a:t> </a:t>
            </a:r>
            <a:r>
              <a:rPr lang="de-DE" b="1" dirty="0" err="1"/>
              <a:t>learning</a:t>
            </a:r>
            <a:r>
              <a:rPr lang="de-DE" dirty="0"/>
              <a:t>, </a:t>
            </a:r>
            <a:r>
              <a:rPr lang="de-DE" dirty="0" err="1"/>
              <a:t>knowing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organisation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let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at an time. Many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function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core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in-house </a:t>
            </a:r>
            <a:r>
              <a:rPr lang="de-DE" dirty="0" err="1"/>
              <a:t>salaried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,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whom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contractors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freelancers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former</a:t>
            </a:r>
            <a:r>
              <a:rPr lang="de-DE" dirty="0"/>
              <a:t> </a:t>
            </a:r>
            <a:r>
              <a:rPr lang="de-DE" dirty="0" err="1"/>
              <a:t>employer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client</a:t>
            </a:r>
            <a:r>
              <a:rPr lang="de-DE" dirty="0"/>
              <a:t>.  The </a:t>
            </a:r>
            <a:r>
              <a:rPr lang="de-DE" dirty="0" err="1"/>
              <a:t>company</a:t>
            </a:r>
            <a:r>
              <a:rPr lang="de-DE" dirty="0"/>
              <a:t> in </a:t>
            </a:r>
            <a:r>
              <a:rPr lang="de-DE" dirty="0" err="1"/>
              <a:t>effect</a:t>
            </a:r>
            <a:r>
              <a:rPr lang="de-DE" dirty="0"/>
              <a:t> </a:t>
            </a:r>
            <a:r>
              <a:rPr lang="de-DE" dirty="0" err="1"/>
              <a:t>serves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organisation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cadre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freelancers</a:t>
            </a:r>
            <a:r>
              <a:rPr lang="de-DE" dirty="0"/>
              <a:t>, but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freelancers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sure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/>
              <a:t>professional </a:t>
            </a:r>
            <a:r>
              <a:rPr lang="de-DE" b="1" dirty="0" err="1"/>
              <a:t>development</a:t>
            </a:r>
            <a:r>
              <a:rPr lang="de-DE" b="1" dirty="0"/>
              <a:t> </a:t>
            </a:r>
            <a:r>
              <a:rPr lang="de-DE" dirty="0" err="1"/>
              <a:t>continues</a:t>
            </a:r>
            <a:r>
              <a:rPr lang="de-DE" dirty="0"/>
              <a:t>: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keeping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and </a:t>
            </a:r>
            <a:r>
              <a:rPr lang="de-DE" dirty="0" err="1"/>
              <a:t>knowledge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date after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leave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8557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793A1-90DA-4650-A7D5-5A614726E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DDB6F7-4C80-47EF-954B-BC7EC00F7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de-DE" b="1" dirty="0" err="1"/>
              <a:t>Exercise</a:t>
            </a:r>
            <a:r>
              <a:rPr lang="de-DE" b="1" dirty="0"/>
              <a:t> A</a:t>
            </a:r>
          </a:p>
          <a:p>
            <a:pPr marL="0" indent="0" algn="just">
              <a:buNone/>
            </a:pPr>
            <a:r>
              <a:rPr lang="de-DE" dirty="0"/>
              <a:t>Work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partner</a:t>
            </a:r>
            <a:r>
              <a:rPr lang="de-DE" dirty="0"/>
              <a:t> and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corresponds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number</a:t>
            </a:r>
            <a:r>
              <a:rPr lang="de-DE" dirty="0"/>
              <a:t> (</a:t>
            </a:r>
            <a:r>
              <a:rPr lang="de-DE" dirty="0" err="1"/>
              <a:t>questions</a:t>
            </a:r>
            <a:r>
              <a:rPr lang="de-DE" dirty="0"/>
              <a:t> 1-3) </a:t>
            </a:r>
            <a:r>
              <a:rPr lang="de-DE" dirty="0" err="1"/>
              <a:t>for</a:t>
            </a:r>
            <a:r>
              <a:rPr lang="de-DE" dirty="0"/>
              <a:t> 10-15 </a:t>
            </a:r>
            <a:r>
              <a:rPr lang="de-DE" dirty="0" err="1"/>
              <a:t>Minutes</a:t>
            </a:r>
            <a:r>
              <a:rPr lang="de-DE" dirty="0"/>
              <a:t>.   </a:t>
            </a:r>
          </a:p>
          <a:p>
            <a:pPr marL="0" indent="0" algn="just">
              <a:buNone/>
            </a:pP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will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and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whole</a:t>
            </a:r>
            <a:r>
              <a:rPr lang="de-DE" dirty="0"/>
              <a:t> </a:t>
            </a:r>
            <a:r>
              <a:rPr lang="de-DE" dirty="0" err="1"/>
              <a:t>class</a:t>
            </a:r>
            <a:r>
              <a:rPr lang="de-DE" dirty="0"/>
              <a:t> </a:t>
            </a:r>
            <a:r>
              <a:rPr lang="de-DE" dirty="0" err="1"/>
              <a:t>afterwards</a:t>
            </a:r>
            <a:r>
              <a:rPr lang="de-DE" dirty="0"/>
              <a:t>.</a:t>
            </a:r>
          </a:p>
          <a:p>
            <a:pPr marL="514350" indent="-514350" algn="just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courses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attended</a:t>
            </a:r>
            <a:r>
              <a:rPr lang="de-DE" dirty="0"/>
              <a:t> </a:t>
            </a:r>
            <a:r>
              <a:rPr lang="de-DE" dirty="0" err="1"/>
              <a:t>recently</a:t>
            </a:r>
            <a:r>
              <a:rPr lang="de-DE" dirty="0"/>
              <a:t>?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rewarding</a:t>
            </a:r>
            <a:r>
              <a:rPr lang="de-DE" dirty="0"/>
              <a:t> and </a:t>
            </a:r>
            <a:r>
              <a:rPr lang="de-DE" dirty="0" err="1"/>
              <a:t>useful</a:t>
            </a:r>
            <a:r>
              <a:rPr lang="de-DE" dirty="0"/>
              <a:t>?</a:t>
            </a:r>
          </a:p>
          <a:p>
            <a:pPr marL="514350" indent="-514350" algn="just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format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prefer</a:t>
            </a:r>
            <a:r>
              <a:rPr lang="de-DE" dirty="0"/>
              <a:t>—in </a:t>
            </a:r>
            <a:r>
              <a:rPr lang="de-DE" dirty="0" err="1"/>
              <a:t>groups</a:t>
            </a:r>
            <a:r>
              <a:rPr lang="de-DE" dirty="0"/>
              <a:t>, online </a:t>
            </a:r>
            <a:r>
              <a:rPr lang="de-DE" dirty="0" err="1"/>
              <a:t>or</a:t>
            </a:r>
            <a:r>
              <a:rPr lang="de-DE" dirty="0"/>
              <a:t> individual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coach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pros</a:t>
            </a:r>
            <a:r>
              <a:rPr lang="de-DE" dirty="0"/>
              <a:t> and </a:t>
            </a:r>
            <a:r>
              <a:rPr lang="de-DE" dirty="0" err="1"/>
              <a:t>cons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?</a:t>
            </a:r>
          </a:p>
          <a:p>
            <a:pPr marL="514350" indent="-514350" algn="just">
              <a:buAutoNum type="arabicPeriod"/>
            </a:pP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a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placement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apprenticeship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programme</a:t>
            </a:r>
            <a:r>
              <a:rPr lang="de-DE" dirty="0"/>
              <a:t>?  </a:t>
            </a:r>
            <a:r>
              <a:rPr lang="de-DE" dirty="0" err="1"/>
              <a:t>Is</a:t>
            </a:r>
            <a:r>
              <a:rPr lang="de-DE" dirty="0"/>
              <a:t> so,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was </a:t>
            </a:r>
            <a:r>
              <a:rPr lang="de-DE" dirty="0" err="1"/>
              <a:t>it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56881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62199-987F-4B87-9E15-27C68770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DAFFE3-C91D-4A74-A935-7E65123DA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B (</a:t>
            </a:r>
            <a:r>
              <a:rPr lang="de-DE" b="1" dirty="0" err="1"/>
              <a:t>page</a:t>
            </a:r>
            <a:r>
              <a:rPr lang="de-DE" b="1" dirty="0"/>
              <a:t> 14)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apprenticeships</a:t>
            </a:r>
            <a:r>
              <a:rPr lang="de-DE" dirty="0"/>
              <a:t> a)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apprentice</a:t>
            </a:r>
            <a:r>
              <a:rPr lang="de-DE" dirty="0"/>
              <a:t>, and b)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employer</a:t>
            </a:r>
            <a:r>
              <a:rPr lang="de-DE" dirty="0"/>
              <a:t>?  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an interview </a:t>
            </a:r>
            <a:r>
              <a:rPr lang="de-DE" dirty="0" err="1"/>
              <a:t>with</a:t>
            </a:r>
            <a:r>
              <a:rPr lang="de-DE" dirty="0"/>
              <a:t> Dr. </a:t>
            </a:r>
            <a:r>
              <a:rPr lang="de-DE" dirty="0" err="1"/>
              <a:t>Erbns</a:t>
            </a:r>
            <a:r>
              <a:rPr lang="de-DE" dirty="0"/>
              <a:t> </a:t>
            </a:r>
            <a:r>
              <a:rPr lang="de-DE" dirty="0" err="1"/>
              <a:t>Atenstaedt</a:t>
            </a:r>
            <a:r>
              <a:rPr lang="de-DE" dirty="0"/>
              <a:t>, CEO </a:t>
            </a:r>
            <a:r>
              <a:rPr lang="de-DE" dirty="0" err="1"/>
              <a:t>of</a:t>
            </a:r>
            <a:r>
              <a:rPr lang="de-DE" dirty="0"/>
              <a:t> German Industry-Ul, and check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6010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3B5F4-688C-4179-8FC9-F06F7F123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26C1DE-77A9-4F95-9A35-ED71C3A1C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B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:</a:t>
            </a:r>
          </a:p>
          <a:p>
            <a:pPr marL="514350" indent="-514350">
              <a:buAutoNum type="alphaLcParenR"/>
            </a:pPr>
            <a:r>
              <a:rPr lang="de-DE" dirty="0"/>
              <a:t>Benefits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apprenticeships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apprentice</a:t>
            </a:r>
            <a:r>
              <a:rPr lang="de-DE" dirty="0"/>
              <a:t>: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gives</a:t>
            </a:r>
            <a:r>
              <a:rPr lang="de-DE" dirty="0"/>
              <a:t> a </a:t>
            </a:r>
            <a:r>
              <a:rPr lang="de-DE" dirty="0" err="1"/>
              <a:t>young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a </a:t>
            </a:r>
            <a:r>
              <a:rPr lang="de-DE" dirty="0" err="1"/>
              <a:t>focus</a:t>
            </a:r>
            <a:r>
              <a:rPr lang="de-DE" dirty="0"/>
              <a:t> in </a:t>
            </a:r>
            <a:r>
              <a:rPr lang="de-DE" dirty="0" err="1"/>
              <a:t>life</a:t>
            </a:r>
            <a:r>
              <a:rPr lang="de-DE" dirty="0"/>
              <a:t>; </a:t>
            </a:r>
            <a:r>
              <a:rPr lang="de-DE" dirty="0" err="1"/>
              <a:t>apprentices</a:t>
            </a:r>
            <a:r>
              <a:rPr lang="de-DE" dirty="0"/>
              <a:t> also </a:t>
            </a:r>
            <a:r>
              <a:rPr lang="de-DE" dirty="0" err="1"/>
              <a:t>get</a:t>
            </a:r>
            <a:r>
              <a:rPr lang="de-DE" dirty="0"/>
              <a:t> a </a:t>
            </a:r>
            <a:r>
              <a:rPr lang="de-DE" dirty="0" err="1"/>
              <a:t>monthly</a:t>
            </a:r>
            <a:r>
              <a:rPr lang="de-DE" dirty="0"/>
              <a:t> </a:t>
            </a:r>
            <a:r>
              <a:rPr lang="de-DE" dirty="0" err="1"/>
              <a:t>allowance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also </a:t>
            </a:r>
            <a:r>
              <a:rPr lang="de-DE" dirty="0" err="1"/>
              <a:t>get</a:t>
            </a:r>
            <a:r>
              <a:rPr lang="de-DE" dirty="0"/>
              <a:t> on-</a:t>
            </a:r>
            <a:r>
              <a:rPr lang="de-DE" dirty="0" err="1"/>
              <a:t>the</a:t>
            </a:r>
            <a:r>
              <a:rPr lang="de-DE" dirty="0"/>
              <a:t>-job </a:t>
            </a:r>
            <a:r>
              <a:rPr lang="de-DE" dirty="0" err="1"/>
              <a:t>training</a:t>
            </a:r>
            <a:r>
              <a:rPr lang="de-DE" dirty="0"/>
              <a:t>.</a:t>
            </a:r>
          </a:p>
          <a:p>
            <a:pPr marL="514350" indent="-514350">
              <a:buAutoNum type="alphaLcParenR"/>
            </a:pPr>
            <a:r>
              <a:rPr lang="de-DE" dirty="0"/>
              <a:t>B.)  Benefits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apprenticeships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employer</a:t>
            </a:r>
            <a:r>
              <a:rPr lang="de-DE" dirty="0"/>
              <a:t>: </a:t>
            </a:r>
            <a:r>
              <a:rPr lang="de-DE" dirty="0" err="1"/>
              <a:t>apprentices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permanent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will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loyalty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trained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5594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98039-D9A5-4F8F-B541-F7B040341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8C8E93-2071-47EA-86A9-898477F8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 (</a:t>
            </a:r>
            <a:r>
              <a:rPr lang="de-DE" b="1" dirty="0" err="1"/>
              <a:t>page</a:t>
            </a:r>
            <a:r>
              <a:rPr lang="de-DE" b="1" dirty="0"/>
              <a:t> 14)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7 </a:t>
            </a:r>
            <a:r>
              <a:rPr lang="de-DE" dirty="0" err="1"/>
              <a:t>sentences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3020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D28FB-93A1-4994-B95A-A03DC97D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DDA3B0-1EBA-4287-B5DB-AC9CD2128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About </a:t>
            </a:r>
            <a:r>
              <a:rPr lang="de-DE" b="1" dirty="0"/>
              <a:t>60 per </a:t>
            </a:r>
            <a:r>
              <a:rPr lang="de-DE" b="1" dirty="0" err="1"/>
              <a:t>cent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shool</a:t>
            </a:r>
            <a:r>
              <a:rPr lang="de-DE" dirty="0"/>
              <a:t> </a:t>
            </a:r>
            <a:r>
              <a:rPr lang="de-DE" dirty="0" err="1"/>
              <a:t>leavers</a:t>
            </a:r>
            <a:r>
              <a:rPr lang="de-DE" dirty="0"/>
              <a:t> </a:t>
            </a:r>
            <a:r>
              <a:rPr lang="de-DE" b="1" dirty="0" err="1"/>
              <a:t>go</a:t>
            </a:r>
            <a:r>
              <a:rPr lang="de-DE" b="1" dirty="0"/>
              <a:t> </a:t>
            </a:r>
            <a:r>
              <a:rPr lang="de-DE" b="1" dirty="0" err="1"/>
              <a:t>into</a:t>
            </a:r>
            <a:r>
              <a:rPr lang="de-DE" b="1" dirty="0"/>
              <a:t> </a:t>
            </a:r>
            <a:r>
              <a:rPr lang="de-DE" dirty="0" err="1"/>
              <a:t>apprenticeship</a:t>
            </a:r>
            <a:r>
              <a:rPr lang="de-DE" dirty="0"/>
              <a:t> </a:t>
            </a:r>
            <a:r>
              <a:rPr lang="de-DE" dirty="0" err="1"/>
              <a:t>programmes</a:t>
            </a:r>
            <a:r>
              <a:rPr lang="de-DE" dirty="0"/>
              <a:t> /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apprentices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majority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apprentices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b="1" dirty="0"/>
              <a:t>well-</a:t>
            </a:r>
            <a:r>
              <a:rPr lang="de-DE" b="1" dirty="0" err="1"/>
              <a:t>known</a:t>
            </a:r>
            <a:r>
              <a:rPr lang="de-DE" b="1" dirty="0"/>
              <a:t> </a:t>
            </a:r>
            <a:r>
              <a:rPr lang="de-DE" b="1" dirty="0" err="1"/>
              <a:t>companies</a:t>
            </a:r>
            <a:r>
              <a:rPr lang="de-DE" dirty="0"/>
              <a:t>, e.g. </a:t>
            </a:r>
            <a:r>
              <a:rPr lang="de-DE" b="1" dirty="0"/>
              <a:t>BMW</a:t>
            </a:r>
            <a:r>
              <a:rPr lang="de-DE" dirty="0"/>
              <a:t>, </a:t>
            </a:r>
            <a:r>
              <a:rPr lang="de-DE" b="1" dirty="0"/>
              <a:t>Mercedes</a:t>
            </a:r>
            <a:r>
              <a:rPr lang="de-DE" dirty="0"/>
              <a:t> and </a:t>
            </a:r>
            <a:r>
              <a:rPr lang="de-DE" b="1" dirty="0"/>
              <a:t>Siemens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Apprenticeship</a:t>
            </a:r>
            <a:r>
              <a:rPr lang="de-DE" dirty="0"/>
              <a:t> </a:t>
            </a:r>
            <a:r>
              <a:rPr lang="de-DE" dirty="0" err="1"/>
              <a:t>programmes</a:t>
            </a:r>
            <a:r>
              <a:rPr lang="de-DE" dirty="0"/>
              <a:t> in Germany </a:t>
            </a:r>
            <a:r>
              <a:rPr lang="de-DE" dirty="0" err="1"/>
              <a:t>usually</a:t>
            </a:r>
            <a:r>
              <a:rPr lang="de-DE" dirty="0"/>
              <a:t> last </a:t>
            </a:r>
            <a:r>
              <a:rPr lang="de-DE" b="1" dirty="0" err="1"/>
              <a:t>between</a:t>
            </a:r>
            <a:r>
              <a:rPr lang="de-DE" b="1" dirty="0"/>
              <a:t> </a:t>
            </a:r>
            <a:r>
              <a:rPr lang="de-DE" b="1" dirty="0" err="1"/>
              <a:t>two</a:t>
            </a:r>
            <a:r>
              <a:rPr lang="de-DE" dirty="0"/>
              <a:t> and </a:t>
            </a:r>
            <a:r>
              <a:rPr lang="de-DE" dirty="0" err="1"/>
              <a:t>three</a:t>
            </a:r>
            <a:r>
              <a:rPr lang="de-DE" dirty="0"/>
              <a:t> and a half </a:t>
            </a:r>
            <a:r>
              <a:rPr lang="de-DE" dirty="0" err="1"/>
              <a:t>years</a:t>
            </a:r>
            <a:r>
              <a:rPr lang="de-DE" dirty="0"/>
              <a:t>, and </a:t>
            </a:r>
            <a:r>
              <a:rPr lang="de-DE" dirty="0" err="1"/>
              <a:t>apprentices</a:t>
            </a:r>
            <a:r>
              <a:rPr lang="de-DE" dirty="0"/>
              <a:t> </a:t>
            </a:r>
            <a:r>
              <a:rPr lang="de-DE" b="1" dirty="0" err="1"/>
              <a:t>sign</a:t>
            </a:r>
            <a:r>
              <a:rPr lang="de-DE" b="1" dirty="0"/>
              <a:t> a </a:t>
            </a:r>
            <a:r>
              <a:rPr lang="de-DE" b="1" dirty="0" err="1"/>
              <a:t>contract</a:t>
            </a:r>
            <a:r>
              <a:rPr lang="de-DE" b="1" dirty="0"/>
              <a:t> </a:t>
            </a:r>
            <a:r>
              <a:rPr lang="de-DE" dirty="0"/>
              <a:t>/ </a:t>
            </a:r>
            <a:r>
              <a:rPr lang="de-DE" b="1" dirty="0" err="1"/>
              <a:t>sign</a:t>
            </a:r>
            <a:r>
              <a:rPr lang="de-DE" b="1" dirty="0"/>
              <a:t> an </a:t>
            </a:r>
            <a:r>
              <a:rPr lang="de-DE" b="1" dirty="0" err="1"/>
              <a:t>employement</a:t>
            </a:r>
            <a:r>
              <a:rPr lang="de-DE" b="1" dirty="0"/>
              <a:t> </a:t>
            </a:r>
            <a:r>
              <a:rPr lang="de-DE" b="1" dirty="0" err="1"/>
              <a:t>contract</a:t>
            </a:r>
            <a:r>
              <a:rPr lang="de-DE" b="1" dirty="0"/>
              <a:t> </a:t>
            </a:r>
            <a:r>
              <a:rPr lang="de-DE" dirty="0"/>
              <a:t>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Apprentices</a:t>
            </a:r>
            <a:r>
              <a:rPr lang="de-DE" dirty="0"/>
              <a:t> </a:t>
            </a:r>
            <a:r>
              <a:rPr lang="de-DE" dirty="0" err="1"/>
              <a:t>tend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b="1" dirty="0" err="1"/>
              <a:t>three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four</a:t>
            </a:r>
            <a:r>
              <a:rPr lang="de-DE" b="1" dirty="0"/>
              <a:t> </a:t>
            </a:r>
            <a:r>
              <a:rPr lang="de-DE" b="1" dirty="0" err="1"/>
              <a:t>days</a:t>
            </a:r>
            <a:r>
              <a:rPr lang="de-DE" b="1" dirty="0"/>
              <a:t> </a:t>
            </a:r>
            <a:r>
              <a:rPr lang="de-DE" dirty="0"/>
              <a:t>and </a:t>
            </a:r>
            <a:r>
              <a:rPr lang="de-DE" dirty="0" err="1"/>
              <a:t>spend</a:t>
            </a:r>
            <a:r>
              <a:rPr lang="de-DE" dirty="0"/>
              <a:t> </a:t>
            </a:r>
            <a:r>
              <a:rPr lang="de-DE" b="1" dirty="0" err="1"/>
              <a:t>one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two</a:t>
            </a:r>
            <a:r>
              <a:rPr lang="de-DE" b="1" dirty="0"/>
              <a:t> </a:t>
            </a:r>
            <a:r>
              <a:rPr lang="de-DE" b="1" dirty="0" err="1"/>
              <a:t>days</a:t>
            </a:r>
            <a:r>
              <a:rPr lang="de-DE" b="1" dirty="0"/>
              <a:t>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vocational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Apprenticeships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established</a:t>
            </a:r>
            <a:r>
              <a:rPr lang="de-DE" dirty="0"/>
              <a:t> in </a:t>
            </a:r>
            <a:r>
              <a:rPr lang="de-DE" dirty="0" err="1"/>
              <a:t>germany</a:t>
            </a:r>
            <a:r>
              <a:rPr lang="de-DE" dirty="0"/>
              <a:t>: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exists</a:t>
            </a:r>
            <a:r>
              <a:rPr lang="de-DE" dirty="0"/>
              <a:t> </a:t>
            </a:r>
            <a:r>
              <a:rPr lang="de-DE" b="1" dirty="0"/>
              <a:t>a Training Act </a:t>
            </a:r>
            <a:r>
              <a:rPr lang="de-DE" dirty="0" err="1"/>
              <a:t>including</a:t>
            </a:r>
            <a:r>
              <a:rPr lang="de-DE" dirty="0"/>
              <a:t> </a:t>
            </a: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b="1" dirty="0" err="1"/>
              <a:t>recognised</a:t>
            </a:r>
            <a:r>
              <a:rPr lang="de-DE" b="1" dirty="0"/>
              <a:t> </a:t>
            </a:r>
            <a:r>
              <a:rPr lang="de-DE" b="1" dirty="0" err="1"/>
              <a:t>skills</a:t>
            </a:r>
            <a:r>
              <a:rPr lang="de-DE" b="1" dirty="0"/>
              <a:t> </a:t>
            </a:r>
            <a:r>
              <a:rPr lang="de-DE" dirty="0" err="1"/>
              <a:t>for</a:t>
            </a:r>
            <a:r>
              <a:rPr lang="de-DE" dirty="0"/>
              <a:t> different </a:t>
            </a:r>
            <a:r>
              <a:rPr lang="de-DE" dirty="0" err="1"/>
              <a:t>kinds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professions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Germany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proud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: </a:t>
            </a:r>
            <a:r>
              <a:rPr lang="de-DE" b="1" dirty="0" err="1"/>
              <a:t>Trained</a:t>
            </a:r>
            <a:r>
              <a:rPr lang="de-DE" b="1" dirty="0"/>
              <a:t> in Germany </a:t>
            </a:r>
            <a:r>
              <a:rPr lang="de-DE" dirty="0"/>
              <a:t>and </a:t>
            </a:r>
            <a:r>
              <a:rPr lang="de-DE" b="1" dirty="0"/>
              <a:t>Made in Germany.</a:t>
            </a:r>
          </a:p>
          <a:p>
            <a:pPr marL="514350" indent="-514350">
              <a:buAutoNum type="arabicPeriod"/>
            </a:pP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in </a:t>
            </a:r>
            <a:r>
              <a:rPr lang="de-DE" dirty="0" err="1"/>
              <a:t>talks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(British) </a:t>
            </a:r>
            <a:r>
              <a:rPr lang="de-DE" b="1" dirty="0" err="1"/>
              <a:t>government</a:t>
            </a:r>
            <a:r>
              <a:rPr lang="de-DE" b="1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a </a:t>
            </a:r>
            <a:r>
              <a:rPr lang="de-DE" dirty="0" err="1"/>
              <a:t>similar</a:t>
            </a:r>
            <a:r>
              <a:rPr lang="de-DE" dirty="0"/>
              <a:t> </a:t>
            </a:r>
            <a:r>
              <a:rPr lang="de-DE" b="1" dirty="0"/>
              <a:t>(dual)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b="1" dirty="0" err="1"/>
              <a:t>system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UK. </a:t>
            </a:r>
          </a:p>
        </p:txBody>
      </p:sp>
    </p:spTree>
    <p:extLst>
      <p:ext uri="{BB962C8B-B14F-4D97-AF65-F5344CB8AC3E}">
        <p14:creationId xmlns:p14="http://schemas.microsoft.com/office/powerpoint/2010/main" val="3593136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26F6B1-F0D6-44C3-A92B-536F1600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9D9C3E-7C45-4D7A-B0A5-6CED27658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E (</a:t>
            </a:r>
            <a:r>
              <a:rPr lang="de-DE" b="1" dirty="0" err="1"/>
              <a:t>page</a:t>
            </a:r>
            <a:r>
              <a:rPr lang="de-DE" b="1" dirty="0"/>
              <a:t> 15)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(Brendan, </a:t>
            </a:r>
            <a:r>
              <a:rPr lang="de-DE" dirty="0" err="1"/>
              <a:t>Falak</a:t>
            </a:r>
            <a:r>
              <a:rPr lang="de-DE" dirty="0"/>
              <a:t>, Rachel and </a:t>
            </a:r>
            <a:r>
              <a:rPr lang="de-DE" dirty="0" err="1"/>
              <a:t>Mareeke</a:t>
            </a:r>
            <a:r>
              <a:rPr lang="de-DE" dirty="0"/>
              <a:t>) </a:t>
            </a:r>
            <a:r>
              <a:rPr lang="de-DE" dirty="0" err="1"/>
              <a:t>talking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experience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Write B, F, R </a:t>
            </a:r>
            <a:r>
              <a:rPr lang="de-DE" dirty="0" err="1"/>
              <a:t>or</a:t>
            </a:r>
            <a:r>
              <a:rPr lang="de-DE" dirty="0"/>
              <a:t> M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initial </a:t>
            </a:r>
            <a:r>
              <a:rPr lang="de-DE" dirty="0" err="1"/>
              <a:t>question</a:t>
            </a:r>
            <a:r>
              <a:rPr lang="de-DE" dirty="0"/>
              <a:t> and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59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48554-48C5-429D-99D2-D5779431B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 Off Quote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147C86-D94A-47DE-BDBA-70B441346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„</a:t>
            </a:r>
            <a:r>
              <a:rPr lang="de-DE" dirty="0" err="1"/>
              <a:t>It‘s</a:t>
            </a:r>
            <a:r>
              <a:rPr lang="de-DE" dirty="0"/>
              <a:t> all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: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do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you‘re</a:t>
            </a:r>
            <a:r>
              <a:rPr lang="de-DE" dirty="0"/>
              <a:t> </a:t>
            </a:r>
            <a:r>
              <a:rPr lang="de-DE" dirty="0" err="1"/>
              <a:t>properly</a:t>
            </a:r>
            <a:r>
              <a:rPr lang="de-DE" dirty="0"/>
              <a:t> </a:t>
            </a:r>
            <a:r>
              <a:rPr lang="de-DE" dirty="0" err="1"/>
              <a:t>trained</a:t>
            </a:r>
            <a:r>
              <a:rPr lang="de-DE" dirty="0"/>
              <a:t>.“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Elizabeth II, British </a:t>
            </a:r>
            <a:r>
              <a:rPr lang="de-DE" dirty="0" err="1"/>
              <a:t>monarch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3687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C4791-75F7-4076-9A7B-5672E118E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3B84FC-F608-43EB-8FF0-B02CF477D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E (</a:t>
            </a:r>
            <a:r>
              <a:rPr lang="de-DE" b="1" dirty="0" err="1"/>
              <a:t>page</a:t>
            </a:r>
            <a:r>
              <a:rPr lang="de-DE" b="1" dirty="0"/>
              <a:t> 15)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B: </a:t>
            </a:r>
            <a:r>
              <a:rPr lang="de-DE" dirty="0" err="1"/>
              <a:t>electronics</a:t>
            </a:r>
            <a:r>
              <a:rPr lang="de-DE" dirty="0"/>
              <a:t> </a:t>
            </a:r>
            <a:r>
              <a:rPr lang="de-DE" dirty="0" err="1"/>
              <a:t>technician</a:t>
            </a:r>
            <a:r>
              <a:rPr lang="de-DE" dirty="0"/>
              <a:t>; F: </a:t>
            </a:r>
            <a:r>
              <a:rPr lang="de-DE" dirty="0" err="1"/>
              <a:t>aeronatics</a:t>
            </a:r>
            <a:r>
              <a:rPr lang="de-DE" dirty="0"/>
              <a:t> </a:t>
            </a:r>
            <a:r>
              <a:rPr lang="de-DE" dirty="0" err="1"/>
              <a:t>technician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R: </a:t>
            </a:r>
            <a:r>
              <a:rPr lang="de-DE" dirty="0" err="1"/>
              <a:t>degree</a:t>
            </a:r>
            <a:r>
              <a:rPr lang="de-DE" dirty="0"/>
              <a:t> in Business Studies and French; M: </a:t>
            </a:r>
            <a:r>
              <a:rPr lang="de-DE" dirty="0" err="1"/>
              <a:t>degree</a:t>
            </a:r>
            <a:r>
              <a:rPr lang="de-DE" dirty="0"/>
              <a:t> in </a:t>
            </a:r>
            <a:r>
              <a:rPr lang="de-DE" dirty="0" err="1"/>
              <a:t>Linguistics</a:t>
            </a:r>
            <a:r>
              <a:rPr lang="de-DE" dirty="0"/>
              <a:t>, </a:t>
            </a:r>
            <a:r>
              <a:rPr lang="de-DE" dirty="0" err="1"/>
              <a:t>specialising</a:t>
            </a:r>
            <a:r>
              <a:rPr lang="de-DE" dirty="0"/>
              <a:t> in German</a:t>
            </a:r>
          </a:p>
          <a:p>
            <a:pPr marL="514350" indent="-514350">
              <a:buAutoNum type="arabicPeriod"/>
            </a:pPr>
            <a:r>
              <a:rPr lang="de-DE" dirty="0"/>
              <a:t>F: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worried</a:t>
            </a:r>
            <a:r>
              <a:rPr lang="de-DE" dirty="0"/>
              <a:t> he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out on a </a:t>
            </a:r>
            <a:r>
              <a:rPr lang="de-DE" dirty="0" err="1"/>
              <a:t>decent</a:t>
            </a:r>
            <a:r>
              <a:rPr lang="de-DE" dirty="0"/>
              <a:t> </a:t>
            </a:r>
            <a:r>
              <a:rPr lang="de-DE" dirty="0" err="1"/>
              <a:t>education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F: </a:t>
            </a:r>
            <a:r>
              <a:rPr lang="de-DE" dirty="0" err="1"/>
              <a:t>because</a:t>
            </a:r>
            <a:r>
              <a:rPr lang="de-DE" dirty="0"/>
              <a:t> he </a:t>
            </a:r>
            <a:r>
              <a:rPr lang="de-DE" dirty="0" err="1"/>
              <a:t>saw</a:t>
            </a:r>
            <a:r>
              <a:rPr lang="de-DE" dirty="0"/>
              <a:t> an ad in an </a:t>
            </a:r>
            <a:r>
              <a:rPr lang="de-DE" dirty="0" err="1"/>
              <a:t>aeronautical</a:t>
            </a:r>
            <a:r>
              <a:rPr lang="de-DE" dirty="0"/>
              <a:t> </a:t>
            </a:r>
            <a:r>
              <a:rPr lang="de-DE" dirty="0" err="1"/>
              <a:t>magazine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apprenticeships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Rolls Royce; he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college</a:t>
            </a:r>
            <a:r>
              <a:rPr lang="de-DE" dirty="0"/>
              <a:t>, </a:t>
            </a:r>
            <a:r>
              <a:rPr lang="de-DE" dirty="0" err="1"/>
              <a:t>getting</a:t>
            </a:r>
            <a:r>
              <a:rPr lang="de-DE" dirty="0"/>
              <a:t> </a:t>
            </a:r>
            <a:r>
              <a:rPr lang="de-DE" dirty="0" err="1"/>
              <a:t>qualifications</a:t>
            </a:r>
            <a:r>
              <a:rPr lang="de-DE" dirty="0"/>
              <a:t> and </a:t>
            </a:r>
            <a:r>
              <a:rPr lang="de-DE" dirty="0" err="1"/>
              <a:t>spending</a:t>
            </a:r>
            <a:r>
              <a:rPr lang="de-DE" dirty="0"/>
              <a:t> time </a:t>
            </a:r>
            <a:r>
              <a:rPr lang="de-DE" dirty="0" err="1"/>
              <a:t>working</a:t>
            </a:r>
            <a:r>
              <a:rPr lang="de-DE" dirty="0"/>
              <a:t> on planes, all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paid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B: Technical Service, Parts, Marketing, Sales,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Product</a:t>
            </a:r>
            <a:r>
              <a:rPr lang="de-DE" dirty="0"/>
              <a:t> </a:t>
            </a:r>
            <a:r>
              <a:rPr lang="de-DE" dirty="0" err="1"/>
              <a:t>department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M: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she‘s</a:t>
            </a:r>
            <a:r>
              <a:rPr lang="de-DE" dirty="0"/>
              <a:t> just </a:t>
            </a:r>
            <a:r>
              <a:rPr lang="de-DE" dirty="0" err="1"/>
              <a:t>graduated</a:t>
            </a:r>
            <a:r>
              <a:rPr lang="de-DE" dirty="0"/>
              <a:t> / </a:t>
            </a:r>
            <a:r>
              <a:rPr lang="de-DE" dirty="0" err="1"/>
              <a:t>finished</a:t>
            </a:r>
            <a:r>
              <a:rPr lang="de-DE" dirty="0"/>
              <a:t> her </a:t>
            </a:r>
            <a:r>
              <a:rPr lang="de-DE" dirty="0" err="1"/>
              <a:t>degree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R: </a:t>
            </a:r>
            <a:r>
              <a:rPr lang="de-DE" dirty="0" err="1"/>
              <a:t>Zurich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F: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satisfaction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knowing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you‘ve</a:t>
            </a:r>
            <a:r>
              <a:rPr lang="de-DE" dirty="0"/>
              <a:t> </a:t>
            </a:r>
            <a:r>
              <a:rPr lang="de-DE" dirty="0" err="1"/>
              <a:t>fixed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.  He also </a:t>
            </a:r>
            <a:r>
              <a:rPr lang="de-DE" dirty="0" err="1"/>
              <a:t>loves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in </a:t>
            </a:r>
            <a:r>
              <a:rPr lang="de-DE" dirty="0" err="1"/>
              <a:t>development</a:t>
            </a:r>
            <a:r>
              <a:rPr lang="de-DE" dirty="0"/>
              <a:t> and </a:t>
            </a:r>
            <a:r>
              <a:rPr lang="de-DE" dirty="0" err="1"/>
              <a:t>testing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innovative and hi-</a:t>
            </a:r>
            <a:r>
              <a:rPr lang="de-DE" dirty="0" err="1"/>
              <a:t>tech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8292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6A7A0-6515-4004-BFD4-17834AF3E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68E294-540A-4E8D-A6D1-DBF8797E4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F (</a:t>
            </a:r>
            <a:r>
              <a:rPr lang="de-DE" b="1" dirty="0" err="1"/>
              <a:t>page</a:t>
            </a:r>
            <a:r>
              <a:rPr lang="de-DE" b="1" dirty="0"/>
              <a:t> 15)</a:t>
            </a:r>
          </a:p>
          <a:p>
            <a:pPr marL="0" indent="0">
              <a:buNone/>
            </a:pPr>
            <a:r>
              <a:rPr lang="de-DE" dirty="0"/>
              <a:t>Who </a:t>
            </a:r>
            <a:r>
              <a:rPr lang="de-DE" dirty="0" err="1"/>
              <a:t>gives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embarking</a:t>
            </a:r>
            <a:r>
              <a:rPr lang="de-DE" dirty="0"/>
              <a:t> on a  </a:t>
            </a:r>
            <a:r>
              <a:rPr lang="de-DE" dirty="0" err="1"/>
              <a:t>career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Marieke?</a:t>
            </a:r>
          </a:p>
        </p:txBody>
      </p:sp>
    </p:spTree>
    <p:extLst>
      <p:ext uri="{BB962C8B-B14F-4D97-AF65-F5344CB8AC3E}">
        <p14:creationId xmlns:p14="http://schemas.microsoft.com/office/powerpoint/2010/main" val="1380968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FE59EC-D805-48EB-A5DB-0D77D3BE8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2E35AA-9F2A-45D7-A215-CFBAF1D14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F</a:t>
            </a:r>
          </a:p>
          <a:p>
            <a:pPr marL="0" indent="0">
              <a:buNone/>
            </a:pPr>
            <a:r>
              <a:rPr lang="de-DE" b="1" dirty="0"/>
              <a:t>Summary</a:t>
            </a:r>
          </a:p>
          <a:p>
            <a:pPr marL="0" indent="0">
              <a:buNone/>
            </a:pPr>
            <a:r>
              <a:rPr lang="de-DE" dirty="0"/>
              <a:t>Brendan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afraid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risks</a:t>
            </a:r>
            <a:r>
              <a:rPr lang="de-DE" dirty="0"/>
              <a:t> and do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will </a:t>
            </a:r>
            <a:r>
              <a:rPr lang="de-DE" dirty="0" err="1"/>
              <a:t>enjoy</a:t>
            </a:r>
            <a:r>
              <a:rPr lang="de-DE" dirty="0"/>
              <a:t> and </a:t>
            </a:r>
            <a:r>
              <a:rPr lang="de-DE" dirty="0" err="1"/>
              <a:t>believe</a:t>
            </a:r>
            <a:r>
              <a:rPr lang="de-DE" dirty="0"/>
              <a:t> in.</a:t>
            </a:r>
          </a:p>
          <a:p>
            <a:pPr marL="0" indent="0">
              <a:buNone/>
            </a:pPr>
            <a:r>
              <a:rPr lang="de-DE" dirty="0" err="1"/>
              <a:t>Falak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aim</a:t>
            </a:r>
            <a:r>
              <a:rPr lang="de-DE" dirty="0"/>
              <a:t> high and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and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enthusiastic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important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Rachel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passion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having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understanding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what‘s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on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marketplace</a:t>
            </a:r>
            <a:r>
              <a:rPr lang="de-DE" dirty="0"/>
              <a:t>.  </a:t>
            </a:r>
            <a:r>
              <a:rPr lang="de-DE" dirty="0" err="1"/>
              <a:t>She</a:t>
            </a:r>
            <a:r>
              <a:rPr lang="de-DE" dirty="0"/>
              <a:t> also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lots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 out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Marieke </a:t>
            </a:r>
            <a:r>
              <a:rPr lang="de-DE" dirty="0" err="1"/>
              <a:t>asks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experience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4675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CEAFBB-D46E-45BF-8F04-F622F131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Apprenticeships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2EA48B-AA6B-48F8-8CCF-239BF1905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Exercises</a:t>
            </a:r>
            <a:r>
              <a:rPr lang="de-DE" b="1" dirty="0"/>
              <a:t> G and H (</a:t>
            </a:r>
            <a:r>
              <a:rPr lang="de-DE" b="1" dirty="0" err="1"/>
              <a:t>page</a:t>
            </a:r>
            <a:r>
              <a:rPr lang="de-DE" b="1" dirty="0"/>
              <a:t> 15)</a:t>
            </a:r>
          </a:p>
          <a:p>
            <a:pPr marL="0" indent="0">
              <a:buNone/>
            </a:pPr>
            <a:r>
              <a:rPr lang="de-DE" b="1" dirty="0"/>
              <a:t>20 </a:t>
            </a:r>
            <a:r>
              <a:rPr lang="de-DE" b="1" dirty="0" err="1"/>
              <a:t>Minutes</a:t>
            </a:r>
            <a:endParaRPr lang="de-DE" b="1" dirty="0"/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categories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G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paragraphs</a:t>
            </a:r>
            <a:r>
              <a:rPr lang="de-DE" dirty="0"/>
              <a:t> in H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in </a:t>
            </a:r>
            <a:r>
              <a:rPr lang="de-DE" dirty="0" err="1"/>
              <a:t>Eexercise</a:t>
            </a:r>
            <a:r>
              <a:rPr lang="de-DE" dirty="0"/>
              <a:t> e,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correct</a:t>
            </a:r>
            <a:r>
              <a:rPr lang="de-DE" dirty="0"/>
              <a:t> form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dirty="0" err="1"/>
              <a:t>brackets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8611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0E3F6-F14C-4873-9336-7A63188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Exercise</a:t>
            </a:r>
            <a:r>
              <a:rPr lang="de-DE" dirty="0"/>
              <a:t> 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8B7CE-E34F-4E16-B75B-FB58DC5E7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 </a:t>
            </a:r>
            <a:r>
              <a:rPr lang="de-DE" dirty="0" err="1"/>
              <a:t>training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2 </a:t>
            </a:r>
            <a:r>
              <a:rPr lang="de-DE" dirty="0" err="1"/>
              <a:t>trainer</a:t>
            </a:r>
            <a:r>
              <a:rPr lang="de-DE" dirty="0"/>
              <a:t>/</a:t>
            </a:r>
            <a:r>
              <a:rPr lang="de-DE" dirty="0" err="1"/>
              <a:t>trainee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3 </a:t>
            </a:r>
            <a:r>
              <a:rPr lang="de-DE" dirty="0" err="1"/>
              <a:t>employment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4 </a:t>
            </a:r>
            <a:r>
              <a:rPr lang="de-DE" dirty="0" err="1"/>
              <a:t>employee</a:t>
            </a:r>
            <a:r>
              <a:rPr lang="de-DE" dirty="0"/>
              <a:t> / </a:t>
            </a:r>
            <a:r>
              <a:rPr lang="de-DE" dirty="0" err="1"/>
              <a:t>employer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5 </a:t>
            </a:r>
            <a:r>
              <a:rPr lang="de-DE" dirty="0" err="1"/>
              <a:t>apprentice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6 </a:t>
            </a:r>
            <a:r>
              <a:rPr lang="de-DE" dirty="0" err="1"/>
              <a:t>allowance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7 </a:t>
            </a:r>
            <a:r>
              <a:rPr lang="de-DE" dirty="0" err="1"/>
              <a:t>educate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8 </a:t>
            </a:r>
            <a:r>
              <a:rPr lang="de-DE" dirty="0" err="1"/>
              <a:t>educator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9 </a:t>
            </a:r>
            <a:r>
              <a:rPr lang="de-DE" dirty="0" err="1"/>
              <a:t>internship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10 </a:t>
            </a:r>
            <a:r>
              <a:rPr lang="de-DE" dirty="0" err="1"/>
              <a:t>qualification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11 </a:t>
            </a:r>
            <a:r>
              <a:rPr lang="de-DE" dirty="0" err="1"/>
              <a:t>placement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12 </a:t>
            </a:r>
            <a:r>
              <a:rPr lang="de-DE" dirty="0" err="1"/>
              <a:t>advice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13 </a:t>
            </a:r>
            <a:r>
              <a:rPr lang="de-DE" dirty="0" err="1"/>
              <a:t>advisor</a:t>
            </a:r>
            <a:r>
              <a:rPr lang="de-DE" dirty="0"/>
              <a:t> / </a:t>
            </a:r>
            <a:r>
              <a:rPr lang="de-DE" dirty="0" err="1"/>
              <a:t>advisee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14 </a:t>
            </a:r>
            <a:r>
              <a:rPr lang="de-DE" dirty="0" err="1"/>
              <a:t>graduate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15 </a:t>
            </a:r>
            <a:r>
              <a:rPr lang="de-DE" dirty="0" err="1"/>
              <a:t>graduate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2852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653E7-0623-4CEE-B629-5E9120C5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Exercise</a:t>
            </a:r>
            <a:r>
              <a:rPr lang="de-DE" dirty="0"/>
              <a:t> 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8DE310-834B-4A3A-A4F7-32A5702E8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 </a:t>
            </a:r>
            <a:r>
              <a:rPr lang="de-DE" dirty="0" err="1"/>
              <a:t>internship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2 </a:t>
            </a:r>
            <a:r>
              <a:rPr lang="de-DE" dirty="0" err="1"/>
              <a:t>technician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3 </a:t>
            </a:r>
            <a:r>
              <a:rPr lang="de-DE" dirty="0" err="1"/>
              <a:t>development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4 </a:t>
            </a:r>
            <a:r>
              <a:rPr lang="de-DE" dirty="0" err="1"/>
              <a:t>advisor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5 </a:t>
            </a:r>
            <a:r>
              <a:rPr lang="de-DE" dirty="0" err="1"/>
              <a:t>qualifications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6 </a:t>
            </a:r>
            <a:r>
              <a:rPr lang="de-DE" dirty="0" err="1"/>
              <a:t>training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7 </a:t>
            </a:r>
            <a:r>
              <a:rPr lang="de-DE" dirty="0" err="1"/>
              <a:t>placement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8 </a:t>
            </a:r>
            <a:r>
              <a:rPr lang="de-DE" dirty="0" err="1"/>
              <a:t>industry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9 </a:t>
            </a:r>
            <a:r>
              <a:rPr lang="de-DE" dirty="0" err="1"/>
              <a:t>allowance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10 </a:t>
            </a:r>
            <a:r>
              <a:rPr lang="de-DE" dirty="0" err="1"/>
              <a:t>graduate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11 </a:t>
            </a:r>
            <a:r>
              <a:rPr lang="de-DE" dirty="0" err="1"/>
              <a:t>employment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23598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E6C0D-7546-434E-AEA3-EB9F2807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28828B-4F5F-4466-B2A7-38D252DF8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FT </a:t>
            </a:r>
            <a:r>
              <a:rPr lang="de-DE" dirty="0" err="1"/>
              <a:t>texts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16 and do </a:t>
            </a:r>
            <a:r>
              <a:rPr lang="de-DE" dirty="0" err="1"/>
              <a:t>exercises</a:t>
            </a:r>
            <a:r>
              <a:rPr lang="de-DE" dirty="0"/>
              <a:t> </a:t>
            </a:r>
            <a:r>
              <a:rPr lang="de-DE" b="1" dirty="0"/>
              <a:t>A, B, C, and D on </a:t>
            </a:r>
            <a:r>
              <a:rPr lang="de-DE" b="1" dirty="0" err="1"/>
              <a:t>pages</a:t>
            </a:r>
            <a:r>
              <a:rPr lang="de-DE" b="1" dirty="0"/>
              <a:t> 16 and 17.</a:t>
            </a:r>
          </a:p>
        </p:txBody>
      </p:sp>
    </p:spTree>
    <p:extLst>
      <p:ext uri="{BB962C8B-B14F-4D97-AF65-F5344CB8AC3E}">
        <p14:creationId xmlns:p14="http://schemas.microsoft.com/office/powerpoint/2010/main" val="1745876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D652C-9F3E-466D-8FB0-05B9365E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D04FB2-B76E-4E31-9ED1-CA9FAD9FB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A (</a:t>
            </a:r>
            <a:r>
              <a:rPr lang="de-DE" b="1" dirty="0" err="1"/>
              <a:t>page</a:t>
            </a:r>
            <a:r>
              <a:rPr lang="de-DE" b="1" dirty="0"/>
              <a:t> 16)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1.  The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boss</a:t>
            </a:r>
            <a:r>
              <a:rPr lang="de-DE" dirty="0"/>
              <a:t> at </a:t>
            </a:r>
            <a:r>
              <a:rPr lang="de-DE" dirty="0" err="1"/>
              <a:t>Haier</a:t>
            </a:r>
            <a:r>
              <a:rPr lang="de-DE" dirty="0"/>
              <a:t> </a:t>
            </a:r>
            <a:r>
              <a:rPr lang="de-DE" dirty="0" err="1"/>
              <a:t>wanted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was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„</a:t>
            </a:r>
            <a:r>
              <a:rPr lang="de-DE" dirty="0" err="1"/>
              <a:t>creative</a:t>
            </a:r>
            <a:r>
              <a:rPr lang="de-DE" dirty="0"/>
              <a:t> </a:t>
            </a:r>
            <a:r>
              <a:rPr lang="de-DE" dirty="0" err="1"/>
              <a:t>destruction</a:t>
            </a:r>
            <a:r>
              <a:rPr lang="de-DE" dirty="0"/>
              <a:t>“: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things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creative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sometimes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destroy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and </a:t>
            </a:r>
            <a:r>
              <a:rPr lang="de-DE" dirty="0" err="1"/>
              <a:t>start</a:t>
            </a:r>
            <a:r>
              <a:rPr lang="de-DE" dirty="0"/>
              <a:t> all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2425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2DF85E-17EB-4BE8-A17A-7DC5F44C8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62DC70-CF9A-48B7-9933-FC0381067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B (</a:t>
            </a:r>
            <a:r>
              <a:rPr lang="de-DE" b="1" dirty="0" err="1"/>
              <a:t>page</a:t>
            </a:r>
            <a:r>
              <a:rPr lang="de-DE" b="1" dirty="0"/>
              <a:t> 16)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Haier‘s</a:t>
            </a:r>
            <a:r>
              <a:rPr lang="de-DE" dirty="0"/>
              <a:t> </a:t>
            </a:r>
            <a:r>
              <a:rPr lang="de-DE" dirty="0" err="1"/>
              <a:t>approach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executive</a:t>
            </a:r>
            <a:r>
              <a:rPr lang="de-DE" dirty="0"/>
              <a:t> </a:t>
            </a:r>
            <a:r>
              <a:rPr lang="de-DE" dirty="0" err="1"/>
              <a:t>education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practical</a:t>
            </a:r>
            <a:r>
              <a:rPr lang="de-DE" dirty="0"/>
              <a:t> and </a:t>
            </a:r>
            <a:r>
              <a:rPr lang="de-DE" dirty="0" err="1"/>
              <a:t>involves</a:t>
            </a:r>
            <a:r>
              <a:rPr lang="de-DE" dirty="0"/>
              <a:t> </a:t>
            </a:r>
            <a:r>
              <a:rPr lang="de-DE" dirty="0" err="1"/>
              <a:t>executives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in </a:t>
            </a:r>
            <a:r>
              <a:rPr lang="de-DE" dirty="0" err="1"/>
              <a:t>teams</a:t>
            </a:r>
            <a:r>
              <a:rPr lang="de-DE" dirty="0"/>
              <a:t>, </a:t>
            </a:r>
            <a:r>
              <a:rPr lang="de-DE" dirty="0" err="1"/>
              <a:t>discussing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</a:t>
            </a:r>
            <a:r>
              <a:rPr lang="de-DE" dirty="0" err="1"/>
              <a:t>across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, </a:t>
            </a:r>
            <a:r>
              <a:rPr lang="de-DE" dirty="0" err="1"/>
              <a:t>learning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departments</a:t>
            </a:r>
            <a:r>
              <a:rPr lang="de-DE" dirty="0"/>
              <a:t>, </a:t>
            </a:r>
            <a:r>
              <a:rPr lang="de-DE" dirty="0" err="1"/>
              <a:t>trying</a:t>
            </a:r>
            <a:r>
              <a:rPr lang="de-DE" dirty="0"/>
              <a:t> out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possible </a:t>
            </a:r>
            <a:r>
              <a:rPr lang="de-DE" dirty="0" err="1"/>
              <a:t>solutions</a:t>
            </a:r>
            <a:r>
              <a:rPr lang="de-DE" dirty="0"/>
              <a:t> and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reporting</a:t>
            </a:r>
            <a:r>
              <a:rPr lang="de-DE" dirty="0"/>
              <a:t> back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 in </a:t>
            </a:r>
            <a:r>
              <a:rPr lang="de-DE" dirty="0" err="1"/>
              <a:t>class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possible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approach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whole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„connect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dots</a:t>
            </a:r>
            <a:r>
              <a:rPr lang="de-DE" dirty="0"/>
              <a:t>“ and </a:t>
            </a:r>
            <a:r>
              <a:rPr lang="de-DE" dirty="0" err="1"/>
              <a:t>stop</a:t>
            </a:r>
            <a:r>
              <a:rPr lang="de-DE" dirty="0"/>
              <a:t> </a:t>
            </a:r>
            <a:r>
              <a:rPr lang="de-DE" dirty="0" err="1"/>
              <a:t>seeing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positioon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organisation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makes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versatile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also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improve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in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, </a:t>
            </a:r>
            <a:r>
              <a:rPr lang="de-DE" dirty="0" err="1"/>
              <a:t>putting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practice</a:t>
            </a:r>
            <a:r>
              <a:rPr lang="de-DE" dirty="0"/>
              <a:t> at </a:t>
            </a:r>
            <a:r>
              <a:rPr lang="de-DE" dirty="0" err="1"/>
              <a:t>work</a:t>
            </a:r>
            <a:r>
              <a:rPr lang="de-DE" dirty="0"/>
              <a:t>.  </a:t>
            </a:r>
            <a:r>
              <a:rPr lang="de-DE" dirty="0" err="1"/>
              <a:t>Haier</a:t>
            </a:r>
            <a:r>
              <a:rPr lang="de-DE" dirty="0"/>
              <a:t> </a:t>
            </a:r>
            <a:r>
              <a:rPr lang="de-DE" dirty="0" err="1"/>
              <a:t>therefore</a:t>
            </a:r>
            <a:r>
              <a:rPr lang="de-DE" dirty="0"/>
              <a:t> </a:t>
            </a:r>
            <a:r>
              <a:rPr lang="de-DE" dirty="0" err="1"/>
              <a:t>gets</a:t>
            </a:r>
            <a:r>
              <a:rPr lang="de-DE" dirty="0"/>
              <a:t> an immediate „</a:t>
            </a:r>
            <a:r>
              <a:rPr lang="de-DE" dirty="0" err="1"/>
              <a:t>return</a:t>
            </a:r>
            <a:r>
              <a:rPr lang="de-DE" dirty="0"/>
              <a:t> on </a:t>
            </a:r>
            <a:r>
              <a:rPr lang="de-DE" dirty="0" err="1"/>
              <a:t>investment</a:t>
            </a:r>
            <a:r>
              <a:rPr lang="de-DE" dirty="0"/>
              <a:t>“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5366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30F36D-91A9-4608-BD99-89741CA0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8C5A01-8113-4062-A7ED-7CC5158D2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 (</a:t>
            </a:r>
            <a:r>
              <a:rPr lang="de-DE" b="1" dirty="0" err="1"/>
              <a:t>page</a:t>
            </a:r>
            <a:r>
              <a:rPr lang="de-DE" b="1" dirty="0"/>
              <a:t> 17)</a:t>
            </a:r>
          </a:p>
          <a:p>
            <a:pPr marL="0" indent="0">
              <a:buNone/>
            </a:pPr>
            <a:r>
              <a:rPr lang="de-DE" dirty="0"/>
              <a:t>Sample </a:t>
            </a: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Haier‘s</a:t>
            </a:r>
            <a:r>
              <a:rPr lang="de-DE" dirty="0"/>
              <a:t> </a:t>
            </a:r>
            <a:r>
              <a:rPr lang="de-DE" dirty="0" err="1"/>
              <a:t>executive</a:t>
            </a:r>
            <a:r>
              <a:rPr lang="de-DE" dirty="0"/>
              <a:t> </a:t>
            </a:r>
            <a:r>
              <a:rPr lang="de-DE" dirty="0" err="1"/>
              <a:t>education</a:t>
            </a:r>
            <a:r>
              <a:rPr lang="de-DE" dirty="0"/>
              <a:t> </a:t>
            </a:r>
            <a:r>
              <a:rPr lang="de-DE" dirty="0" err="1"/>
              <a:t>involves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amnagers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/>
              <a:t>a </a:t>
            </a:r>
            <a:r>
              <a:rPr lang="de-DE" b="1" dirty="0" err="1"/>
              <a:t>range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threats</a:t>
            </a:r>
            <a:r>
              <a:rPr lang="de-DE" b="1" dirty="0"/>
              <a:t> and </a:t>
            </a:r>
            <a:r>
              <a:rPr lang="de-DE" b="1" dirty="0" err="1"/>
              <a:t>opportunities</a:t>
            </a:r>
            <a:r>
              <a:rPr lang="de-DE" b="1" dirty="0"/>
              <a:t>/</a:t>
            </a:r>
            <a:r>
              <a:rPr lang="de-DE" b="1" dirty="0" err="1"/>
              <a:t>chalenges</a:t>
            </a:r>
            <a:r>
              <a:rPr lang="de-DE" b="1" dirty="0"/>
              <a:t>/</a:t>
            </a:r>
            <a:r>
              <a:rPr lang="de-DE" b="1" dirty="0" err="1"/>
              <a:t>problems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</a:t>
            </a:r>
            <a:r>
              <a:rPr lang="de-DE" dirty="0" err="1"/>
              <a:t>interviewed</a:t>
            </a:r>
            <a:r>
              <a:rPr lang="de-DE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staff</a:t>
            </a:r>
            <a:r>
              <a:rPr lang="de-DE" b="1" dirty="0"/>
              <a:t> </a:t>
            </a:r>
            <a:r>
              <a:rPr lang="de-DE" b="1" dirty="0" err="1"/>
              <a:t>that</a:t>
            </a:r>
            <a:r>
              <a:rPr lang="de-DE" b="1" dirty="0"/>
              <a:t> </a:t>
            </a:r>
            <a:r>
              <a:rPr lang="de-DE" b="1" dirty="0" err="1"/>
              <a:t>run</a:t>
            </a:r>
            <a:r>
              <a:rPr lang="de-DE" b="1" dirty="0"/>
              <a:t> </a:t>
            </a:r>
            <a:r>
              <a:rPr lang="de-DE" b="1" dirty="0" err="1"/>
              <a:t>Haier‘s</a:t>
            </a:r>
            <a:r>
              <a:rPr lang="de-DE" b="1" dirty="0"/>
              <a:t> </a:t>
            </a:r>
            <a:r>
              <a:rPr lang="de-DE" b="1" dirty="0" err="1"/>
              <a:t>trainign</a:t>
            </a:r>
            <a:r>
              <a:rPr lang="de-DE" b="1" dirty="0"/>
              <a:t> </a:t>
            </a:r>
            <a:r>
              <a:rPr lang="de-DE" b="1" dirty="0" err="1"/>
              <a:t>centre</a:t>
            </a:r>
            <a:r>
              <a:rPr lang="de-DE" b="1" dirty="0"/>
              <a:t> and </a:t>
            </a:r>
            <a:r>
              <a:rPr lang="de-DE" b="1" dirty="0" err="1"/>
              <a:t>executives</a:t>
            </a:r>
            <a:r>
              <a:rPr lang="de-DE" b="1" dirty="0"/>
              <a:t> </a:t>
            </a:r>
            <a:r>
              <a:rPr lang="de-DE" b="1" dirty="0" err="1"/>
              <a:t>who</a:t>
            </a:r>
            <a:r>
              <a:rPr lang="de-DE" b="1" dirty="0"/>
              <a:t> </a:t>
            </a:r>
            <a:r>
              <a:rPr lang="de-DE" b="1" dirty="0" err="1"/>
              <a:t>did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training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More </a:t>
            </a:r>
            <a:r>
              <a:rPr lang="de-DE" dirty="0" err="1"/>
              <a:t>than</a:t>
            </a:r>
            <a:r>
              <a:rPr lang="de-DE" dirty="0"/>
              <a:t> 70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Haier‘s</a:t>
            </a:r>
            <a:r>
              <a:rPr lang="de-DE" dirty="0"/>
              <a:t> </a:t>
            </a:r>
            <a:r>
              <a:rPr lang="de-DE" dirty="0" err="1"/>
              <a:t>senior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b="1" dirty="0"/>
              <a:t>in </a:t>
            </a:r>
            <a:r>
              <a:rPr lang="de-DE" b="1" dirty="0" err="1"/>
              <a:t>weekly</a:t>
            </a:r>
            <a:r>
              <a:rPr lang="de-DE" b="1" dirty="0"/>
              <a:t> </a:t>
            </a:r>
            <a:r>
              <a:rPr lang="de-DE" b="1" dirty="0" err="1"/>
              <a:t>sessions</a:t>
            </a:r>
            <a:r>
              <a:rPr lang="de-DE" b="1" dirty="0"/>
              <a:t> on Saturday </a:t>
            </a:r>
            <a:r>
              <a:rPr lang="de-DE" b="1" dirty="0" err="1"/>
              <a:t>mornings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Executives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programme</a:t>
            </a:r>
            <a:r>
              <a:rPr lang="de-DE" dirty="0"/>
              <a:t> </a:t>
            </a:r>
            <a:r>
              <a:rPr lang="de-DE" dirty="0" err="1"/>
              <a:t>discuss</a:t>
            </a:r>
            <a:r>
              <a:rPr lang="de-DE" dirty="0"/>
              <a:t> possible </a:t>
            </a:r>
            <a:r>
              <a:rPr lang="de-DE" dirty="0" err="1"/>
              <a:t>soplutions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and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b="1" dirty="0" err="1"/>
              <a:t>try</a:t>
            </a:r>
            <a:r>
              <a:rPr lang="de-DE" b="1" dirty="0"/>
              <a:t> </a:t>
            </a:r>
            <a:r>
              <a:rPr lang="de-DE" b="1" dirty="0" err="1"/>
              <a:t>them</a:t>
            </a:r>
            <a:r>
              <a:rPr lang="de-DE" b="1" dirty="0"/>
              <a:t> out at </a:t>
            </a:r>
            <a:r>
              <a:rPr lang="de-DE" b="1" dirty="0" err="1"/>
              <a:t>work</a:t>
            </a:r>
            <a:r>
              <a:rPr lang="de-DE" b="1" dirty="0"/>
              <a:t>; </a:t>
            </a:r>
            <a:r>
              <a:rPr lang="de-DE" b="1" dirty="0" err="1"/>
              <a:t>later</a:t>
            </a:r>
            <a:r>
              <a:rPr lang="de-DE" b="1" dirty="0"/>
              <a:t> </a:t>
            </a:r>
            <a:r>
              <a:rPr lang="de-DE" b="1" dirty="0" err="1"/>
              <a:t>they</a:t>
            </a:r>
            <a:r>
              <a:rPr lang="de-DE" b="1" dirty="0"/>
              <a:t> report back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colleagues</a:t>
            </a:r>
            <a:r>
              <a:rPr lang="de-DE" b="1" dirty="0"/>
              <a:t> and </a:t>
            </a:r>
            <a:r>
              <a:rPr lang="de-DE" b="1" dirty="0" err="1"/>
              <a:t>perhapsrefine</a:t>
            </a:r>
            <a:r>
              <a:rPr lang="de-DE" b="1" dirty="0"/>
              <a:t> </a:t>
            </a:r>
            <a:r>
              <a:rPr lang="de-DE" b="1" dirty="0" err="1"/>
              <a:t>their</a:t>
            </a:r>
            <a:r>
              <a:rPr lang="de-DE" b="1" dirty="0"/>
              <a:t> </a:t>
            </a:r>
            <a:r>
              <a:rPr lang="de-DE" b="1" dirty="0" err="1"/>
              <a:t>action</a:t>
            </a:r>
            <a:r>
              <a:rPr lang="de-DE" b="1" dirty="0"/>
              <a:t> plan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843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8AED85-D56E-46EA-BDD3-61EC289E2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0830E6-E06D-4EF9-B9F5-367684D79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cultures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seriously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serious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involves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„just-watch </a:t>
            </a:r>
            <a:r>
              <a:rPr lang="de-DE" b="1" dirty="0" err="1"/>
              <a:t>me</a:t>
            </a:r>
            <a:r>
              <a:rPr lang="de-DE" b="1" dirty="0"/>
              <a:t>“ </a:t>
            </a:r>
            <a:r>
              <a:rPr lang="de-DE" dirty="0" err="1"/>
              <a:t>method</a:t>
            </a:r>
            <a:r>
              <a:rPr lang="de-DE" dirty="0"/>
              <a:t>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More </a:t>
            </a:r>
            <a:r>
              <a:rPr lang="de-DE" dirty="0" err="1"/>
              <a:t>methodical</a:t>
            </a:r>
            <a:r>
              <a:rPr lang="de-DE" dirty="0"/>
              <a:t> </a:t>
            </a:r>
            <a:r>
              <a:rPr lang="de-DE" dirty="0" err="1"/>
              <a:t>approaches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induction</a:t>
            </a:r>
            <a:r>
              <a:rPr lang="de-DE" dirty="0"/>
              <a:t> and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a </a:t>
            </a:r>
            <a:r>
              <a:rPr lang="de-DE" dirty="0" err="1"/>
              <a:t>variety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21129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7C968-EE28-44AC-AD72-4F41E924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691025-347E-4D82-BA68-D2D9CB784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 (</a:t>
            </a:r>
            <a:r>
              <a:rPr lang="de-DE" b="1" dirty="0" err="1"/>
              <a:t>page</a:t>
            </a:r>
            <a:r>
              <a:rPr lang="de-DE" b="1" dirty="0"/>
              <a:t> 17)</a:t>
            </a:r>
          </a:p>
          <a:p>
            <a:pPr marL="0" indent="0">
              <a:buNone/>
            </a:pPr>
            <a:r>
              <a:rPr lang="de-DE" dirty="0"/>
              <a:t>Sample </a:t>
            </a: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514350" indent="-514350">
              <a:buAutoNum type="arabicPeriod" startAt="5"/>
            </a:pPr>
            <a:r>
              <a:rPr lang="de-DE" dirty="0"/>
              <a:t>Executive </a:t>
            </a:r>
            <a:r>
              <a:rPr lang="de-DE" dirty="0" err="1"/>
              <a:t>teams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mixed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regularly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keep</a:t>
            </a:r>
            <a:r>
              <a:rPr lang="de-DE" b="1" dirty="0"/>
              <a:t> </a:t>
            </a:r>
            <a:r>
              <a:rPr lang="de-DE" b="1" dirty="0" err="1"/>
              <a:t>them</a:t>
            </a:r>
            <a:r>
              <a:rPr lang="de-DE" b="1" dirty="0"/>
              <a:t> </a:t>
            </a:r>
            <a:r>
              <a:rPr lang="de-DE" b="1" dirty="0" err="1"/>
              <a:t>fresh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outcomes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b="1" dirty="0" err="1"/>
              <a:t>parts</a:t>
            </a:r>
            <a:r>
              <a:rPr lang="de-DE" b="1" dirty="0"/>
              <a:t>/</a:t>
            </a:r>
            <a:r>
              <a:rPr lang="de-DE" b="1" dirty="0" err="1"/>
              <a:t>departmwents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organisation</a:t>
            </a:r>
            <a:r>
              <a:rPr lang="de-DE" b="1" dirty="0"/>
              <a:t>, and </a:t>
            </a:r>
            <a:r>
              <a:rPr lang="de-DE" b="1" dirty="0" err="1"/>
              <a:t>how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„connect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dots</a:t>
            </a:r>
            <a:r>
              <a:rPr lang="de-DE" b="1" dirty="0"/>
              <a:t>“;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understand</a:t>
            </a:r>
            <a:r>
              <a:rPr lang="de-DE" b="1" dirty="0"/>
              <a:t> </a:t>
            </a:r>
            <a:r>
              <a:rPr lang="de-DE" b="1" dirty="0" err="1"/>
              <a:t>Haier‘s</a:t>
            </a:r>
            <a:r>
              <a:rPr lang="de-DE" b="1" dirty="0"/>
              <a:t> </a:t>
            </a:r>
            <a:r>
              <a:rPr lang="de-DE" b="1" dirty="0" err="1"/>
              <a:t>situation</a:t>
            </a:r>
            <a:r>
              <a:rPr lang="de-DE" b="1" dirty="0"/>
              <a:t> </a:t>
            </a:r>
            <a:r>
              <a:rPr lang="de-DE" b="1" dirty="0" err="1"/>
              <a:t>as</a:t>
            </a:r>
            <a:r>
              <a:rPr lang="de-DE" b="1" dirty="0"/>
              <a:t> a </a:t>
            </a:r>
            <a:r>
              <a:rPr lang="de-DE" b="1" dirty="0" err="1"/>
              <a:t>whole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Participants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versatile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face</a:t>
            </a:r>
            <a:r>
              <a:rPr lang="de-DE" dirty="0"/>
              <a:t> different </a:t>
            </a:r>
            <a:r>
              <a:rPr lang="de-DE" dirty="0" err="1"/>
              <a:t>challenges</a:t>
            </a:r>
            <a:r>
              <a:rPr lang="de-DE" dirty="0"/>
              <a:t> </a:t>
            </a:r>
            <a:r>
              <a:rPr lang="de-DE" b="1" dirty="0"/>
              <a:t>and </a:t>
            </a:r>
            <a:r>
              <a:rPr lang="de-DE" b="1" dirty="0" err="1"/>
              <a:t>improve</a:t>
            </a:r>
            <a:r>
              <a:rPr lang="de-DE" b="1" dirty="0"/>
              <a:t> </a:t>
            </a:r>
            <a:r>
              <a:rPr lang="de-DE" b="1" dirty="0" err="1"/>
              <a:t>their</a:t>
            </a:r>
            <a:r>
              <a:rPr lang="de-DE" b="1" dirty="0"/>
              <a:t> </a:t>
            </a:r>
            <a:r>
              <a:rPr lang="de-DE" b="1" dirty="0" err="1"/>
              <a:t>general</a:t>
            </a:r>
            <a:r>
              <a:rPr lang="de-DE" b="1" dirty="0"/>
              <a:t> </a:t>
            </a:r>
            <a:r>
              <a:rPr lang="de-DE" b="1" dirty="0" err="1"/>
              <a:t>management</a:t>
            </a:r>
            <a:r>
              <a:rPr lang="de-DE" b="1" dirty="0"/>
              <a:t> </a:t>
            </a:r>
            <a:r>
              <a:rPr lang="de-DE" b="1" dirty="0" err="1"/>
              <a:t>skills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/>
              <a:t>The </a:t>
            </a:r>
            <a:r>
              <a:rPr lang="de-DE" dirty="0" err="1"/>
              <a:t>coaches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ways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check </a:t>
            </a:r>
            <a:r>
              <a:rPr lang="de-DE" dirty="0" err="1"/>
              <a:t>progress</a:t>
            </a:r>
            <a:r>
              <a:rPr lang="de-DE" dirty="0"/>
              <a:t>;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 dirty="0" err="1"/>
              <a:t>correction</a:t>
            </a:r>
            <a:r>
              <a:rPr lang="de-DE" dirty="0"/>
              <a:t> and </a:t>
            </a:r>
            <a:r>
              <a:rPr lang="de-DE" b="1" dirty="0" err="1"/>
              <a:t>help</a:t>
            </a:r>
            <a:r>
              <a:rPr lang="de-DE" b="1" dirty="0"/>
              <a:t> </a:t>
            </a:r>
            <a:r>
              <a:rPr lang="de-DE" b="1" dirty="0" err="1"/>
              <a:t>executives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refine</a:t>
            </a:r>
            <a:r>
              <a:rPr lang="de-DE" b="1" dirty="0"/>
              <a:t> </a:t>
            </a:r>
            <a:r>
              <a:rPr lang="de-DE" b="1" dirty="0" err="1"/>
              <a:t>their</a:t>
            </a:r>
            <a:r>
              <a:rPr lang="de-DE" b="1" dirty="0"/>
              <a:t> </a:t>
            </a:r>
            <a:r>
              <a:rPr lang="de-DE" b="1" dirty="0" err="1"/>
              <a:t>action</a:t>
            </a:r>
            <a:r>
              <a:rPr lang="de-DE" b="1" dirty="0"/>
              <a:t> plan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1916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D942E-D45C-4AFB-9242-D3F4A0E6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16 and 17)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4A0A31-D5FD-492F-9E57-8F1BFCBC0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D (</a:t>
            </a:r>
            <a:r>
              <a:rPr lang="de-DE" b="1" dirty="0" err="1"/>
              <a:t>page</a:t>
            </a:r>
            <a:r>
              <a:rPr lang="de-DE" b="1" dirty="0"/>
              <a:t> 15)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b="1" dirty="0"/>
              <a:t>D</a:t>
            </a:r>
          </a:p>
          <a:p>
            <a:pPr marL="514350" indent="-514350">
              <a:buAutoNum type="arabicPeriod"/>
            </a:pPr>
            <a:r>
              <a:rPr lang="de-DE" b="1" dirty="0"/>
              <a:t>F</a:t>
            </a:r>
          </a:p>
          <a:p>
            <a:pPr marL="514350" indent="-514350">
              <a:buAutoNum type="arabicPeriod"/>
            </a:pPr>
            <a:r>
              <a:rPr lang="de-DE" b="1" dirty="0"/>
              <a:t>G</a:t>
            </a:r>
          </a:p>
          <a:p>
            <a:pPr marL="514350" indent="-514350">
              <a:buAutoNum type="arabicPeriod"/>
            </a:pPr>
            <a:r>
              <a:rPr lang="de-DE" b="1" dirty="0"/>
              <a:t>C</a:t>
            </a:r>
          </a:p>
          <a:p>
            <a:pPr marL="514350" indent="-514350">
              <a:buAutoNum type="arabicPeriod"/>
            </a:pPr>
            <a:r>
              <a:rPr lang="de-DE" b="1" dirty="0"/>
              <a:t>J</a:t>
            </a:r>
          </a:p>
          <a:p>
            <a:pPr marL="514350" indent="-514350">
              <a:buAutoNum type="arabicPeriod"/>
            </a:pPr>
            <a:r>
              <a:rPr lang="de-DE" b="1" dirty="0"/>
              <a:t>A</a:t>
            </a:r>
          </a:p>
          <a:p>
            <a:pPr marL="514350" indent="-514350">
              <a:buAutoNum type="arabicPeriod"/>
            </a:pPr>
            <a:r>
              <a:rPr lang="de-DE" b="1" dirty="0"/>
              <a:t>I</a:t>
            </a:r>
          </a:p>
          <a:p>
            <a:pPr marL="514350" indent="-514350">
              <a:buAutoNum type="arabicPeriod"/>
            </a:pPr>
            <a:r>
              <a:rPr lang="de-DE" b="1" dirty="0"/>
              <a:t>H</a:t>
            </a:r>
          </a:p>
          <a:p>
            <a:pPr marL="514350" indent="-514350">
              <a:buAutoNum type="arabicPeriod"/>
            </a:pPr>
            <a:r>
              <a:rPr lang="de-DE" b="1" dirty="0"/>
              <a:t>E</a:t>
            </a:r>
          </a:p>
          <a:p>
            <a:pPr marL="514350" indent="-514350">
              <a:buAutoNum type="arabicPeriod"/>
            </a:pPr>
            <a:r>
              <a:rPr lang="de-DE" b="1" dirty="0"/>
              <a:t>B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20382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430A1-A5EA-4190-BB91-BE354309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E12024-2B42-4096-9E80-A11027E7D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A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telephone</a:t>
            </a:r>
            <a:r>
              <a:rPr lang="de-DE" dirty="0"/>
              <a:t> </a:t>
            </a:r>
            <a:r>
              <a:rPr lang="de-DE" dirty="0" err="1"/>
              <a:t>conversations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induction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at Ashley Pharmaceuticals.  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purpose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call</a:t>
            </a:r>
            <a:r>
              <a:rPr lang="de-DE" dirty="0"/>
              <a:t>? 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formal, and </a:t>
            </a:r>
            <a:r>
              <a:rPr lang="de-DE" dirty="0" err="1"/>
              <a:t>why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5257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A0079-3F2A-40DA-AB70-2B4FE517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E4886-8E9F-411C-BCEF-B35D5DC57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Mel Van Der Horst and Naomi Taylor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formal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Mel‘s</a:t>
            </a:r>
            <a:r>
              <a:rPr lang="de-DE" dirty="0"/>
              <a:t>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receptionist</a:t>
            </a:r>
            <a:r>
              <a:rPr lang="de-DE" dirty="0"/>
              <a:t>. Pierre.  </a:t>
            </a:r>
            <a:r>
              <a:rPr lang="de-DE" dirty="0" err="1"/>
              <a:t>That‘s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Mel and Pierre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clearly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quite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  Mel and Naomi </a:t>
            </a:r>
            <a:r>
              <a:rPr lang="de-DE" dirty="0" err="1"/>
              <a:t>apparently</a:t>
            </a:r>
            <a:r>
              <a:rPr lang="de-DE" dirty="0"/>
              <a:t> </a:t>
            </a:r>
            <a:r>
              <a:rPr lang="de-DE" dirty="0" err="1"/>
              <a:t>never</a:t>
            </a:r>
            <a:r>
              <a:rPr lang="de-DE" dirty="0"/>
              <a:t> </a:t>
            </a:r>
            <a:r>
              <a:rPr lang="de-DE" dirty="0" err="1"/>
              <a:t>met</a:t>
            </a:r>
            <a:r>
              <a:rPr lang="de-DE" dirty="0"/>
              <a:t>, so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polite</a:t>
            </a:r>
            <a:r>
              <a:rPr lang="de-DE" dirty="0"/>
              <a:t> and formal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73716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66C32-EA8B-4DCB-A318-31AF7706F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F9D106-0735-4D84-A672-40AF3F967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language</a:t>
            </a:r>
            <a:r>
              <a:rPr lang="de-DE" dirty="0"/>
              <a:t> box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18.  These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clarifying</a:t>
            </a:r>
            <a:r>
              <a:rPr lang="de-DE" dirty="0"/>
              <a:t>, </a:t>
            </a:r>
            <a:r>
              <a:rPr lang="de-DE" dirty="0" err="1"/>
              <a:t>confirming</a:t>
            </a:r>
            <a:r>
              <a:rPr lang="de-DE" dirty="0"/>
              <a:t> and </a:t>
            </a:r>
            <a:r>
              <a:rPr lang="de-DE" dirty="0" err="1"/>
              <a:t>correcting</a:t>
            </a:r>
            <a:r>
              <a:rPr lang="de-DE" dirty="0"/>
              <a:t>. 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formal,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formal.</a:t>
            </a:r>
          </a:p>
        </p:txBody>
      </p:sp>
    </p:spTree>
    <p:extLst>
      <p:ext uri="{BB962C8B-B14F-4D97-AF65-F5344CB8AC3E}">
        <p14:creationId xmlns:p14="http://schemas.microsoft.com/office/powerpoint/2010/main" val="12379524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628B8E-5767-476A-87E3-0619741A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B76BC2-CD0B-4BF8-925E-085A0739F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check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confirm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?  Match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techniques</a:t>
            </a:r>
            <a:r>
              <a:rPr lang="de-DE" dirty="0"/>
              <a:t> (1-3)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phrases</a:t>
            </a:r>
            <a:r>
              <a:rPr lang="de-DE" dirty="0"/>
              <a:t> (a-f).</a:t>
            </a:r>
          </a:p>
        </p:txBody>
      </p:sp>
    </p:spTree>
    <p:extLst>
      <p:ext uri="{BB962C8B-B14F-4D97-AF65-F5344CB8AC3E}">
        <p14:creationId xmlns:p14="http://schemas.microsoft.com/office/powerpoint/2010/main" val="42947055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CDD099-04E4-419D-9428-A5B21991D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C33A3A-D59D-4246-9A65-D6D18A3AC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D</a:t>
            </a:r>
          </a:p>
          <a:p>
            <a:pPr marL="514350" indent="-514350">
              <a:buAutoNum type="arabicPeriod"/>
            </a:pPr>
            <a:r>
              <a:rPr lang="de-DE" dirty="0"/>
              <a:t>A,C,E</a:t>
            </a:r>
          </a:p>
          <a:p>
            <a:pPr marL="514350" indent="-514350">
              <a:buAutoNum type="arabicPeriod"/>
            </a:pPr>
            <a:r>
              <a:rPr lang="de-DE" dirty="0"/>
              <a:t>B,F</a:t>
            </a:r>
          </a:p>
        </p:txBody>
      </p:sp>
    </p:spTree>
    <p:extLst>
      <p:ext uri="{BB962C8B-B14F-4D97-AF65-F5344CB8AC3E}">
        <p14:creationId xmlns:p14="http://schemas.microsoft.com/office/powerpoint/2010/main" val="1000445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B98FDD-10BB-43C6-97B8-F714F204C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FC0AF7-03B9-4FD9-9767-96EDD876A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D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. 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relationship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affect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check, </a:t>
            </a:r>
            <a:r>
              <a:rPr lang="de-DE" dirty="0" err="1"/>
              <a:t>confirm</a:t>
            </a:r>
            <a:r>
              <a:rPr lang="de-DE" dirty="0"/>
              <a:t> and </a:t>
            </a:r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71826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8A10D4-251D-4233-9D9C-F8198048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Clarifying</a:t>
            </a:r>
            <a:r>
              <a:rPr lang="de-DE" dirty="0"/>
              <a:t> and </a:t>
            </a:r>
            <a:r>
              <a:rPr lang="de-DE" dirty="0" err="1"/>
              <a:t>Confirming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18)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B4B76E-6A16-4033-9057-95A23B4A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D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a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direct</a:t>
            </a:r>
            <a:r>
              <a:rPr lang="de-DE" dirty="0"/>
              <a:t> style </a:t>
            </a:r>
            <a:r>
              <a:rPr lang="de-DE" dirty="0" err="1"/>
              <a:t>to</a:t>
            </a:r>
            <a:r>
              <a:rPr lang="de-DE" dirty="0"/>
              <a:t> check and </a:t>
            </a:r>
            <a:r>
              <a:rPr lang="de-DE" dirty="0" err="1"/>
              <a:t>confirm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, e.g.</a:t>
            </a:r>
          </a:p>
          <a:p>
            <a:pPr marL="0" indent="0">
              <a:buNone/>
            </a:pPr>
            <a:r>
              <a:rPr lang="de-DE" dirty="0"/>
              <a:t>M: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can‘t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oom</a:t>
            </a:r>
            <a:r>
              <a:rPr lang="de-DE" dirty="0"/>
              <a:t> at all?</a:t>
            </a:r>
          </a:p>
          <a:p>
            <a:pPr marL="0" indent="0">
              <a:buNone/>
            </a:pPr>
            <a:r>
              <a:rPr lang="de-DE" dirty="0"/>
              <a:t>P: </a:t>
            </a:r>
            <a:r>
              <a:rPr lang="de-DE" dirty="0" err="1"/>
              <a:t>No</a:t>
            </a:r>
            <a:r>
              <a:rPr lang="de-DE" dirty="0"/>
              <a:t>, </a:t>
            </a:r>
            <a:r>
              <a:rPr lang="de-DE" dirty="0" err="1"/>
              <a:t>what</a:t>
            </a:r>
            <a:r>
              <a:rPr lang="de-DE" dirty="0"/>
              <a:t> I </a:t>
            </a:r>
            <a:r>
              <a:rPr lang="de-DE" dirty="0" err="1"/>
              <a:t>meant</a:t>
            </a:r>
            <a:r>
              <a:rPr lang="de-DE" dirty="0"/>
              <a:t> was…</a:t>
            </a:r>
          </a:p>
          <a:p>
            <a:pPr marL="0" indent="0">
              <a:buNone/>
            </a:pPr>
            <a:r>
              <a:rPr lang="de-DE" dirty="0"/>
              <a:t>M: C2‘s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vending</a:t>
            </a:r>
            <a:r>
              <a:rPr lang="de-DE" dirty="0"/>
              <a:t> </a:t>
            </a:r>
            <a:r>
              <a:rPr lang="de-DE" dirty="0" err="1"/>
              <a:t>machines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floor</a:t>
            </a:r>
            <a:r>
              <a:rPr lang="de-DE" dirty="0"/>
              <a:t>?  Right?</a:t>
            </a:r>
          </a:p>
          <a:p>
            <a:pPr marL="0" indent="0">
              <a:buNone/>
            </a:pPr>
            <a:r>
              <a:rPr lang="de-DE" dirty="0"/>
              <a:t>P: Ok, </a:t>
            </a:r>
            <a:r>
              <a:rPr lang="de-DE" dirty="0" err="1"/>
              <a:t>I‘ll</a:t>
            </a:r>
            <a:r>
              <a:rPr lang="de-DE" dirty="0"/>
              <a:t> </a:t>
            </a:r>
            <a:r>
              <a:rPr lang="de-DE" dirty="0" err="1"/>
              <a:t>put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in B13 form </a:t>
            </a:r>
            <a:r>
              <a:rPr lang="de-DE" dirty="0" err="1"/>
              <a:t>nine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midday</a:t>
            </a:r>
            <a:r>
              <a:rPr lang="de-DE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412178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93799-9256-4A82-9FE9-B201DE2DE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 </a:t>
            </a:r>
            <a:r>
              <a:rPr lang="de-DE" dirty="0" err="1"/>
              <a:t>Effective</a:t>
            </a:r>
            <a:r>
              <a:rPr lang="de-DE" dirty="0"/>
              <a:t> E-Mails (</a:t>
            </a:r>
            <a:r>
              <a:rPr lang="de-DE" dirty="0" err="1"/>
              <a:t>page</a:t>
            </a:r>
            <a:r>
              <a:rPr lang="de-DE" dirty="0"/>
              <a:t> 19)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FA61DE-9085-4298-A050-8AF304BEC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F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E-Mail </a:t>
            </a:r>
            <a:r>
              <a:rPr lang="de-DE" dirty="0" err="1"/>
              <a:t>writing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279553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A07B2-7F27-483E-B264-D2FC46B2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Training in Germany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80BB08-B1AE-485F-83F9-249226B5B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The German </a:t>
            </a:r>
            <a:r>
              <a:rPr lang="de-DE" b="1" dirty="0" err="1"/>
              <a:t>vocational</a:t>
            </a:r>
            <a:r>
              <a:rPr lang="de-DE" b="1" dirty="0"/>
              <a:t> </a:t>
            </a:r>
            <a:r>
              <a:rPr lang="de-DE" b="1" dirty="0" err="1"/>
              <a:t>education</a:t>
            </a:r>
            <a:r>
              <a:rPr lang="de-DE" b="1" dirty="0"/>
              <a:t> and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b="1" dirty="0" err="1"/>
              <a:t>system</a:t>
            </a:r>
            <a:r>
              <a:rPr lang="de-DE" b="1" dirty="0"/>
              <a:t>, </a:t>
            </a:r>
            <a:r>
              <a:rPr lang="de-DE" b="1" dirty="0" err="1"/>
              <a:t>known</a:t>
            </a:r>
            <a:r>
              <a:rPr lang="de-DE" b="1" dirty="0"/>
              <a:t> </a:t>
            </a:r>
            <a:r>
              <a:rPr lang="de-DE" b="1" dirty="0" err="1"/>
              <a:t>as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dual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b="1" dirty="0" err="1"/>
              <a:t>scheme</a:t>
            </a:r>
            <a:r>
              <a:rPr lang="de-DE" dirty="0"/>
              <a:t>,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highly</a:t>
            </a:r>
            <a:r>
              <a:rPr lang="de-DE" dirty="0"/>
              <a:t> </a:t>
            </a:r>
            <a:r>
              <a:rPr lang="de-DE" dirty="0" err="1"/>
              <a:t>recognized</a:t>
            </a:r>
            <a:r>
              <a:rPr lang="de-DE" dirty="0"/>
              <a:t> </a:t>
            </a:r>
            <a:r>
              <a:rPr lang="de-DE" dirty="0" err="1"/>
              <a:t>worldwide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b="1" dirty="0" err="1"/>
              <a:t>combination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theory</a:t>
            </a:r>
            <a:r>
              <a:rPr lang="de-DE" b="1" dirty="0"/>
              <a:t> and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dirty="0" err="1"/>
              <a:t>embedded</a:t>
            </a:r>
            <a:r>
              <a:rPr lang="de-DE" dirty="0"/>
              <a:t> in a real-</a:t>
            </a:r>
            <a:r>
              <a:rPr lang="de-DE" dirty="0" err="1"/>
              <a:t>life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environment</a:t>
            </a:r>
            <a:r>
              <a:rPr lang="de-DE" dirty="0"/>
              <a:t>. The dual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firmly</a:t>
            </a:r>
            <a:r>
              <a:rPr lang="de-DE" dirty="0"/>
              <a:t> </a:t>
            </a:r>
            <a:r>
              <a:rPr lang="de-DE" dirty="0" err="1"/>
              <a:t>established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German </a:t>
            </a:r>
            <a:r>
              <a:rPr lang="de-DE" dirty="0" err="1"/>
              <a:t>education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47940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55AACF-8B95-4A1D-874A-77697C61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 </a:t>
            </a:r>
            <a:r>
              <a:rPr lang="de-DE" dirty="0" err="1"/>
              <a:t>Effective</a:t>
            </a:r>
            <a:r>
              <a:rPr lang="de-DE" dirty="0"/>
              <a:t> E-Mails (</a:t>
            </a:r>
            <a:r>
              <a:rPr lang="de-DE" dirty="0" err="1"/>
              <a:t>page</a:t>
            </a:r>
            <a:r>
              <a:rPr lang="de-DE" dirty="0"/>
              <a:t> 19)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BD92BB-D72F-4673-A2AA-FA065DDA2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G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E-Mail in </a:t>
            </a:r>
            <a:r>
              <a:rPr lang="de-DE" dirty="0" err="1"/>
              <a:t>section</a:t>
            </a:r>
            <a:r>
              <a:rPr lang="de-DE" dirty="0"/>
              <a:t> G. 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follow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F?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wrong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E-Mail?</a:t>
            </a:r>
          </a:p>
        </p:txBody>
      </p:sp>
    </p:spTree>
    <p:extLst>
      <p:ext uri="{BB962C8B-B14F-4D97-AF65-F5344CB8AC3E}">
        <p14:creationId xmlns:p14="http://schemas.microsoft.com/office/powerpoint/2010/main" val="40473118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1C278B-E3A9-436F-AD6B-49A819A5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 </a:t>
            </a:r>
            <a:r>
              <a:rPr lang="de-DE" dirty="0" err="1"/>
              <a:t>Effective</a:t>
            </a:r>
            <a:r>
              <a:rPr lang="de-DE" dirty="0"/>
              <a:t> E-Mails (</a:t>
            </a:r>
            <a:r>
              <a:rPr lang="de-DE" dirty="0" err="1"/>
              <a:t>page</a:t>
            </a:r>
            <a:r>
              <a:rPr lang="de-DE" dirty="0"/>
              <a:t> 19)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FEFDB6-E0FF-40E1-B243-ED163285E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G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negative</a:t>
            </a:r>
            <a:r>
              <a:rPr lang="de-DE" dirty="0"/>
              <a:t> </a:t>
            </a:r>
            <a:r>
              <a:rPr lang="de-DE" dirty="0" err="1"/>
              <a:t>side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paragaph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edited</a:t>
            </a:r>
            <a:r>
              <a:rPr lang="de-DE" dirty="0"/>
              <a:t> down and </a:t>
            </a:r>
            <a:r>
              <a:rPr lang="de-DE" dirty="0" err="1"/>
              <a:t>split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Essential </a:t>
            </a:r>
            <a:r>
              <a:rPr lang="de-DE" dirty="0" err="1"/>
              <a:t>information</a:t>
            </a:r>
            <a:r>
              <a:rPr lang="de-DE" dirty="0"/>
              <a:t> like </a:t>
            </a:r>
            <a:r>
              <a:rPr lang="de-DE" dirty="0" err="1"/>
              <a:t>the</a:t>
            </a:r>
            <a:r>
              <a:rPr lang="de-DE" dirty="0"/>
              <a:t> time and date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session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i="1" dirty="0"/>
              <a:t>FYI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subject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coud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misleading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readers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anything</a:t>
            </a:r>
            <a:r>
              <a:rPr lang="de-DE" dirty="0"/>
              <a:t> </a:t>
            </a:r>
            <a:r>
              <a:rPr lang="de-DE" dirty="0" err="1"/>
              <a:t>except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E-Mail, </a:t>
            </a:r>
            <a:r>
              <a:rPr lang="de-DE" dirty="0" err="1"/>
              <a:t>when</a:t>
            </a:r>
            <a:r>
              <a:rPr lang="de-DE" dirty="0"/>
              <a:t> in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reply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positive</a:t>
            </a:r>
            <a:r>
              <a:rPr lang="de-DE" dirty="0"/>
              <a:t> </a:t>
            </a:r>
            <a:r>
              <a:rPr lang="de-DE" dirty="0" err="1"/>
              <a:t>side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gives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top.</a:t>
            </a:r>
          </a:p>
          <a:p>
            <a:pPr marL="0" indent="0">
              <a:buNone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spelling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grammatical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semi-formal </a:t>
            </a:r>
            <a:r>
              <a:rPr lang="de-DE" dirty="0" err="1"/>
              <a:t>register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appropriate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readers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overuse</a:t>
            </a:r>
            <a:r>
              <a:rPr lang="de-DE" dirty="0"/>
              <a:t> </a:t>
            </a:r>
            <a:r>
              <a:rPr lang="de-DE" dirty="0" err="1"/>
              <a:t>abbreviations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asks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action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25080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EB377-07EB-4F41-920C-3A1A5CB66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Training at Carter &amp; Randall (</a:t>
            </a:r>
            <a:r>
              <a:rPr lang="de-DE" dirty="0" err="1"/>
              <a:t>pages</a:t>
            </a:r>
            <a:r>
              <a:rPr lang="de-DE"/>
              <a:t> 20 -21)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D193F1-1B0D-4136-9916-A93D1F09F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Group Work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Break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groups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Come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solutions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large multinational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fast and </a:t>
            </a:r>
            <a:r>
              <a:rPr lang="de-DE" dirty="0" err="1"/>
              <a:t>efficient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in different </a:t>
            </a:r>
            <a:r>
              <a:rPr lang="de-DE" dirty="0" err="1"/>
              <a:t>locations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goal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a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all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Task 2 on </a:t>
            </a:r>
            <a:r>
              <a:rPr lang="de-DE" dirty="0" err="1"/>
              <a:t>page</a:t>
            </a:r>
            <a:r>
              <a:rPr lang="de-DE" dirty="0"/>
              <a:t> 21.</a:t>
            </a:r>
          </a:p>
          <a:p>
            <a:pPr marL="0" indent="0">
              <a:buNone/>
            </a:pP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, </a:t>
            </a:r>
            <a:r>
              <a:rPr lang="de-DE" dirty="0" err="1"/>
              <a:t>upload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campUAS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member</a:t>
            </a:r>
            <a:r>
              <a:rPr lang="de-DE" dirty="0"/>
              <a:t> </a:t>
            </a:r>
            <a:r>
              <a:rPr lang="de-DE" dirty="0" err="1"/>
              <a:t>names</a:t>
            </a:r>
            <a:r>
              <a:rPr lang="de-DE" dirty="0"/>
              <a:t> on it.</a:t>
            </a:r>
          </a:p>
        </p:txBody>
      </p:sp>
    </p:spTree>
    <p:extLst>
      <p:ext uri="{BB962C8B-B14F-4D97-AF65-F5344CB8AC3E}">
        <p14:creationId xmlns:p14="http://schemas.microsoft.com/office/powerpoint/2010/main" val="26756932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D7F36-558C-4ADA-8E78-49DDC7FF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E6D754-36CA-4E88-8DAB-F872CCB85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5851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F0D61-F1F0-4C36-BBE0-D4409852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76DC21-1B12-457C-8D55-087598D0A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1251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673C6-EE08-4B8B-A26B-5BD41598F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94EF8F-C0B3-43B4-8918-231C273B9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657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126150-241F-45D0-A90A-7E0C5641B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BBC31F-9788-495F-95DF-BB1294D5C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/>
              <a:t>in-service </a:t>
            </a:r>
            <a:r>
              <a:rPr lang="de-DE" b="1" dirty="0" err="1"/>
              <a:t>training</a:t>
            </a:r>
            <a:r>
              <a:rPr lang="de-DE" dirty="0"/>
              <a:t>, </a:t>
            </a:r>
            <a:r>
              <a:rPr lang="de-DE" dirty="0" err="1"/>
              <a:t>organisations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concerned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immediate </a:t>
            </a:r>
            <a:r>
              <a:rPr lang="de-DE" dirty="0" err="1"/>
              <a:t>costs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high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-term </a:t>
            </a:r>
            <a:r>
              <a:rPr lang="de-DE" b="1" dirty="0" err="1"/>
              <a:t>return</a:t>
            </a:r>
            <a:r>
              <a:rPr lang="de-DE" b="1" dirty="0"/>
              <a:t> on </a:t>
            </a:r>
            <a:r>
              <a:rPr lang="de-DE" b="1" dirty="0" err="1"/>
              <a:t>investment</a:t>
            </a:r>
            <a:r>
              <a:rPr lang="de-DE" b="1" dirty="0"/>
              <a:t> </a:t>
            </a:r>
            <a:r>
              <a:rPr lang="de-DE" dirty="0"/>
              <a:t>(ROI)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assess</a:t>
            </a:r>
            <a:r>
              <a:rPr lang="de-DE" dirty="0"/>
              <a:t>, and also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disruption</a:t>
            </a:r>
            <a:r>
              <a:rPr lang="de-DE" dirty="0"/>
              <a:t> </a:t>
            </a:r>
            <a:r>
              <a:rPr lang="de-DE" dirty="0" err="1"/>
              <a:t>caused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few</a:t>
            </a:r>
            <a:r>
              <a:rPr lang="de-DE" dirty="0"/>
              <a:t> </a:t>
            </a:r>
            <a:r>
              <a:rPr lang="de-DE" dirty="0" err="1"/>
              <a:t>hours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worried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new-found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leave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competitors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b="1" dirty="0" err="1"/>
              <a:t>poach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29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EAFFC7-7C95-452F-A703-445D7388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1B3426-9D85-4C5A-8F3C-324679B22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long</a:t>
            </a:r>
            <a:r>
              <a:rPr lang="de-DE" dirty="0"/>
              <a:t> time,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role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technical</a:t>
            </a:r>
            <a:r>
              <a:rPr lang="de-DE" b="1" dirty="0"/>
              <a:t> </a:t>
            </a:r>
            <a:r>
              <a:rPr lang="de-DE" b="1" dirty="0" err="1"/>
              <a:t>education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 err="1"/>
              <a:t>apprenticeship</a:t>
            </a:r>
            <a:r>
              <a:rPr lang="de-DE" b="1" dirty="0"/>
              <a:t> </a:t>
            </a:r>
            <a:r>
              <a:rPr lang="de-DE" b="1" dirty="0" err="1"/>
              <a:t>schemes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apprentices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combine</a:t>
            </a:r>
            <a:r>
              <a:rPr lang="de-DE" dirty="0"/>
              <a:t> </a:t>
            </a:r>
            <a:r>
              <a:rPr lang="de-DE" b="1" dirty="0"/>
              <a:t>on-</a:t>
            </a:r>
            <a:r>
              <a:rPr lang="de-DE" b="1" dirty="0" err="1"/>
              <a:t>the</a:t>
            </a:r>
            <a:r>
              <a:rPr lang="de-DE" b="1" dirty="0"/>
              <a:t>-job </a:t>
            </a:r>
            <a:r>
              <a:rPr lang="de-DE" b="1" dirty="0" err="1"/>
              <a:t>training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theoretical</a:t>
            </a:r>
            <a:r>
              <a:rPr lang="de-DE" dirty="0"/>
              <a:t> </a:t>
            </a:r>
            <a:r>
              <a:rPr lang="de-DE" dirty="0" err="1"/>
              <a:t>classes</a:t>
            </a:r>
            <a:r>
              <a:rPr lang="de-DE" dirty="0"/>
              <a:t> in a </a:t>
            </a:r>
            <a:r>
              <a:rPr lang="de-DE" dirty="0" err="1"/>
              <a:t>technical</a:t>
            </a:r>
            <a:r>
              <a:rPr lang="de-DE" dirty="0"/>
              <a:t> </a:t>
            </a:r>
            <a:r>
              <a:rPr lang="de-DE" dirty="0" err="1"/>
              <a:t>institution</a:t>
            </a:r>
            <a:r>
              <a:rPr lang="de-DE" dirty="0"/>
              <a:t>.  </a:t>
            </a:r>
            <a:r>
              <a:rPr lang="de-DE" dirty="0" err="1"/>
              <a:t>Apprenticeships</a:t>
            </a:r>
            <a:r>
              <a:rPr lang="de-DE" dirty="0"/>
              <a:t> </a:t>
            </a:r>
            <a:r>
              <a:rPr lang="de-DE" dirty="0" err="1"/>
              <a:t>usually</a:t>
            </a:r>
            <a:r>
              <a:rPr lang="de-DE" dirty="0"/>
              <a:t> last </a:t>
            </a:r>
            <a:r>
              <a:rPr lang="de-DE" dirty="0" err="1"/>
              <a:t>several</a:t>
            </a:r>
            <a:r>
              <a:rPr lang="de-DE" dirty="0"/>
              <a:t> </a:t>
            </a:r>
            <a:r>
              <a:rPr lang="de-DE" dirty="0" err="1"/>
              <a:t>years</a:t>
            </a:r>
            <a:r>
              <a:rPr lang="de-DE" dirty="0"/>
              <a:t>.  In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,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repair</a:t>
            </a:r>
            <a:r>
              <a:rPr lang="de-DE" dirty="0"/>
              <a:t> </a:t>
            </a:r>
            <a:r>
              <a:rPr lang="de-DE" dirty="0" err="1"/>
              <a:t>deficiencies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school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, </a:t>
            </a:r>
            <a:r>
              <a:rPr lang="de-DE" dirty="0" err="1"/>
              <a:t>providing</a:t>
            </a:r>
            <a:r>
              <a:rPr lang="de-DE" dirty="0"/>
              <a:t> </a:t>
            </a:r>
            <a:r>
              <a:rPr lang="de-DE" dirty="0" err="1"/>
              <a:t>basic</a:t>
            </a:r>
            <a:r>
              <a:rPr lang="de-DE" dirty="0"/>
              <a:t> </a:t>
            </a:r>
            <a:r>
              <a:rPr lang="de-DE" dirty="0" err="1"/>
              <a:t>courses</a:t>
            </a:r>
            <a:r>
              <a:rPr lang="de-DE" dirty="0"/>
              <a:t> in </a:t>
            </a:r>
            <a:r>
              <a:rPr lang="de-DE" b="1" dirty="0" err="1"/>
              <a:t>literacy</a:t>
            </a:r>
            <a:r>
              <a:rPr lang="de-DE" dirty="0"/>
              <a:t> and </a:t>
            </a:r>
            <a:r>
              <a:rPr lang="de-DE" b="1" dirty="0" err="1"/>
              <a:t>numeracy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young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.  But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,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also </a:t>
            </a:r>
            <a:r>
              <a:rPr lang="de-DE" dirty="0" err="1"/>
              <a:t>giving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at a </a:t>
            </a:r>
            <a:r>
              <a:rPr lang="de-DE" b="1" dirty="0" err="1"/>
              <a:t>tertiary</a:t>
            </a:r>
            <a:r>
              <a:rPr lang="de-DE" b="1" dirty="0"/>
              <a:t> </a:t>
            </a:r>
            <a:r>
              <a:rPr lang="de-DE" b="1" dirty="0" err="1"/>
              <a:t>level</a:t>
            </a:r>
            <a:r>
              <a:rPr lang="de-DE" dirty="0"/>
              <a:t>: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McDonald‘s Hamburger University </a:t>
            </a:r>
            <a:r>
              <a:rPr lang="de-DE" dirty="0" err="1"/>
              <a:t>provides</a:t>
            </a:r>
            <a:r>
              <a:rPr lang="de-DE" dirty="0"/>
              <a:t> </a:t>
            </a:r>
            <a:r>
              <a:rPr lang="de-DE" dirty="0" err="1"/>
              <a:t>technical</a:t>
            </a:r>
            <a:r>
              <a:rPr lang="de-DE" dirty="0"/>
              <a:t> and </a:t>
            </a: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courses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chain‘s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and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started</a:t>
            </a:r>
            <a:r>
              <a:rPr lang="de-DE" dirty="0"/>
              <a:t> </a:t>
            </a:r>
            <a:r>
              <a:rPr lang="de-DE" dirty="0" err="1"/>
              <a:t>awarding</a:t>
            </a:r>
            <a:r>
              <a:rPr lang="de-DE" dirty="0"/>
              <a:t> </a:t>
            </a:r>
            <a:r>
              <a:rPr lang="de-DE" dirty="0" err="1"/>
              <a:t>nationally</a:t>
            </a:r>
            <a:r>
              <a:rPr lang="de-DE" dirty="0"/>
              <a:t> </a:t>
            </a:r>
            <a:r>
              <a:rPr lang="de-DE" dirty="0" err="1"/>
              <a:t>recognized</a:t>
            </a:r>
            <a:r>
              <a:rPr lang="de-DE" dirty="0"/>
              <a:t> </a:t>
            </a:r>
            <a:r>
              <a:rPr lang="de-DE" dirty="0" err="1"/>
              <a:t>degrees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11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96062-D3E3-4D87-85C7-E3438240E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Hamburger University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4F07EE6-1606-4373-A574-5F2D55A4E0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494" y="1674707"/>
            <a:ext cx="6575612" cy="4304037"/>
          </a:xfrm>
        </p:spPr>
      </p:pic>
    </p:spTree>
    <p:extLst>
      <p:ext uri="{BB962C8B-B14F-4D97-AF65-F5344CB8AC3E}">
        <p14:creationId xmlns:p14="http://schemas.microsoft.com/office/powerpoint/2010/main" val="3292733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EF47E-787D-49DC-BF60-31E1E9657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Hamburger University Facts.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B73EB8-2225-4970-A29D-06B7C6588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McDonald's Hamburger University can be harder to get into than Harvard and is more fun than you'd imagine</a:t>
            </a:r>
          </a:p>
          <a:p>
            <a:r>
              <a:rPr lang="en-US" b="1" dirty="0"/>
              <a:t>The acceptance rate is less than 1% (more selective than Harvard University) and the University has graduated 275,000 people training them </a:t>
            </a:r>
            <a:r>
              <a:rPr lang="en-US" b="1"/>
              <a:t>in restaurant </a:t>
            </a:r>
            <a:r>
              <a:rPr lang="en-US" b="1" dirty="0"/>
              <a:t>management.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54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037D6E-3490-44AB-A105-8F27B8F6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1989DF-297D-40DF-BDBD-B55978D9F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Distance</a:t>
            </a:r>
            <a:r>
              <a:rPr lang="de-DE" b="1" dirty="0"/>
              <a:t> </a:t>
            </a:r>
            <a:r>
              <a:rPr lang="de-DE" b="1" dirty="0" err="1"/>
              <a:t>learning</a:t>
            </a:r>
            <a:r>
              <a:rPr lang="de-DE" b="1" dirty="0"/>
              <a:t> </a:t>
            </a:r>
            <a:r>
              <a:rPr lang="de-DE" b="1" dirty="0" err="1"/>
              <a:t>courses</a:t>
            </a:r>
            <a:r>
              <a:rPr lang="de-DE" b="1" dirty="0"/>
              <a:t> </a:t>
            </a:r>
            <a:r>
              <a:rPr lang="de-DE" dirty="0" err="1"/>
              <a:t>provide</a:t>
            </a:r>
            <a:r>
              <a:rPr lang="de-DE" dirty="0"/>
              <a:t> a </a:t>
            </a:r>
            <a:r>
              <a:rPr lang="de-DE" dirty="0" err="1"/>
              <a:t>solution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do not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desks</a:t>
            </a:r>
            <a:r>
              <a:rPr lang="de-DE" dirty="0"/>
              <a:t> but,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/>
              <a:t>human </a:t>
            </a:r>
            <a:r>
              <a:rPr lang="de-DE" b="1" dirty="0" err="1"/>
              <a:t>interaction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</a:t>
            </a:r>
            <a:r>
              <a:rPr lang="de-DE" dirty="0" err="1"/>
              <a:t>classroom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not impossible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replicate</a:t>
            </a:r>
            <a:r>
              <a:rPr lang="de-DE" dirty="0"/>
              <a:t> in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ways</a:t>
            </a:r>
            <a:r>
              <a:rPr lang="de-DE" dirty="0"/>
              <a:t>. </a:t>
            </a:r>
            <a:r>
              <a:rPr lang="de-DE" b="1" dirty="0" err="1"/>
              <a:t>Blended</a:t>
            </a:r>
            <a:r>
              <a:rPr lang="de-DE" b="1" dirty="0"/>
              <a:t> </a:t>
            </a:r>
            <a:r>
              <a:rPr lang="de-DE" b="1" dirty="0" err="1"/>
              <a:t>learning</a:t>
            </a:r>
            <a:r>
              <a:rPr lang="de-DE" dirty="0"/>
              <a:t>, </a:t>
            </a:r>
            <a:r>
              <a:rPr lang="de-DE" dirty="0" err="1"/>
              <a:t>combining</a:t>
            </a:r>
            <a:r>
              <a:rPr lang="de-DE" dirty="0"/>
              <a:t> </a:t>
            </a:r>
            <a:r>
              <a:rPr lang="de-DE" b="1" dirty="0"/>
              <a:t>face-</a:t>
            </a:r>
            <a:r>
              <a:rPr lang="de-DE" b="1" dirty="0" err="1"/>
              <a:t>to</a:t>
            </a:r>
            <a:r>
              <a:rPr lang="de-DE" b="1" dirty="0"/>
              <a:t>-face</a:t>
            </a:r>
            <a:r>
              <a:rPr lang="de-DE" dirty="0"/>
              <a:t> </a:t>
            </a:r>
            <a:r>
              <a:rPr lang="de-DE" dirty="0" err="1"/>
              <a:t>classes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/>
              <a:t>online </a:t>
            </a:r>
            <a:r>
              <a:rPr lang="de-DE" b="1" dirty="0" err="1"/>
              <a:t>materials</a:t>
            </a:r>
            <a:r>
              <a:rPr lang="de-DE" dirty="0"/>
              <a:t>,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forward</a:t>
            </a:r>
            <a:r>
              <a:rPr lang="de-DE" dirty="0"/>
              <a:t>. 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social </a:t>
            </a:r>
            <a:r>
              <a:rPr lang="de-DE" dirty="0" err="1"/>
              <a:t>element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: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organise</a:t>
            </a:r>
            <a:r>
              <a:rPr lang="de-DE" dirty="0"/>
              <a:t> </a:t>
            </a:r>
            <a:r>
              <a:rPr lang="de-DE" b="1" dirty="0" err="1"/>
              <a:t>awaydays</a:t>
            </a:r>
            <a:r>
              <a:rPr lang="de-DE" dirty="0"/>
              <a:t> </a:t>
            </a:r>
            <a:r>
              <a:rPr lang="de-DE" dirty="0" err="1"/>
              <a:t>involving</a:t>
            </a:r>
            <a:r>
              <a:rPr lang="de-DE" dirty="0"/>
              <a:t> </a:t>
            </a:r>
            <a:r>
              <a:rPr lang="de-DE" dirty="0" err="1"/>
              <a:t>sports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whitewater</a:t>
            </a:r>
            <a:r>
              <a:rPr lang="de-DE" dirty="0"/>
              <a:t> </a:t>
            </a:r>
            <a:r>
              <a:rPr lang="de-DE" dirty="0" err="1"/>
              <a:t>rafting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paintball</a:t>
            </a:r>
            <a:r>
              <a:rPr lang="de-DE" dirty="0"/>
              <a:t> „</a:t>
            </a:r>
            <a:r>
              <a:rPr lang="de-DE" dirty="0" err="1"/>
              <a:t>battles</a:t>
            </a:r>
            <a:r>
              <a:rPr lang="de-DE" dirty="0"/>
              <a:t>“, </a:t>
            </a:r>
            <a:r>
              <a:rPr lang="de-DE" dirty="0" err="1"/>
              <a:t>ostensibly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inculcate</a:t>
            </a:r>
            <a:r>
              <a:rPr lang="de-DE" dirty="0"/>
              <a:t> team-building and </a:t>
            </a:r>
            <a:r>
              <a:rPr lang="de-DE" dirty="0" err="1"/>
              <a:t>leadership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, but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dislike </a:t>
            </a:r>
            <a:r>
              <a:rPr lang="de-DE" dirty="0" err="1"/>
              <a:t>these</a:t>
            </a:r>
            <a:r>
              <a:rPr lang="de-DE" dirty="0"/>
              <a:t> “</a:t>
            </a:r>
            <a:r>
              <a:rPr lang="de-DE" dirty="0" err="1"/>
              <a:t>days</a:t>
            </a:r>
            <a:r>
              <a:rPr lang="de-DE" dirty="0"/>
              <a:t> out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boys</a:t>
            </a:r>
            <a:r>
              <a:rPr lang="de-DE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254871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2889</Words>
  <Application>Microsoft Office PowerPoint</Application>
  <PresentationFormat>Breitbild</PresentationFormat>
  <Paragraphs>226</Paragraphs>
  <Slides>45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</vt:lpstr>
      <vt:lpstr>Market Leader Advanced Unit 2 Training</vt:lpstr>
      <vt:lpstr>Start Off Quote</vt:lpstr>
      <vt:lpstr>Business Brief</vt:lpstr>
      <vt:lpstr>Training in Germany</vt:lpstr>
      <vt:lpstr>Business Brief</vt:lpstr>
      <vt:lpstr>Business Brief</vt:lpstr>
      <vt:lpstr>Hamburger University</vt:lpstr>
      <vt:lpstr>Hamburger University Facts.</vt:lpstr>
      <vt:lpstr>Business Brief</vt:lpstr>
      <vt:lpstr>Business Brief</vt:lpstr>
      <vt:lpstr>7 Essential Soft Skills</vt:lpstr>
      <vt:lpstr>Business Brief</vt:lpstr>
      <vt:lpstr>Business Brief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Listening and Discussion: Apprenticeships</vt:lpstr>
      <vt:lpstr>Exercise G</vt:lpstr>
      <vt:lpstr>Exercise H</vt:lpstr>
      <vt:lpstr>Reading and Language (pages 16 and 17)</vt:lpstr>
      <vt:lpstr>Reading and Language (pages 16 and 17)</vt:lpstr>
      <vt:lpstr>Reading and Language (pages 16 and 17)</vt:lpstr>
      <vt:lpstr>Reading and Language (pages 16 and 17)</vt:lpstr>
      <vt:lpstr>Reading and Language (pages 16 and 17)</vt:lpstr>
      <vt:lpstr>Reading and Language (pages 16 and 17)</vt:lpstr>
      <vt:lpstr>Business Skills: Clarifying and Confirming (page 18)</vt:lpstr>
      <vt:lpstr>Business Skills: Clarifying and Confirming (page 18)</vt:lpstr>
      <vt:lpstr>Business Skills: Clarifying and Confirming (page 18)</vt:lpstr>
      <vt:lpstr>Business Skills: Clarifying and Confirming (page 18)</vt:lpstr>
      <vt:lpstr>Business Skills: Clarifying and Confirming (page 18)</vt:lpstr>
      <vt:lpstr>Business Skills: Clarifying and Confirming (page 18)</vt:lpstr>
      <vt:lpstr>Business Skills: Clarifying and Confirming (page 18)</vt:lpstr>
      <vt:lpstr>Writing Effective E-Mails (page 19)</vt:lpstr>
      <vt:lpstr>Writing Effective E-Mails (page 19)</vt:lpstr>
      <vt:lpstr>Writing Effective E-Mails (page 19)</vt:lpstr>
      <vt:lpstr>Case Study: Training at Carter &amp; Randall (pages 20 -21)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2 Training</dc:title>
  <dc:creator>Slawney, James</dc:creator>
  <cp:lastModifiedBy>dozent</cp:lastModifiedBy>
  <cp:revision>17</cp:revision>
  <dcterms:created xsi:type="dcterms:W3CDTF">2023-05-03T13:48:01Z</dcterms:created>
  <dcterms:modified xsi:type="dcterms:W3CDTF">2024-04-30T11:39:09Z</dcterms:modified>
</cp:coreProperties>
</file>