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handoutMasterIdLst>
    <p:handoutMasterId r:id="rId15"/>
  </p:handoutMasterIdLst>
  <p:sldIdLst>
    <p:sldId id="312" r:id="rId2"/>
    <p:sldId id="299" r:id="rId3"/>
    <p:sldId id="314" r:id="rId4"/>
    <p:sldId id="315" r:id="rId5"/>
    <p:sldId id="316" r:id="rId6"/>
    <p:sldId id="303" r:id="rId7"/>
    <p:sldId id="317" r:id="rId8"/>
    <p:sldId id="318" r:id="rId9"/>
    <p:sldId id="305" r:id="rId10"/>
    <p:sldId id="321" r:id="rId11"/>
    <p:sldId id="322" r:id="rId12"/>
    <p:sldId id="323" r:id="rId13"/>
  </p:sldIdLst>
  <p:sldSz cx="12801600" cy="9601200" type="A3"/>
  <p:notesSz cx="6805613" cy="9944100"/>
  <p:defaultTextStyle>
    <a:defPPr>
      <a:defRPr lang="en-US"/>
    </a:defPPr>
    <a:lvl1pPr marL="0" algn="l" defTabSz="1075284" rtl="0" eaLnBrk="1" latinLnBrk="0" hangingPunct="1">
      <a:defRPr sz="2117" kern="1200">
        <a:solidFill>
          <a:schemeClr val="tx1"/>
        </a:solidFill>
        <a:latin typeface="+mn-lt"/>
        <a:ea typeface="+mn-ea"/>
        <a:cs typeface="+mn-cs"/>
      </a:defRPr>
    </a:lvl1pPr>
    <a:lvl2pPr marL="537641" algn="l" defTabSz="1075284" rtl="0" eaLnBrk="1" latinLnBrk="0" hangingPunct="1">
      <a:defRPr sz="2117" kern="1200">
        <a:solidFill>
          <a:schemeClr val="tx1"/>
        </a:solidFill>
        <a:latin typeface="+mn-lt"/>
        <a:ea typeface="+mn-ea"/>
        <a:cs typeface="+mn-cs"/>
      </a:defRPr>
    </a:lvl2pPr>
    <a:lvl3pPr marL="1075284" algn="l" defTabSz="1075284" rtl="0" eaLnBrk="1" latinLnBrk="0" hangingPunct="1">
      <a:defRPr sz="2117" kern="1200">
        <a:solidFill>
          <a:schemeClr val="tx1"/>
        </a:solidFill>
        <a:latin typeface="+mn-lt"/>
        <a:ea typeface="+mn-ea"/>
        <a:cs typeface="+mn-cs"/>
      </a:defRPr>
    </a:lvl3pPr>
    <a:lvl4pPr marL="1612926" algn="l" defTabSz="1075284" rtl="0" eaLnBrk="1" latinLnBrk="0" hangingPunct="1">
      <a:defRPr sz="2117" kern="1200">
        <a:solidFill>
          <a:schemeClr val="tx1"/>
        </a:solidFill>
        <a:latin typeface="+mn-lt"/>
        <a:ea typeface="+mn-ea"/>
        <a:cs typeface="+mn-cs"/>
      </a:defRPr>
    </a:lvl4pPr>
    <a:lvl5pPr marL="2150568" algn="l" defTabSz="1075284" rtl="0" eaLnBrk="1" latinLnBrk="0" hangingPunct="1">
      <a:defRPr sz="2117" kern="1200">
        <a:solidFill>
          <a:schemeClr val="tx1"/>
        </a:solidFill>
        <a:latin typeface="+mn-lt"/>
        <a:ea typeface="+mn-ea"/>
        <a:cs typeface="+mn-cs"/>
      </a:defRPr>
    </a:lvl5pPr>
    <a:lvl6pPr marL="2688209" algn="l" defTabSz="1075284" rtl="0" eaLnBrk="1" latinLnBrk="0" hangingPunct="1">
      <a:defRPr sz="2117" kern="1200">
        <a:solidFill>
          <a:schemeClr val="tx1"/>
        </a:solidFill>
        <a:latin typeface="+mn-lt"/>
        <a:ea typeface="+mn-ea"/>
        <a:cs typeface="+mn-cs"/>
      </a:defRPr>
    </a:lvl6pPr>
    <a:lvl7pPr marL="3225850" algn="l" defTabSz="1075284" rtl="0" eaLnBrk="1" latinLnBrk="0" hangingPunct="1">
      <a:defRPr sz="2117" kern="1200">
        <a:solidFill>
          <a:schemeClr val="tx1"/>
        </a:solidFill>
        <a:latin typeface="+mn-lt"/>
        <a:ea typeface="+mn-ea"/>
        <a:cs typeface="+mn-cs"/>
      </a:defRPr>
    </a:lvl7pPr>
    <a:lvl8pPr marL="3763493" algn="l" defTabSz="1075284" rtl="0" eaLnBrk="1" latinLnBrk="0" hangingPunct="1">
      <a:defRPr sz="2117" kern="1200">
        <a:solidFill>
          <a:schemeClr val="tx1"/>
        </a:solidFill>
        <a:latin typeface="+mn-lt"/>
        <a:ea typeface="+mn-ea"/>
        <a:cs typeface="+mn-cs"/>
      </a:defRPr>
    </a:lvl8pPr>
    <a:lvl9pPr marL="4301135" algn="l" defTabSz="1075284" rtl="0" eaLnBrk="1" latinLnBrk="0" hangingPunct="1">
      <a:defRPr sz="2117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16" userDrawn="1">
          <p15:clr>
            <a:srgbClr val="A4A3A4"/>
          </p15:clr>
        </p15:guide>
        <p15:guide id="2" pos="4032">
          <p15:clr>
            <a:srgbClr val="A4A3A4"/>
          </p15:clr>
        </p15:guide>
        <p15:guide id="3" orient="horz" pos="5609" userDrawn="1">
          <p15:clr>
            <a:srgbClr val="A4A3A4"/>
          </p15:clr>
        </p15:guide>
        <p15:guide id="4" orient="horz" pos="302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cu" initials="u" lastIdx="0" clrIdx="0">
    <p:extLst/>
  </p:cmAuthor>
  <p:cmAuthor id="2" name="Sophia Busch" initials="SB" lastIdx="2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966"/>
    <a:srgbClr val="A1F5ED"/>
    <a:srgbClr val="77EEF1"/>
    <a:srgbClr val="76DEF2"/>
    <a:srgbClr val="FED21A"/>
    <a:srgbClr val="7AAEEA"/>
    <a:srgbClr val="F8807F"/>
    <a:srgbClr val="FED1E3"/>
    <a:srgbClr val="BB98DC"/>
    <a:srgbClr val="BDEA7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78" autoAdjust="0"/>
    <p:restoredTop sz="94868" autoAdjust="0"/>
  </p:normalViewPr>
  <p:slideViewPr>
    <p:cSldViewPr snapToGrid="0">
      <p:cViewPr varScale="1">
        <p:scale>
          <a:sx n="74" d="100"/>
          <a:sy n="74" d="100"/>
        </p:scale>
        <p:origin x="1152" y="91"/>
      </p:cViewPr>
      <p:guideLst>
        <p:guide orient="horz" pos="416"/>
        <p:guide pos="4032"/>
        <p:guide orient="horz" pos="5609"/>
        <p:guide orient="horz" pos="3024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2" d="100"/>
          <a:sy n="52" d="100"/>
        </p:scale>
        <p:origin x="2814" y="4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4075567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445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D493A4-3FDE-4DB3-8D4E-6231DF3D3DAA}" type="datetime7">
              <a:rPr lang="en-GB" smtClean="0"/>
              <a:t>Mar-21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3013"/>
            <a:ext cx="4475163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1038" y="4786313"/>
            <a:ext cx="5443537" cy="3914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5625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4450" y="9445625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A3A4F2-8174-4E30-845C-3D5251375C73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379070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5090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0120" y="1571308"/>
            <a:ext cx="10881360" cy="3342640"/>
          </a:xfrm>
        </p:spPr>
        <p:txBody>
          <a:bodyPr anchor="b"/>
          <a:lstStyle>
            <a:lvl1pPr algn="ctr">
              <a:defRPr sz="8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0200" y="5042853"/>
            <a:ext cx="9601200" cy="2318067"/>
          </a:xfrm>
        </p:spPr>
        <p:txBody>
          <a:bodyPr/>
          <a:lstStyle>
            <a:lvl1pPr marL="0" indent="0" algn="ctr">
              <a:buNone/>
              <a:defRPr sz="3360"/>
            </a:lvl1pPr>
            <a:lvl2pPr marL="640080" indent="0" algn="ctr">
              <a:buNone/>
              <a:defRPr sz="2800"/>
            </a:lvl2pPr>
            <a:lvl3pPr marL="1280160" indent="0" algn="ctr">
              <a:buNone/>
              <a:defRPr sz="2520"/>
            </a:lvl3pPr>
            <a:lvl4pPr marL="1920240" indent="0" algn="ctr">
              <a:buNone/>
              <a:defRPr sz="2240"/>
            </a:lvl4pPr>
            <a:lvl5pPr marL="2560320" indent="0" algn="ctr">
              <a:buNone/>
              <a:defRPr sz="2240"/>
            </a:lvl5pPr>
            <a:lvl6pPr marL="3200400" indent="0" algn="ctr">
              <a:buNone/>
              <a:defRPr sz="2240"/>
            </a:lvl6pPr>
            <a:lvl7pPr marL="3840480" indent="0" algn="ctr">
              <a:buNone/>
              <a:defRPr sz="2240"/>
            </a:lvl7pPr>
            <a:lvl8pPr marL="4480560" indent="0" algn="ctr">
              <a:buNone/>
              <a:defRPr sz="2240"/>
            </a:lvl8pPr>
            <a:lvl9pPr marL="5120640" indent="0" algn="ctr">
              <a:buNone/>
              <a:defRPr sz="224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ED5FE-8356-43A7-BC78-D04F51E533A0}" type="datetime7">
              <a:rPr lang="en-GB" smtClean="0"/>
              <a:t>Mar-21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02FF6-C3CA-4071-A46A-383B9E73E6E5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59864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71AC48-3D61-4A27-A98E-31E0F96E9529}" type="datetime7">
              <a:rPr lang="en-GB" smtClean="0"/>
              <a:t>Mar-21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02FF6-C3CA-4071-A46A-383B9E73E6E5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90491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1146" y="511175"/>
            <a:ext cx="2760345" cy="813657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80111" y="511175"/>
            <a:ext cx="8121015" cy="813657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A75A8-82EB-4F78-B93C-4FB1EE185BD1}" type="datetime7">
              <a:rPr lang="en-GB" smtClean="0"/>
              <a:t>Mar-21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02FF6-C3CA-4071-A46A-383B9E73E6E5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17988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0605D-EFA9-493D-AB70-E2CBEB4BBAFB}" type="datetime7">
              <a:rPr lang="en-GB" smtClean="0"/>
              <a:t>Mar-21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02FF6-C3CA-4071-A46A-383B9E73E6E5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18216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3443" y="2393635"/>
            <a:ext cx="11041380" cy="3993832"/>
          </a:xfrm>
        </p:spPr>
        <p:txBody>
          <a:bodyPr anchor="b"/>
          <a:lstStyle>
            <a:lvl1pPr>
              <a:defRPr sz="8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3443" y="6425250"/>
            <a:ext cx="11041380" cy="2100262"/>
          </a:xfrm>
        </p:spPr>
        <p:txBody>
          <a:bodyPr/>
          <a:lstStyle>
            <a:lvl1pPr marL="0" indent="0">
              <a:buNone/>
              <a:defRPr sz="3360">
                <a:solidFill>
                  <a:schemeClr val="tx1"/>
                </a:solidFill>
              </a:defRPr>
            </a:lvl1pPr>
            <a:lvl2pPr marL="64008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2pPr>
            <a:lvl3pPr marL="1280160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3pPr>
            <a:lvl4pPr marL="192024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4pPr>
            <a:lvl5pPr marL="256032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5pPr>
            <a:lvl6pPr marL="320040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6pPr>
            <a:lvl7pPr marL="384048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7pPr>
            <a:lvl8pPr marL="448056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8pPr>
            <a:lvl9pPr marL="512064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664FA-A71E-4B6E-B143-E98FDC2A2E9F}" type="datetime7">
              <a:rPr lang="en-GB" smtClean="0"/>
              <a:t>Mar-21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02FF6-C3CA-4071-A46A-383B9E73E6E5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68494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80110" y="2555875"/>
            <a:ext cx="5440680" cy="60918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80810" y="2555875"/>
            <a:ext cx="5440680" cy="60918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48F95-6370-457A-A538-56DD90CD66F4}" type="datetime7">
              <a:rPr lang="en-GB" smtClean="0"/>
              <a:t>Mar-21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02FF6-C3CA-4071-A46A-383B9E73E6E5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34246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7" y="511177"/>
            <a:ext cx="11041380" cy="185578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1779" y="2353628"/>
            <a:ext cx="5415676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81779" y="3507105"/>
            <a:ext cx="5415676" cy="51584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80811" y="2353628"/>
            <a:ext cx="5442347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80811" y="3507105"/>
            <a:ext cx="5442347" cy="51584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00D79-90ED-46A9-A4E5-7407014A4B11}" type="datetime7">
              <a:rPr lang="en-GB" smtClean="0"/>
              <a:t>Mar-21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02FF6-C3CA-4071-A46A-383B9E73E6E5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77632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36FF9-4DBB-4444-90D6-F8C13AFD3E02}" type="datetime7">
              <a:rPr lang="en-GB" smtClean="0"/>
              <a:t>Mar-21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02FF6-C3CA-4071-A46A-383B9E73E6E5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44401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D4947-7D14-4C7A-91B1-BE7EF24EC46B}" type="datetime7">
              <a:rPr lang="en-GB" smtClean="0"/>
              <a:t>Mar-21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02FF6-C3CA-4071-A46A-383B9E73E6E5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04766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42347" y="1382397"/>
            <a:ext cx="6480810" cy="6823075"/>
          </a:xfrm>
        </p:spPr>
        <p:txBody>
          <a:bodyPr/>
          <a:lstStyle>
            <a:lvl1pPr>
              <a:defRPr sz="4480"/>
            </a:lvl1pPr>
            <a:lvl2pPr>
              <a:defRPr sz="3920"/>
            </a:lvl2pPr>
            <a:lvl3pPr>
              <a:defRPr sz="336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0F22B-3485-4AF1-8FCA-0E9C24AA54C2}" type="datetime7">
              <a:rPr lang="en-GB" smtClean="0"/>
              <a:t>Mar-21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02FF6-C3CA-4071-A46A-383B9E73E6E5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23941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42347" y="1382397"/>
            <a:ext cx="6480810" cy="6823075"/>
          </a:xfrm>
        </p:spPr>
        <p:txBody>
          <a:bodyPr anchor="t"/>
          <a:lstStyle>
            <a:lvl1pPr marL="0" indent="0">
              <a:buNone/>
              <a:defRPr sz="4480"/>
            </a:lvl1pPr>
            <a:lvl2pPr marL="640080" indent="0">
              <a:buNone/>
              <a:defRPr sz="3920"/>
            </a:lvl2pPr>
            <a:lvl3pPr marL="1280160" indent="0">
              <a:buNone/>
              <a:defRPr sz="336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98EA6-082B-440D-8C97-C1945CC7F5C7}" type="datetime7">
              <a:rPr lang="en-GB" smtClean="0"/>
              <a:t>Mar-21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02FF6-C3CA-4071-A46A-383B9E73E6E5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860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80110" y="511177"/>
            <a:ext cx="11041380" cy="1855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0110" y="2555875"/>
            <a:ext cx="11041380" cy="60918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5CC63D-2319-4114-83DF-C8AC13622500}" type="datetime7">
              <a:rPr lang="en-GB" smtClean="0"/>
              <a:t>Mar-21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702FF6-C3CA-4071-A46A-383B9E73E6E5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97002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1280160" rtl="0" eaLnBrk="1" latinLnBrk="0" hangingPunct="1">
        <a:lnSpc>
          <a:spcPct val="90000"/>
        </a:lnSpc>
        <a:spcBef>
          <a:spcPct val="0"/>
        </a:spcBef>
        <a:buNone/>
        <a:defRPr sz="61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1280160" rtl="0" eaLnBrk="1" latinLnBrk="0" hangingPunct="1">
        <a:lnSpc>
          <a:spcPct val="90000"/>
        </a:lnSpc>
        <a:spcBef>
          <a:spcPts val="1400"/>
        </a:spcBef>
        <a:buFont typeface="Arial" panose="020B0604020202020204" pitchFamily="34" charset="0"/>
        <a:buChar char="•"/>
        <a:defRPr sz="3920" kern="1200">
          <a:solidFill>
            <a:schemeClr val="tx1"/>
          </a:solidFill>
          <a:latin typeface="+mn-lt"/>
          <a:ea typeface="+mn-ea"/>
          <a:cs typeface="+mn-cs"/>
        </a:defRPr>
      </a:lvl1pPr>
      <a:lvl2pPr marL="96012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24028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88036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52044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1F5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31271" y="660258"/>
            <a:ext cx="9821111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66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Wissenserwerb</a:t>
            </a:r>
            <a:endParaRPr lang="en-GB" sz="6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31271" y="3850510"/>
            <a:ext cx="1118507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Studierende</a:t>
            </a:r>
            <a:r>
              <a:rPr lang="en-GB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nehmen</a:t>
            </a:r>
            <a:r>
              <a:rPr lang="en-GB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Lerninhalte</a:t>
            </a:r>
            <a:r>
              <a:rPr lang="en-GB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auf, </a:t>
            </a:r>
            <a:r>
              <a:rPr lang="en-GB" sz="4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indem</a:t>
            </a:r>
            <a:r>
              <a:rPr lang="en-GB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sie</a:t>
            </a:r>
            <a:r>
              <a:rPr lang="en-GB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einer</a:t>
            </a:r>
            <a:r>
              <a:rPr lang="en-GB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Vorlesung</a:t>
            </a:r>
            <a:r>
              <a:rPr lang="en-GB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oder</a:t>
            </a:r>
            <a:r>
              <a:rPr lang="en-GB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einem</a:t>
            </a:r>
            <a:r>
              <a:rPr lang="en-GB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Podcast </a:t>
            </a:r>
            <a:r>
              <a:rPr lang="en-GB" sz="4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zuhören</a:t>
            </a:r>
            <a:r>
              <a:rPr lang="en-GB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GB" sz="4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Bücher</a:t>
            </a:r>
            <a:r>
              <a:rPr lang="en-GB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oder</a:t>
            </a:r>
            <a:r>
              <a:rPr lang="en-GB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Websites </a:t>
            </a:r>
            <a:r>
              <a:rPr lang="en-GB" sz="4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lesen</a:t>
            </a:r>
            <a:r>
              <a:rPr lang="en-GB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oder</a:t>
            </a:r>
            <a:r>
              <a:rPr lang="en-GB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Videos </a:t>
            </a:r>
            <a:r>
              <a:rPr lang="en-GB" sz="4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anschauen</a:t>
            </a:r>
            <a:r>
              <a:rPr lang="en-GB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. </a:t>
            </a:r>
          </a:p>
        </p:txBody>
      </p:sp>
      <p:pic>
        <p:nvPicPr>
          <p:cNvPr id="7" name="Picture 6" descr="http://mirrors.creativecommons.org/presskit/buttons/88x31/png/by-nc-sa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153" y="8863607"/>
            <a:ext cx="1541078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3"/>
          <p:cNvSpPr/>
          <p:nvPr/>
        </p:nvSpPr>
        <p:spPr>
          <a:xfrm>
            <a:off x="2096113" y="8919934"/>
            <a:ext cx="10708341" cy="55335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107528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7641" algn="l" defTabSz="107528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5284" algn="l" defTabSz="107528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12926" algn="l" defTabSz="107528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50568" algn="l" defTabSz="107528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88209" algn="l" defTabSz="107528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25850" algn="l" defTabSz="107528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63493" algn="l" defTabSz="107528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01135" algn="l" defTabSz="107528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4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ABC Learning Design method by Clive Young and Nataša Perović, UCL. (2015). Learning types, Laurillard, D. </a:t>
            </a:r>
            <a:r>
              <a:rPr lang="en-GB" sz="1400" dirty="0">
                <a:solidFill>
                  <a:srgbClr val="1F4E7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n-GB" sz="14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2012</a:t>
            </a:r>
            <a:r>
              <a:rPr lang="en-GB" sz="1400" dirty="0">
                <a:solidFill>
                  <a:srgbClr val="1F4E7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en-GB" sz="14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br>
              <a:rPr lang="en-GB" sz="14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GB" sz="14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Translated by Birgit </a:t>
            </a:r>
            <a:r>
              <a:rPr lang="en-GB" sz="1400" dirty="0" err="1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Hawelka</a:t>
            </a:r>
            <a:r>
              <a:rPr lang="en-GB" sz="14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, Centre of University and Academic Teaching, University of Regensburg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2731693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DEA7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21899" y="670791"/>
            <a:ext cx="768926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66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Produkt</a:t>
            </a:r>
            <a:r>
              <a:rPr lang="en-GB" sz="6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66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erstellen</a:t>
            </a:r>
            <a:endParaRPr lang="en-GB" sz="6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21899" y="3834423"/>
            <a:ext cx="1118507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Studierende</a:t>
            </a:r>
            <a:r>
              <a:rPr lang="en-GB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erstellen</a:t>
            </a:r>
            <a:r>
              <a:rPr lang="en-GB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ein</a:t>
            </a:r>
            <a:r>
              <a:rPr lang="en-GB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“</a:t>
            </a:r>
            <a:r>
              <a:rPr lang="en-GB" sz="4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Produkt</a:t>
            </a:r>
            <a:r>
              <a:rPr lang="en-GB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” (</a:t>
            </a:r>
            <a:r>
              <a:rPr lang="en-GB" sz="4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z.B</a:t>
            </a:r>
            <a:r>
              <a:rPr lang="en-GB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. in Form </a:t>
            </a:r>
            <a:r>
              <a:rPr lang="en-GB" sz="4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eines</a:t>
            </a:r>
            <a:r>
              <a:rPr lang="en-GB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Essays, </a:t>
            </a:r>
            <a:r>
              <a:rPr lang="en-GB" sz="4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einer</a:t>
            </a:r>
            <a:r>
              <a:rPr lang="en-GB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Präsentation</a:t>
            </a:r>
            <a:r>
              <a:rPr lang="en-GB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GB" sz="4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eines</a:t>
            </a:r>
            <a:r>
              <a:rPr lang="en-GB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Artefakts</a:t>
            </a:r>
            <a:r>
              <a:rPr lang="en-GB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). </a:t>
            </a:r>
            <a:r>
              <a:rPr lang="en-GB" sz="4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Damit</a:t>
            </a:r>
            <a:r>
              <a:rPr lang="en-GB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machen</a:t>
            </a:r>
            <a:r>
              <a:rPr lang="en-GB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sie</a:t>
            </a:r>
            <a:r>
              <a:rPr lang="en-GB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ihr</a:t>
            </a:r>
            <a:r>
              <a:rPr lang="en-GB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Verständnis</a:t>
            </a:r>
            <a:r>
              <a:rPr lang="en-GB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und </a:t>
            </a:r>
            <a:r>
              <a:rPr lang="en-GB" sz="4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Wissen</a:t>
            </a:r>
            <a:r>
              <a:rPr lang="en-GB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sichtbar</a:t>
            </a:r>
            <a:r>
              <a:rPr lang="en-GB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und </a:t>
            </a:r>
            <a:r>
              <a:rPr lang="en-GB" sz="4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einer</a:t>
            </a:r>
            <a:r>
              <a:rPr lang="en-GB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Überprüfung</a:t>
            </a:r>
            <a:r>
              <a:rPr lang="en-GB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zugänglich</a:t>
            </a:r>
            <a:r>
              <a:rPr lang="en-GB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</a:p>
        </p:txBody>
      </p:sp>
      <p:pic>
        <p:nvPicPr>
          <p:cNvPr id="9" name="Picture 6" descr="http://mirrors.creativecommons.org/presskit/buttons/88x31/png/by-nc-sa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153" y="8863607"/>
            <a:ext cx="1541078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3"/>
          <p:cNvSpPr/>
          <p:nvPr/>
        </p:nvSpPr>
        <p:spPr>
          <a:xfrm>
            <a:off x="2096113" y="8919934"/>
            <a:ext cx="10708341" cy="55335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107528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7641" algn="l" defTabSz="107528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5284" algn="l" defTabSz="107528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12926" algn="l" defTabSz="107528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50568" algn="l" defTabSz="107528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88209" algn="l" defTabSz="107528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25850" algn="l" defTabSz="107528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63493" algn="l" defTabSz="107528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01135" algn="l" defTabSz="107528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4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ABC Learning Design method by Clive Young and Nataša Perović, UCL. (2015). Learning types, Laurillard, D. </a:t>
            </a:r>
            <a:r>
              <a:rPr lang="en-GB" sz="1400" dirty="0">
                <a:solidFill>
                  <a:srgbClr val="1F4E7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n-GB" sz="14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2012</a:t>
            </a:r>
            <a:r>
              <a:rPr lang="en-GB" sz="1400" dirty="0">
                <a:solidFill>
                  <a:srgbClr val="1F4E7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en-GB" sz="14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br>
              <a:rPr lang="en-GB" sz="14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GB" sz="14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Translated by Birgit </a:t>
            </a:r>
            <a:r>
              <a:rPr lang="en-GB" sz="1400" dirty="0" err="1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Hawelka</a:t>
            </a:r>
            <a:r>
              <a:rPr lang="en-GB" sz="14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, Centre of University and Academic Teaching, University of Regensburg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1173518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B98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Rectangle 102"/>
          <p:cNvSpPr/>
          <p:nvPr/>
        </p:nvSpPr>
        <p:spPr>
          <a:xfrm>
            <a:off x="110618" y="871183"/>
            <a:ext cx="6235910" cy="85924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/>
              <a:t>Reading books, papers;</a:t>
            </a:r>
            <a:endParaRPr lang="en-GB" sz="2800" dirty="0"/>
          </a:p>
        </p:txBody>
      </p:sp>
      <p:sp>
        <p:nvSpPr>
          <p:cNvPr id="31" name="Rectangle 30"/>
          <p:cNvSpPr/>
          <p:nvPr/>
        </p:nvSpPr>
        <p:spPr>
          <a:xfrm>
            <a:off x="6474191" y="878014"/>
            <a:ext cx="6235910" cy="85924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/>
          <p:cNvSpPr/>
          <p:nvPr/>
        </p:nvSpPr>
        <p:spPr>
          <a:xfrm>
            <a:off x="342913" y="130318"/>
            <a:ext cx="12051332" cy="707886"/>
          </a:xfrm>
          <a:prstGeom prst="rect">
            <a:avLst/>
          </a:prstGeom>
          <a:solidFill>
            <a:srgbClr val="BB98DC"/>
          </a:solidFill>
        </p:spPr>
        <p:txBody>
          <a:bodyPr wrap="square">
            <a:spAutoFit/>
          </a:bodyPr>
          <a:lstStyle/>
          <a:p>
            <a:pPr algn="ctr"/>
            <a:r>
              <a:rPr lang="en-GB" sz="40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Lernformat</a:t>
            </a:r>
            <a:r>
              <a:rPr lang="en-GB" sz="4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: </a:t>
            </a:r>
            <a:r>
              <a:rPr lang="en-GB" sz="4000" b="1" dirty="0" err="1"/>
              <a:t>Übung</a:t>
            </a:r>
            <a:endParaRPr lang="en-GB" sz="4000" dirty="0"/>
          </a:p>
        </p:txBody>
      </p:sp>
      <p:sp>
        <p:nvSpPr>
          <p:cNvPr id="104" name="Rectangle 103"/>
          <p:cNvSpPr/>
          <p:nvPr/>
        </p:nvSpPr>
        <p:spPr>
          <a:xfrm>
            <a:off x="132669" y="938418"/>
            <a:ext cx="6235910" cy="523220"/>
          </a:xfrm>
          <a:prstGeom prst="rect">
            <a:avLst/>
          </a:prstGeom>
          <a:solidFill>
            <a:srgbClr val="BB98DC"/>
          </a:solidFill>
        </p:spPr>
        <p:txBody>
          <a:bodyPr wrap="square">
            <a:spAutoFit/>
          </a:bodyPr>
          <a:lstStyle/>
          <a:p>
            <a:pPr algn="ctr"/>
            <a:r>
              <a:rPr lang="en-GB" sz="2800" b="1" dirty="0" err="1"/>
              <a:t>Konventionelle</a:t>
            </a:r>
            <a:r>
              <a:rPr lang="en-GB" sz="2800" b="1" dirty="0"/>
              <a:t> (</a:t>
            </a:r>
            <a:r>
              <a:rPr lang="en-GB" sz="2800" b="1" dirty="0" err="1"/>
              <a:t>analoge</a:t>
            </a:r>
            <a:r>
              <a:rPr lang="en-GB" sz="2800" b="1" dirty="0"/>
              <a:t>) </a:t>
            </a:r>
            <a:r>
              <a:rPr lang="en-GB" sz="2800" b="1" dirty="0" err="1"/>
              <a:t>Methode</a:t>
            </a:r>
            <a:endParaRPr lang="en-GB" sz="2800" dirty="0"/>
          </a:p>
        </p:txBody>
      </p:sp>
      <p:sp>
        <p:nvSpPr>
          <p:cNvPr id="106" name="Rectangle 105"/>
          <p:cNvSpPr/>
          <p:nvPr/>
        </p:nvSpPr>
        <p:spPr>
          <a:xfrm>
            <a:off x="6425553" y="938418"/>
            <a:ext cx="6235910" cy="523220"/>
          </a:xfrm>
          <a:prstGeom prst="rect">
            <a:avLst/>
          </a:prstGeom>
          <a:solidFill>
            <a:srgbClr val="BB98DC"/>
          </a:solidFill>
        </p:spPr>
        <p:txBody>
          <a:bodyPr wrap="square">
            <a:spAutoFit/>
          </a:bodyPr>
          <a:lstStyle/>
          <a:p>
            <a:pPr algn="ctr"/>
            <a:r>
              <a:rPr lang="en-GB" sz="2800" b="1" dirty="0" err="1"/>
              <a:t>Digitale</a:t>
            </a:r>
            <a:r>
              <a:rPr lang="en-GB" sz="2800" b="1" dirty="0"/>
              <a:t> </a:t>
            </a:r>
            <a:r>
              <a:rPr lang="en-GB" sz="2800" b="1" dirty="0" err="1"/>
              <a:t>Technologie</a:t>
            </a:r>
            <a:endParaRPr lang="en-GB" sz="2800" dirty="0"/>
          </a:p>
        </p:txBody>
      </p:sp>
      <p:sp>
        <p:nvSpPr>
          <p:cNvPr id="6" name="Rectangle 5"/>
          <p:cNvSpPr/>
          <p:nvPr/>
        </p:nvSpPr>
        <p:spPr>
          <a:xfrm>
            <a:off x="6910552" y="1527628"/>
            <a:ext cx="5758586" cy="22775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800" dirty="0" err="1"/>
              <a:t>Modelle</a:t>
            </a:r>
            <a:r>
              <a:rPr lang="en-GB" sz="2800" dirty="0"/>
              <a:t> </a:t>
            </a:r>
            <a:r>
              <a:rPr lang="en-GB" sz="2800" dirty="0" err="1"/>
              <a:t>benutzen</a:t>
            </a:r>
            <a:endParaRPr lang="en-GB" sz="2800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800" dirty="0" err="1"/>
              <a:t>Simulationen</a:t>
            </a:r>
            <a:endParaRPr lang="en-GB" sz="2800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800" dirty="0" err="1"/>
              <a:t>Virtuelle</a:t>
            </a:r>
            <a:r>
              <a:rPr lang="en-GB" sz="2800" dirty="0"/>
              <a:t> </a:t>
            </a:r>
            <a:r>
              <a:rPr lang="en-GB" sz="2800" dirty="0" err="1"/>
              <a:t>Labore</a:t>
            </a:r>
            <a:r>
              <a:rPr lang="en-GB" sz="2800" dirty="0"/>
              <a:t> und </a:t>
            </a:r>
            <a:r>
              <a:rPr lang="en-GB" sz="2800" dirty="0" err="1"/>
              <a:t>Rundgänge</a:t>
            </a:r>
            <a:endParaRPr lang="en-GB" sz="2800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800" dirty="0"/>
              <a:t>Online-</a:t>
            </a:r>
            <a:r>
              <a:rPr lang="en-GB" sz="2800" dirty="0" err="1"/>
              <a:t>Rollenspiele</a:t>
            </a:r>
            <a:endParaRPr lang="en-GB" sz="2800" dirty="0"/>
          </a:p>
        </p:txBody>
      </p:sp>
      <p:sp>
        <p:nvSpPr>
          <p:cNvPr id="21" name="Rectangle 20"/>
          <p:cNvSpPr/>
          <p:nvPr/>
        </p:nvSpPr>
        <p:spPr>
          <a:xfrm>
            <a:off x="222208" y="1781724"/>
            <a:ext cx="177680" cy="177680"/>
          </a:xfrm>
          <a:prstGeom prst="rect">
            <a:avLst/>
          </a:prstGeom>
          <a:noFill/>
          <a:ln w="28575">
            <a:solidFill>
              <a:srgbClr val="BB98D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rgbClr val="713888"/>
                </a:solidFill>
              </a:ln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222208" y="2366280"/>
            <a:ext cx="177680" cy="177680"/>
          </a:xfrm>
          <a:prstGeom prst="rect">
            <a:avLst/>
          </a:prstGeom>
          <a:noFill/>
          <a:ln w="28575">
            <a:solidFill>
              <a:srgbClr val="BB98D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rgbClr val="713888"/>
                </a:solidFill>
              </a:ln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222208" y="2943507"/>
            <a:ext cx="177680" cy="177680"/>
          </a:xfrm>
          <a:prstGeom prst="rect">
            <a:avLst/>
          </a:prstGeom>
          <a:noFill/>
          <a:ln w="28575">
            <a:solidFill>
              <a:srgbClr val="BB98D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rgbClr val="713888"/>
                </a:solidFill>
              </a:ln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222208" y="3520457"/>
            <a:ext cx="177680" cy="177680"/>
          </a:xfrm>
          <a:prstGeom prst="rect">
            <a:avLst/>
          </a:prstGeom>
          <a:noFill/>
          <a:ln w="28575">
            <a:solidFill>
              <a:srgbClr val="BB98D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rgbClr val="713888"/>
                </a:solidFill>
              </a:ln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513281" y="1568305"/>
            <a:ext cx="4318618" cy="28623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800" dirty="0" err="1"/>
              <a:t>Übungsaufgaben</a:t>
            </a:r>
            <a:r>
              <a:rPr lang="en-GB" sz="2800" dirty="0"/>
              <a:t> </a:t>
            </a:r>
            <a:r>
              <a:rPr lang="en-GB" sz="2800" dirty="0" err="1"/>
              <a:t>bearbeiten</a:t>
            </a:r>
            <a:endParaRPr lang="en-GB" sz="2800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800" dirty="0" err="1"/>
              <a:t>praxisbezogene</a:t>
            </a:r>
            <a:r>
              <a:rPr lang="en-GB" sz="2800" dirty="0"/>
              <a:t> </a:t>
            </a:r>
            <a:r>
              <a:rPr lang="en-GB" sz="2800" dirty="0" err="1"/>
              <a:t>Projekte</a:t>
            </a:r>
            <a:endParaRPr lang="en-GB" sz="2800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800" dirty="0" err="1"/>
              <a:t>Laborarbeit</a:t>
            </a:r>
            <a:endParaRPr lang="en-GB" sz="2800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800" dirty="0" err="1"/>
              <a:t>Exkursionen</a:t>
            </a:r>
            <a:endParaRPr lang="en-GB" sz="2800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800" dirty="0" err="1"/>
              <a:t>Rollenspiele</a:t>
            </a:r>
            <a:endParaRPr lang="en-GB" sz="28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222208" y="4104777"/>
            <a:ext cx="177680" cy="177680"/>
          </a:xfrm>
          <a:prstGeom prst="rect">
            <a:avLst/>
          </a:prstGeom>
          <a:noFill/>
          <a:ln w="28575">
            <a:solidFill>
              <a:srgbClr val="BB98D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rgbClr val="713888"/>
                </a:solidFill>
              </a:ln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6570015" y="3480843"/>
            <a:ext cx="177680" cy="177680"/>
          </a:xfrm>
          <a:prstGeom prst="rect">
            <a:avLst/>
          </a:prstGeom>
          <a:noFill/>
          <a:ln w="28575">
            <a:solidFill>
              <a:srgbClr val="BB98D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rgbClr val="713888"/>
                </a:solidFill>
              </a:ln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6570015" y="1779980"/>
            <a:ext cx="177680" cy="177680"/>
          </a:xfrm>
          <a:prstGeom prst="rect">
            <a:avLst/>
          </a:prstGeom>
          <a:noFill/>
          <a:ln w="28575">
            <a:solidFill>
              <a:srgbClr val="BB98D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rgbClr val="713888"/>
                </a:solidFill>
              </a:ln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6570015" y="2897086"/>
            <a:ext cx="177680" cy="177680"/>
          </a:xfrm>
          <a:prstGeom prst="rect">
            <a:avLst/>
          </a:prstGeom>
          <a:noFill/>
          <a:ln w="28575">
            <a:solidFill>
              <a:srgbClr val="BB98D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rgbClr val="713888"/>
                </a:solidFill>
              </a:ln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6570015" y="2316972"/>
            <a:ext cx="177680" cy="177680"/>
          </a:xfrm>
          <a:prstGeom prst="rect">
            <a:avLst/>
          </a:prstGeom>
          <a:noFill/>
          <a:ln w="28575">
            <a:solidFill>
              <a:srgbClr val="BB98D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rgbClr val="713888"/>
                </a:solidFill>
              </a:ln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6570015" y="4053351"/>
            <a:ext cx="177680" cy="177680"/>
          </a:xfrm>
          <a:prstGeom prst="rect">
            <a:avLst/>
          </a:prstGeom>
          <a:noFill/>
          <a:ln w="28575">
            <a:solidFill>
              <a:srgbClr val="BB98D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rgbClr val="713888"/>
                </a:solidFill>
              </a:ln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222208" y="4655300"/>
            <a:ext cx="177680" cy="177680"/>
          </a:xfrm>
          <a:prstGeom prst="rect">
            <a:avLst/>
          </a:prstGeom>
          <a:noFill/>
          <a:ln w="28575">
            <a:solidFill>
              <a:srgbClr val="BB98D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rgbClr val="713888"/>
                </a:solidFill>
              </a:ln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222208" y="5239856"/>
            <a:ext cx="177680" cy="177680"/>
          </a:xfrm>
          <a:prstGeom prst="rect">
            <a:avLst/>
          </a:prstGeom>
          <a:noFill/>
          <a:ln w="28575">
            <a:solidFill>
              <a:srgbClr val="BB98D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rgbClr val="713888"/>
                </a:solidFill>
              </a:ln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222208" y="5817083"/>
            <a:ext cx="177680" cy="177680"/>
          </a:xfrm>
          <a:prstGeom prst="rect">
            <a:avLst/>
          </a:prstGeom>
          <a:noFill/>
          <a:ln w="28575">
            <a:solidFill>
              <a:srgbClr val="BB98D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rgbClr val="713888"/>
                </a:solidFill>
              </a:ln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222208" y="6394033"/>
            <a:ext cx="177680" cy="177680"/>
          </a:xfrm>
          <a:prstGeom prst="rect">
            <a:avLst/>
          </a:prstGeom>
          <a:noFill/>
          <a:ln w="28575">
            <a:solidFill>
              <a:srgbClr val="BB98D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rgbClr val="713888"/>
                </a:solidFill>
              </a:ln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222208" y="6978353"/>
            <a:ext cx="177680" cy="177680"/>
          </a:xfrm>
          <a:prstGeom prst="rect">
            <a:avLst/>
          </a:prstGeom>
          <a:noFill/>
          <a:ln w="28575">
            <a:solidFill>
              <a:srgbClr val="BB98D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rgbClr val="713888"/>
                </a:solidFill>
              </a:ln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222208" y="7528876"/>
            <a:ext cx="177680" cy="177680"/>
          </a:xfrm>
          <a:prstGeom prst="rect">
            <a:avLst/>
          </a:prstGeom>
          <a:noFill/>
          <a:ln w="28575">
            <a:solidFill>
              <a:srgbClr val="BB98D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rgbClr val="713888"/>
                </a:solidFill>
              </a:ln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222208" y="8113432"/>
            <a:ext cx="177680" cy="177680"/>
          </a:xfrm>
          <a:prstGeom prst="rect">
            <a:avLst/>
          </a:prstGeom>
          <a:noFill/>
          <a:ln w="28575">
            <a:solidFill>
              <a:srgbClr val="BB98D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rgbClr val="713888"/>
                </a:solidFill>
              </a:ln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222208" y="8690659"/>
            <a:ext cx="177680" cy="177680"/>
          </a:xfrm>
          <a:prstGeom prst="rect">
            <a:avLst/>
          </a:prstGeom>
          <a:noFill/>
          <a:ln w="28575">
            <a:solidFill>
              <a:srgbClr val="BB98D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rgbClr val="713888"/>
                </a:solidFill>
              </a:ln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6560254" y="4700126"/>
            <a:ext cx="177680" cy="177680"/>
          </a:xfrm>
          <a:prstGeom prst="rect">
            <a:avLst/>
          </a:prstGeom>
          <a:noFill/>
          <a:ln w="28575">
            <a:solidFill>
              <a:srgbClr val="BB98D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rgbClr val="713888"/>
                </a:solidFill>
              </a:ln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6560254" y="5284682"/>
            <a:ext cx="177680" cy="177680"/>
          </a:xfrm>
          <a:prstGeom prst="rect">
            <a:avLst/>
          </a:prstGeom>
          <a:noFill/>
          <a:ln w="28575">
            <a:solidFill>
              <a:srgbClr val="BB98D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rgbClr val="713888"/>
                </a:solidFill>
              </a:ln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6560254" y="5861909"/>
            <a:ext cx="177680" cy="177680"/>
          </a:xfrm>
          <a:prstGeom prst="rect">
            <a:avLst/>
          </a:prstGeom>
          <a:noFill/>
          <a:ln w="28575">
            <a:solidFill>
              <a:srgbClr val="BB98D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rgbClr val="713888"/>
                </a:solidFill>
              </a:ln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6560254" y="6438859"/>
            <a:ext cx="177680" cy="177680"/>
          </a:xfrm>
          <a:prstGeom prst="rect">
            <a:avLst/>
          </a:prstGeom>
          <a:noFill/>
          <a:ln w="28575">
            <a:solidFill>
              <a:srgbClr val="BB98D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rgbClr val="713888"/>
                </a:solidFill>
              </a:ln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6560254" y="7023179"/>
            <a:ext cx="177680" cy="177680"/>
          </a:xfrm>
          <a:prstGeom prst="rect">
            <a:avLst/>
          </a:prstGeom>
          <a:noFill/>
          <a:ln w="28575">
            <a:solidFill>
              <a:srgbClr val="BB98D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rgbClr val="713888"/>
                </a:solidFill>
              </a:ln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6560254" y="7573702"/>
            <a:ext cx="177680" cy="177680"/>
          </a:xfrm>
          <a:prstGeom prst="rect">
            <a:avLst/>
          </a:prstGeom>
          <a:noFill/>
          <a:ln w="28575">
            <a:solidFill>
              <a:srgbClr val="BB98D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rgbClr val="713888"/>
                </a:solidFill>
              </a:ln>
            </a:endParaRPr>
          </a:p>
        </p:txBody>
      </p:sp>
      <p:sp>
        <p:nvSpPr>
          <p:cNvPr id="59" name="Rectangle 58"/>
          <p:cNvSpPr/>
          <p:nvPr/>
        </p:nvSpPr>
        <p:spPr>
          <a:xfrm>
            <a:off x="6560254" y="8158258"/>
            <a:ext cx="177680" cy="177680"/>
          </a:xfrm>
          <a:prstGeom prst="rect">
            <a:avLst/>
          </a:prstGeom>
          <a:noFill/>
          <a:ln w="28575">
            <a:solidFill>
              <a:srgbClr val="BB98D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rgbClr val="713888"/>
                </a:solidFill>
              </a:ln>
            </a:endParaRPr>
          </a:p>
        </p:txBody>
      </p:sp>
      <p:sp>
        <p:nvSpPr>
          <p:cNvPr id="60" name="Rectangle 59"/>
          <p:cNvSpPr/>
          <p:nvPr/>
        </p:nvSpPr>
        <p:spPr>
          <a:xfrm>
            <a:off x="6560254" y="8735485"/>
            <a:ext cx="177680" cy="177680"/>
          </a:xfrm>
          <a:prstGeom prst="rect">
            <a:avLst/>
          </a:prstGeom>
          <a:noFill/>
          <a:ln w="28575">
            <a:solidFill>
              <a:srgbClr val="BB98D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rgbClr val="713888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2708921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DEA7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Rectangle 102"/>
          <p:cNvSpPr/>
          <p:nvPr/>
        </p:nvSpPr>
        <p:spPr>
          <a:xfrm>
            <a:off x="105368" y="867928"/>
            <a:ext cx="6235910" cy="85924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/>
              <a:t>Reading books, papers;</a:t>
            </a:r>
            <a:endParaRPr lang="en-GB" sz="2800"/>
          </a:p>
        </p:txBody>
      </p:sp>
      <p:sp>
        <p:nvSpPr>
          <p:cNvPr id="31" name="Rectangle 30"/>
          <p:cNvSpPr/>
          <p:nvPr/>
        </p:nvSpPr>
        <p:spPr>
          <a:xfrm>
            <a:off x="6474191" y="878014"/>
            <a:ext cx="6235910" cy="85924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/>
          <p:cNvSpPr/>
          <p:nvPr/>
        </p:nvSpPr>
        <p:spPr>
          <a:xfrm>
            <a:off x="342913" y="130318"/>
            <a:ext cx="1205133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0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Produkte</a:t>
            </a:r>
            <a:r>
              <a:rPr lang="en-GB" sz="4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erstellen</a:t>
            </a:r>
            <a:endParaRPr lang="en-GB" sz="4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04" name="Rectangle 103"/>
          <p:cNvSpPr/>
          <p:nvPr/>
        </p:nvSpPr>
        <p:spPr>
          <a:xfrm>
            <a:off x="132669" y="938418"/>
            <a:ext cx="6235910" cy="523220"/>
          </a:xfrm>
          <a:prstGeom prst="rect">
            <a:avLst/>
          </a:prstGeom>
          <a:solidFill>
            <a:srgbClr val="BDEA75"/>
          </a:solidFill>
        </p:spPr>
        <p:txBody>
          <a:bodyPr wrap="square">
            <a:spAutoFit/>
          </a:bodyPr>
          <a:lstStyle/>
          <a:p>
            <a:pPr algn="ctr"/>
            <a:r>
              <a:rPr lang="en-GB" sz="2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Konventionelle</a:t>
            </a:r>
            <a:r>
              <a:rPr lang="en-GB" sz="2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(</a:t>
            </a:r>
            <a:r>
              <a:rPr lang="en-GB" sz="2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analoge</a:t>
            </a:r>
            <a:r>
              <a:rPr lang="en-GB" sz="2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) </a:t>
            </a:r>
            <a:r>
              <a:rPr lang="en-GB" sz="2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Methode</a:t>
            </a:r>
            <a:endParaRPr lang="en-GB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06" name="Rectangle 105"/>
          <p:cNvSpPr/>
          <p:nvPr/>
        </p:nvSpPr>
        <p:spPr>
          <a:xfrm>
            <a:off x="6425553" y="938418"/>
            <a:ext cx="6235910" cy="523220"/>
          </a:xfrm>
          <a:prstGeom prst="rect">
            <a:avLst/>
          </a:prstGeom>
          <a:solidFill>
            <a:srgbClr val="BDEA75"/>
          </a:solidFill>
        </p:spPr>
        <p:txBody>
          <a:bodyPr wrap="square">
            <a:spAutoFit/>
          </a:bodyPr>
          <a:lstStyle/>
          <a:p>
            <a:pPr algn="ctr"/>
            <a:r>
              <a:rPr lang="en-GB" sz="2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Digitale</a:t>
            </a:r>
            <a:r>
              <a:rPr lang="en-GB" sz="2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2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Technologie</a:t>
            </a:r>
            <a:endParaRPr lang="en-GB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938537" y="1537482"/>
            <a:ext cx="5307218" cy="5786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800" dirty="0" err="1"/>
              <a:t>Digitale</a:t>
            </a:r>
            <a:r>
              <a:rPr lang="en-GB" sz="2800" dirty="0"/>
              <a:t> </a:t>
            </a:r>
            <a:r>
              <a:rPr lang="en-GB" sz="2800" dirty="0" err="1"/>
              <a:t>Dokumente</a:t>
            </a:r>
            <a:r>
              <a:rPr lang="en-GB" sz="2800" dirty="0"/>
              <a:t> </a:t>
            </a:r>
            <a:r>
              <a:rPr lang="en-GB" sz="2800" dirty="0" err="1"/>
              <a:t>erstellen</a:t>
            </a:r>
            <a:endParaRPr lang="en-GB" sz="2800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800" dirty="0" err="1"/>
              <a:t>Entwürfe</a:t>
            </a:r>
            <a:r>
              <a:rPr lang="en-GB" sz="2800" dirty="0"/>
              <a:t> </a:t>
            </a:r>
            <a:r>
              <a:rPr lang="en-GB" sz="2800" dirty="0" err="1"/>
              <a:t>darstellen</a:t>
            </a:r>
            <a:endParaRPr lang="en-GB" sz="2800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800" dirty="0" err="1"/>
              <a:t>Digitale</a:t>
            </a:r>
            <a:r>
              <a:rPr lang="en-GB" sz="2800" dirty="0"/>
              <a:t> </a:t>
            </a:r>
            <a:r>
              <a:rPr lang="en-GB" sz="2800" dirty="0" err="1"/>
              <a:t>Artefakte</a:t>
            </a:r>
            <a:r>
              <a:rPr lang="en-GB" sz="2800" dirty="0"/>
              <a:t> </a:t>
            </a:r>
            <a:r>
              <a:rPr lang="en-GB" sz="2800" dirty="0" err="1"/>
              <a:t>erstellen</a:t>
            </a:r>
            <a:endParaRPr lang="en-GB" sz="2800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800" dirty="0" err="1"/>
              <a:t>Animationen</a:t>
            </a:r>
            <a:endParaRPr lang="en-GB" sz="2800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800" dirty="0" err="1"/>
              <a:t>Modelle</a:t>
            </a:r>
            <a:endParaRPr lang="en-GB" sz="2800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800" dirty="0" err="1"/>
              <a:t>Folienpräsentationen</a:t>
            </a:r>
            <a:endParaRPr lang="en-GB" sz="2800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800" dirty="0" err="1"/>
              <a:t>Fotos</a:t>
            </a:r>
            <a:endParaRPr lang="en-GB" sz="2800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800" dirty="0"/>
              <a:t>Videos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800" dirty="0" err="1"/>
              <a:t>Blogbeiträge</a:t>
            </a:r>
            <a:endParaRPr lang="en-GB" sz="2800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800" dirty="0"/>
              <a:t>E-Portfolios</a:t>
            </a:r>
            <a:endParaRPr lang="en-GB" sz="28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222208" y="2366280"/>
            <a:ext cx="177680" cy="177680"/>
          </a:xfrm>
          <a:prstGeom prst="rect">
            <a:avLst/>
          </a:prstGeom>
          <a:noFill/>
          <a:ln w="28575">
            <a:solidFill>
              <a:srgbClr val="BDE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rgbClr val="713888"/>
                </a:solidFill>
              </a:ln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222208" y="2943507"/>
            <a:ext cx="177680" cy="177680"/>
          </a:xfrm>
          <a:prstGeom prst="rect">
            <a:avLst/>
          </a:prstGeom>
          <a:noFill/>
          <a:ln w="28575">
            <a:solidFill>
              <a:srgbClr val="BDE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rgbClr val="713888"/>
                </a:solidFill>
              </a:ln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222208" y="3520457"/>
            <a:ext cx="177680" cy="177680"/>
          </a:xfrm>
          <a:prstGeom prst="rect">
            <a:avLst/>
          </a:prstGeom>
          <a:noFill/>
          <a:ln w="28575">
            <a:solidFill>
              <a:srgbClr val="BDE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rgbClr val="713888"/>
                </a:solidFill>
              </a:ln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222208" y="4104777"/>
            <a:ext cx="177680" cy="177680"/>
          </a:xfrm>
          <a:prstGeom prst="rect">
            <a:avLst/>
          </a:prstGeom>
          <a:noFill/>
          <a:ln w="28575">
            <a:solidFill>
              <a:srgbClr val="BDE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rgbClr val="713888"/>
                </a:solidFill>
              </a:ln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222208" y="4655300"/>
            <a:ext cx="177680" cy="177680"/>
          </a:xfrm>
          <a:prstGeom prst="rect">
            <a:avLst/>
          </a:prstGeom>
          <a:noFill/>
          <a:ln w="28575">
            <a:solidFill>
              <a:srgbClr val="BDE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rgbClr val="713888"/>
                </a:solidFill>
              </a:ln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222208" y="5239856"/>
            <a:ext cx="177680" cy="177680"/>
          </a:xfrm>
          <a:prstGeom prst="rect">
            <a:avLst/>
          </a:prstGeom>
          <a:noFill/>
          <a:ln w="28575">
            <a:solidFill>
              <a:srgbClr val="BDE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rgbClr val="713888"/>
                </a:solidFill>
              </a:ln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222208" y="5817083"/>
            <a:ext cx="177680" cy="177680"/>
          </a:xfrm>
          <a:prstGeom prst="rect">
            <a:avLst/>
          </a:prstGeom>
          <a:noFill/>
          <a:ln w="28575">
            <a:solidFill>
              <a:srgbClr val="BDE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rgbClr val="713888"/>
                </a:solidFill>
              </a:ln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222208" y="6394033"/>
            <a:ext cx="177680" cy="177680"/>
          </a:xfrm>
          <a:prstGeom prst="rect">
            <a:avLst/>
          </a:prstGeom>
          <a:noFill/>
          <a:ln w="28575">
            <a:solidFill>
              <a:srgbClr val="BDE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rgbClr val="713888"/>
                </a:solidFill>
              </a:ln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222208" y="6978353"/>
            <a:ext cx="177680" cy="177680"/>
          </a:xfrm>
          <a:prstGeom prst="rect">
            <a:avLst/>
          </a:prstGeom>
          <a:noFill/>
          <a:ln w="28575">
            <a:solidFill>
              <a:srgbClr val="BDE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rgbClr val="713888"/>
                </a:solidFill>
              </a:ln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222208" y="7528876"/>
            <a:ext cx="177680" cy="177680"/>
          </a:xfrm>
          <a:prstGeom prst="rect">
            <a:avLst/>
          </a:prstGeom>
          <a:noFill/>
          <a:ln w="28575">
            <a:solidFill>
              <a:srgbClr val="BDE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rgbClr val="713888"/>
                </a:solidFill>
              </a:ln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222208" y="8113432"/>
            <a:ext cx="177680" cy="177680"/>
          </a:xfrm>
          <a:prstGeom prst="rect">
            <a:avLst/>
          </a:prstGeom>
          <a:noFill/>
          <a:ln w="28575">
            <a:solidFill>
              <a:srgbClr val="BDE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rgbClr val="713888"/>
                </a:solidFill>
              </a:ln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222208" y="1767326"/>
            <a:ext cx="177680" cy="177680"/>
          </a:xfrm>
          <a:prstGeom prst="rect">
            <a:avLst/>
          </a:prstGeom>
          <a:noFill/>
          <a:ln w="28575">
            <a:solidFill>
              <a:srgbClr val="BDE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rgbClr val="713888"/>
                </a:solidFill>
              </a:ln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593960" y="1568305"/>
            <a:ext cx="2774093" cy="5201424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800" dirty="0" err="1"/>
              <a:t>Thesen</a:t>
            </a:r>
            <a:endParaRPr lang="en-GB" sz="2800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800" dirty="0"/>
              <a:t>Essays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800" dirty="0" err="1"/>
              <a:t>Berichte</a:t>
            </a:r>
            <a:endParaRPr lang="en-GB" sz="2800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800" dirty="0" err="1"/>
              <a:t>Entwürfe</a:t>
            </a:r>
            <a:r>
              <a:rPr lang="en-GB" sz="2800" dirty="0"/>
              <a:t>/Designs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800" dirty="0" err="1"/>
              <a:t>Vorführungen</a:t>
            </a:r>
            <a:endParaRPr lang="en-GB" sz="2800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800" dirty="0" err="1"/>
              <a:t>Artefakte</a:t>
            </a:r>
            <a:endParaRPr lang="en-GB" sz="2800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800" dirty="0" err="1"/>
              <a:t>Animationen</a:t>
            </a:r>
            <a:endParaRPr lang="en-GB" sz="2800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800" dirty="0" err="1"/>
              <a:t>Modelle</a:t>
            </a:r>
            <a:r>
              <a:rPr lang="en-GB" sz="2800" dirty="0"/>
              <a:t> </a:t>
            </a:r>
            <a:r>
              <a:rPr lang="en-GB" sz="2800" dirty="0" err="1"/>
              <a:t>erstellen</a:t>
            </a:r>
            <a:endParaRPr lang="en-GB" sz="2800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800" dirty="0"/>
              <a:t>Videos</a:t>
            </a:r>
            <a:endParaRPr lang="en-GB" sz="28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6578180" y="1754831"/>
            <a:ext cx="177680" cy="177680"/>
          </a:xfrm>
          <a:prstGeom prst="rect">
            <a:avLst/>
          </a:prstGeom>
          <a:noFill/>
          <a:ln w="28575">
            <a:solidFill>
              <a:srgbClr val="BDE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rgbClr val="713888"/>
                </a:solidFill>
              </a:ln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6578180" y="2248947"/>
            <a:ext cx="177680" cy="177680"/>
          </a:xfrm>
          <a:prstGeom prst="rect">
            <a:avLst/>
          </a:prstGeom>
          <a:noFill/>
          <a:ln w="28575">
            <a:solidFill>
              <a:srgbClr val="BDE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rgbClr val="713888"/>
                </a:solidFill>
              </a:ln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6578180" y="2825897"/>
            <a:ext cx="177680" cy="177680"/>
          </a:xfrm>
          <a:prstGeom prst="rect">
            <a:avLst/>
          </a:prstGeom>
          <a:noFill/>
          <a:ln w="28575">
            <a:solidFill>
              <a:srgbClr val="BDE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rgbClr val="713888"/>
                </a:solidFill>
              </a:ln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6578180" y="3451781"/>
            <a:ext cx="177680" cy="177680"/>
          </a:xfrm>
          <a:prstGeom prst="rect">
            <a:avLst/>
          </a:prstGeom>
          <a:noFill/>
          <a:ln w="28575">
            <a:solidFill>
              <a:srgbClr val="BDE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rgbClr val="713888"/>
                </a:solidFill>
              </a:ln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6578180" y="3991913"/>
            <a:ext cx="177680" cy="177680"/>
          </a:xfrm>
          <a:prstGeom prst="rect">
            <a:avLst/>
          </a:prstGeom>
          <a:noFill/>
          <a:ln w="28575">
            <a:solidFill>
              <a:srgbClr val="BDE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rgbClr val="713888"/>
                </a:solidFill>
              </a:ln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6578180" y="4586860"/>
            <a:ext cx="177680" cy="177680"/>
          </a:xfrm>
          <a:prstGeom prst="rect">
            <a:avLst/>
          </a:prstGeom>
          <a:noFill/>
          <a:ln w="28575">
            <a:solidFill>
              <a:srgbClr val="BDE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rgbClr val="713888"/>
                </a:solidFill>
              </a:ln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6578180" y="5112132"/>
            <a:ext cx="177680" cy="177680"/>
          </a:xfrm>
          <a:prstGeom prst="rect">
            <a:avLst/>
          </a:prstGeom>
          <a:noFill/>
          <a:ln w="28575">
            <a:solidFill>
              <a:srgbClr val="BDE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rgbClr val="713888"/>
                </a:solidFill>
              </a:ln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6578180" y="5730646"/>
            <a:ext cx="177680" cy="177680"/>
          </a:xfrm>
          <a:prstGeom prst="rect">
            <a:avLst/>
          </a:prstGeom>
          <a:noFill/>
          <a:ln w="28575">
            <a:solidFill>
              <a:srgbClr val="BDE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rgbClr val="713888"/>
                </a:solidFill>
              </a:ln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6578180" y="6356530"/>
            <a:ext cx="177680" cy="177680"/>
          </a:xfrm>
          <a:prstGeom prst="rect">
            <a:avLst/>
          </a:prstGeom>
          <a:noFill/>
          <a:ln w="28575">
            <a:solidFill>
              <a:srgbClr val="BDE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rgbClr val="713888"/>
                </a:solidFill>
              </a:ln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6578180" y="6886271"/>
            <a:ext cx="177680" cy="177680"/>
          </a:xfrm>
          <a:prstGeom prst="rect">
            <a:avLst/>
          </a:prstGeom>
          <a:noFill/>
          <a:ln w="28575">
            <a:solidFill>
              <a:srgbClr val="BDE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rgbClr val="713888"/>
                </a:solidFill>
              </a:ln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6578180" y="7907249"/>
            <a:ext cx="177680" cy="177680"/>
          </a:xfrm>
          <a:prstGeom prst="rect">
            <a:avLst/>
          </a:prstGeom>
          <a:noFill/>
          <a:ln w="28575">
            <a:solidFill>
              <a:srgbClr val="BDE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rgbClr val="713888"/>
                </a:solidFill>
              </a:ln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6578180" y="7413323"/>
            <a:ext cx="177680" cy="177680"/>
          </a:xfrm>
          <a:prstGeom prst="rect">
            <a:avLst/>
          </a:prstGeom>
          <a:noFill/>
          <a:ln w="28575">
            <a:solidFill>
              <a:srgbClr val="BDE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rgbClr val="713888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1857030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9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96825" y="642103"/>
            <a:ext cx="12051332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66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Kollaboration</a:t>
            </a:r>
            <a:endParaRPr lang="en-GB" sz="6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96825" y="3503746"/>
            <a:ext cx="11185071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Beim</a:t>
            </a:r>
            <a:r>
              <a:rPr lang="en-GB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kollaborativen</a:t>
            </a:r>
            <a:r>
              <a:rPr lang="en-GB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Lernen</a:t>
            </a:r>
            <a:r>
              <a:rPr lang="en-GB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werden</a:t>
            </a:r>
            <a:r>
              <a:rPr lang="en-GB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Studierende</a:t>
            </a:r>
            <a:r>
              <a:rPr lang="en-GB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angeregt</a:t>
            </a:r>
            <a:r>
              <a:rPr lang="en-GB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GB" sz="4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gemeinsam</a:t>
            </a:r>
            <a:r>
              <a:rPr lang="en-GB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Ergebnisse</a:t>
            </a:r>
            <a:r>
              <a:rPr lang="en-GB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zu</a:t>
            </a:r>
            <a:r>
              <a:rPr lang="en-GB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erarbeiten</a:t>
            </a:r>
            <a:r>
              <a:rPr lang="en-GB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und </a:t>
            </a:r>
            <a:r>
              <a:rPr lang="en-GB" sz="4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Materialien</a:t>
            </a:r>
            <a:r>
              <a:rPr lang="en-GB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zu</a:t>
            </a:r>
            <a:r>
              <a:rPr lang="en-GB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erstellen</a:t>
            </a:r>
            <a:r>
              <a:rPr lang="en-GB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. </a:t>
            </a:r>
          </a:p>
          <a:p>
            <a:r>
              <a:rPr lang="en-GB" sz="4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Indem</a:t>
            </a:r>
            <a:r>
              <a:rPr lang="en-GB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sie</a:t>
            </a:r>
            <a:r>
              <a:rPr lang="en-GB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Konzepte</a:t>
            </a:r>
            <a:r>
              <a:rPr lang="en-GB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mit</a:t>
            </a:r>
            <a:r>
              <a:rPr lang="en-GB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Kommiliton</a:t>
            </a:r>
            <a:r>
              <a:rPr lang="en-GB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*</a:t>
            </a:r>
            <a:r>
              <a:rPr lang="en-GB" sz="4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innen</a:t>
            </a:r>
            <a:r>
              <a:rPr lang="en-GB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diskutieren</a:t>
            </a:r>
            <a:r>
              <a:rPr lang="en-GB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und </a:t>
            </a:r>
            <a:r>
              <a:rPr lang="en-GB" sz="4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gemeinsam</a:t>
            </a:r>
            <a:r>
              <a:rPr lang="en-GB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Lösungen</a:t>
            </a:r>
            <a:r>
              <a:rPr lang="en-GB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für</a:t>
            </a:r>
            <a:r>
              <a:rPr lang="en-GB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Problemstellungen</a:t>
            </a:r>
            <a:r>
              <a:rPr lang="en-GB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finden</a:t>
            </a:r>
            <a:r>
              <a:rPr lang="en-GB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GB" sz="4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konstruieren</a:t>
            </a:r>
            <a:r>
              <a:rPr lang="en-GB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sie</a:t>
            </a:r>
            <a:r>
              <a:rPr lang="en-GB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aktiv</a:t>
            </a:r>
            <a:r>
              <a:rPr lang="en-GB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Wissen</a:t>
            </a:r>
            <a:r>
              <a:rPr lang="en-GB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</a:p>
        </p:txBody>
      </p:sp>
      <p:pic>
        <p:nvPicPr>
          <p:cNvPr id="13" name="Picture 6" descr="http://mirrors.creativecommons.org/presskit/buttons/88x31/png/by-nc-sa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153" y="8863607"/>
            <a:ext cx="1541078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3"/>
          <p:cNvSpPr/>
          <p:nvPr/>
        </p:nvSpPr>
        <p:spPr>
          <a:xfrm>
            <a:off x="2096113" y="8919934"/>
            <a:ext cx="10708341" cy="55335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107528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7641" algn="l" defTabSz="107528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5284" algn="l" defTabSz="107528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12926" algn="l" defTabSz="107528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50568" algn="l" defTabSz="107528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88209" algn="l" defTabSz="107528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25850" algn="l" defTabSz="107528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63493" algn="l" defTabSz="107528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01135" algn="l" defTabSz="107528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4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ABC Learning Design method by Clive Young and Nataša Perović, UCL. (2015). Learning types, Laurillard, D. </a:t>
            </a:r>
            <a:r>
              <a:rPr lang="en-GB" sz="1400" dirty="0">
                <a:solidFill>
                  <a:srgbClr val="1F4E7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n-GB" sz="14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2012</a:t>
            </a:r>
            <a:r>
              <a:rPr lang="en-GB" sz="1400" dirty="0">
                <a:solidFill>
                  <a:srgbClr val="1F4E7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en-GB" sz="14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br>
              <a:rPr lang="en-GB" sz="14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GB" sz="14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Translated by Birgit </a:t>
            </a:r>
            <a:r>
              <a:rPr lang="en-GB" sz="1400" dirty="0" err="1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Hawelka</a:t>
            </a:r>
            <a:r>
              <a:rPr lang="en-GB" sz="14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, Centre of University and Academic Teaching, University of Regensburg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2799402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1F5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Rectangle 102"/>
          <p:cNvSpPr/>
          <p:nvPr/>
        </p:nvSpPr>
        <p:spPr>
          <a:xfrm>
            <a:off x="105368" y="868318"/>
            <a:ext cx="6235910" cy="85924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/>
              <a:t>Reading books, papers;</a:t>
            </a:r>
            <a:endParaRPr lang="en-GB" sz="2800" dirty="0"/>
          </a:p>
        </p:txBody>
      </p:sp>
      <p:sp>
        <p:nvSpPr>
          <p:cNvPr id="31" name="Rectangle 30"/>
          <p:cNvSpPr/>
          <p:nvPr/>
        </p:nvSpPr>
        <p:spPr>
          <a:xfrm>
            <a:off x="6474191" y="878014"/>
            <a:ext cx="6235910" cy="85924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/>
          <p:cNvSpPr/>
          <p:nvPr/>
        </p:nvSpPr>
        <p:spPr>
          <a:xfrm>
            <a:off x="342913" y="130318"/>
            <a:ext cx="1205133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0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Wissenserwerb</a:t>
            </a:r>
            <a:endParaRPr lang="en-GB" sz="4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04" name="Rectangle 103"/>
          <p:cNvSpPr/>
          <p:nvPr/>
        </p:nvSpPr>
        <p:spPr>
          <a:xfrm>
            <a:off x="132669" y="938418"/>
            <a:ext cx="6235910" cy="523220"/>
          </a:xfrm>
          <a:prstGeom prst="rect">
            <a:avLst/>
          </a:prstGeom>
          <a:solidFill>
            <a:srgbClr val="A1F5ED"/>
          </a:solidFill>
        </p:spPr>
        <p:txBody>
          <a:bodyPr wrap="square">
            <a:spAutoFit/>
          </a:bodyPr>
          <a:lstStyle/>
          <a:p>
            <a:pPr algn="ctr"/>
            <a:r>
              <a:rPr lang="en-GB" sz="2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Konventionelle</a:t>
            </a:r>
            <a:r>
              <a:rPr lang="en-GB" sz="2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(</a:t>
            </a:r>
            <a:r>
              <a:rPr lang="en-GB" sz="2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analoge</a:t>
            </a:r>
            <a:r>
              <a:rPr lang="en-GB" sz="2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) </a:t>
            </a:r>
            <a:r>
              <a:rPr lang="en-GB" sz="2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Methode</a:t>
            </a:r>
            <a:endParaRPr lang="en-GB" sz="28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06" name="Rectangle 105"/>
          <p:cNvSpPr/>
          <p:nvPr/>
        </p:nvSpPr>
        <p:spPr>
          <a:xfrm>
            <a:off x="6425553" y="938418"/>
            <a:ext cx="6235910" cy="523220"/>
          </a:xfrm>
          <a:prstGeom prst="rect">
            <a:avLst/>
          </a:prstGeom>
          <a:solidFill>
            <a:srgbClr val="A1F5ED"/>
          </a:solidFill>
        </p:spPr>
        <p:txBody>
          <a:bodyPr wrap="square">
            <a:spAutoFit/>
          </a:bodyPr>
          <a:lstStyle/>
          <a:p>
            <a:pPr algn="ctr"/>
            <a:r>
              <a:rPr lang="en-GB" sz="2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Digitale</a:t>
            </a:r>
            <a:r>
              <a:rPr lang="en-GB" sz="2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2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Technologie</a:t>
            </a:r>
            <a:endParaRPr lang="en-GB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17255" y="2135414"/>
            <a:ext cx="541678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/>
              <a:t>Präsenzvorlesungen</a:t>
            </a:r>
            <a:r>
              <a:rPr lang="en-US" sz="2800" dirty="0"/>
              <a:t> </a:t>
            </a:r>
            <a:r>
              <a:rPr lang="en-US" sz="2800" dirty="0" err="1"/>
              <a:t>besuchen</a:t>
            </a:r>
            <a:r>
              <a:rPr lang="en-US" sz="2800" dirty="0"/>
              <a:t>, </a:t>
            </a:r>
            <a:r>
              <a:rPr lang="en-US" sz="2800" dirty="0" err="1"/>
              <a:t>Präsentationen</a:t>
            </a:r>
            <a:r>
              <a:rPr lang="en-US" sz="2800" dirty="0"/>
              <a:t> </a:t>
            </a:r>
            <a:r>
              <a:rPr lang="en-US" sz="2800" dirty="0" err="1"/>
              <a:t>im</a:t>
            </a:r>
            <a:r>
              <a:rPr lang="en-US" sz="2800" dirty="0"/>
              <a:t> </a:t>
            </a:r>
            <a:r>
              <a:rPr lang="en-US" sz="2800" dirty="0" err="1"/>
              <a:t>Seminarraum</a:t>
            </a:r>
            <a:endParaRPr lang="en-GB" sz="2800" dirty="0"/>
          </a:p>
        </p:txBody>
      </p:sp>
      <p:sp>
        <p:nvSpPr>
          <p:cNvPr id="4" name="Rectangle 3"/>
          <p:cNvSpPr/>
          <p:nvPr/>
        </p:nvSpPr>
        <p:spPr>
          <a:xfrm>
            <a:off x="602926" y="1568305"/>
            <a:ext cx="415036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Bücher</a:t>
            </a:r>
            <a:r>
              <a:rPr lang="en-US" sz="2800" dirty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oder</a:t>
            </a:r>
            <a:r>
              <a:rPr lang="en-US" sz="2800" dirty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Aufsätze</a:t>
            </a:r>
            <a:r>
              <a:rPr lang="en-US" sz="2800" dirty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lesen</a:t>
            </a:r>
            <a:endParaRPr lang="en-GB" sz="28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07315" y="3117954"/>
            <a:ext cx="542672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sz="2800" dirty="0"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endParaRPr lang="en-GB" sz="2800" dirty="0"/>
          </a:p>
        </p:txBody>
      </p:sp>
      <p:sp>
        <p:nvSpPr>
          <p:cNvPr id="6" name="Rectangle 5"/>
          <p:cNvSpPr/>
          <p:nvPr/>
        </p:nvSpPr>
        <p:spPr>
          <a:xfrm>
            <a:off x="6877832" y="1527628"/>
            <a:ext cx="569398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dirty="0">
                <a:ea typeface="Times New Roman" panose="02020603050405020304" pitchFamily="18" charset="0"/>
                <a:cs typeface="Times New Roman" panose="02020603050405020304" pitchFamily="18" charset="0"/>
              </a:rPr>
              <a:t>digital </a:t>
            </a:r>
            <a:r>
              <a:rPr lang="en-US" sz="28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bereitgestelltes</a:t>
            </a:r>
            <a:r>
              <a:rPr lang="en-US" sz="2800" dirty="0">
                <a:ea typeface="Times New Roman" panose="02020603050405020304" pitchFamily="18" charset="0"/>
                <a:cs typeface="Times New Roman" panose="02020603050405020304" pitchFamily="18" charset="0"/>
              </a:rPr>
              <a:t> Material </a:t>
            </a:r>
            <a:r>
              <a:rPr lang="en-US" sz="28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wie</a:t>
            </a:r>
            <a:r>
              <a:rPr lang="en-US" sz="2800" dirty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multimediale</a:t>
            </a:r>
            <a:r>
              <a:rPr lang="en-US" sz="2800" dirty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Inhalte</a:t>
            </a:r>
            <a:r>
              <a:rPr lang="en-US" sz="2800" dirty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oder</a:t>
            </a:r>
            <a:r>
              <a:rPr lang="en-US" sz="2800" dirty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Webseiten</a:t>
            </a:r>
            <a:r>
              <a:rPr lang="en-US" sz="2800" dirty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betrachten</a:t>
            </a:r>
            <a:r>
              <a:rPr lang="en-US" sz="2800" dirty="0">
                <a:ea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28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lesen</a:t>
            </a:r>
            <a:endParaRPr lang="en-GB" sz="28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877832" y="2826477"/>
            <a:ext cx="508964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dirty="0">
                <a:ea typeface="Times New Roman" panose="02020603050405020304" pitchFamily="18" charset="0"/>
                <a:cs typeface="Times New Roman" panose="02020603050405020304" pitchFamily="18" charset="0"/>
              </a:rPr>
              <a:t>Podcasts </a:t>
            </a:r>
            <a:r>
              <a:rPr lang="en-US" sz="28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hören</a:t>
            </a:r>
            <a:endParaRPr lang="en-GB" sz="28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877831" y="3630865"/>
            <a:ext cx="478551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dirty="0">
                <a:ea typeface="MS Mincho" panose="02020609040205080304" pitchFamily="49" charset="-128"/>
                <a:cs typeface="Times New Roman" panose="02020603050405020304" pitchFamily="18" charset="0"/>
              </a:rPr>
              <a:t>(</a:t>
            </a:r>
            <a:r>
              <a:rPr lang="en-GB" sz="2800" dirty="0" err="1">
                <a:ea typeface="MS Mincho" panose="02020609040205080304" pitchFamily="49" charset="-128"/>
                <a:cs typeface="Times New Roman" panose="02020603050405020304" pitchFamily="18" charset="0"/>
              </a:rPr>
              <a:t>Lern</a:t>
            </a:r>
            <a:r>
              <a:rPr lang="en-GB" sz="2800" dirty="0">
                <a:ea typeface="MS Mincho" panose="02020609040205080304" pitchFamily="49" charset="-128"/>
                <a:cs typeface="Times New Roman" panose="02020603050405020304" pitchFamily="18" charset="0"/>
              </a:rPr>
              <a:t>-)Videos </a:t>
            </a:r>
            <a:r>
              <a:rPr lang="en-GB" sz="2800" dirty="0" err="1">
                <a:ea typeface="MS Mincho" panose="02020609040205080304" pitchFamily="49" charset="-128"/>
                <a:cs typeface="Times New Roman" panose="02020603050405020304" pitchFamily="18" charset="0"/>
              </a:rPr>
              <a:t>anschauen</a:t>
            </a:r>
            <a:r>
              <a:rPr lang="en-GB" sz="2800" dirty="0"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endParaRPr lang="en-GB" sz="2800" dirty="0"/>
          </a:p>
        </p:txBody>
      </p:sp>
      <p:sp>
        <p:nvSpPr>
          <p:cNvPr id="41" name="Rectangle 40"/>
          <p:cNvSpPr/>
          <p:nvPr/>
        </p:nvSpPr>
        <p:spPr>
          <a:xfrm>
            <a:off x="6560247" y="1772763"/>
            <a:ext cx="177680" cy="177680"/>
          </a:xfrm>
          <a:prstGeom prst="rect">
            <a:avLst/>
          </a:prstGeom>
          <a:noFill/>
          <a:ln w="28575">
            <a:solidFill>
              <a:srgbClr val="77EEF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rgbClr val="713888"/>
                </a:solidFill>
              </a:ln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6560247" y="3002946"/>
            <a:ext cx="177680" cy="177680"/>
          </a:xfrm>
          <a:prstGeom prst="rect">
            <a:avLst/>
          </a:prstGeom>
          <a:noFill/>
          <a:ln w="28575">
            <a:solidFill>
              <a:srgbClr val="77EEF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rgbClr val="713888"/>
                </a:solidFill>
              </a:ln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6560247" y="3826880"/>
            <a:ext cx="177680" cy="177680"/>
          </a:xfrm>
          <a:prstGeom prst="rect">
            <a:avLst/>
          </a:prstGeom>
          <a:noFill/>
          <a:ln w="28575">
            <a:solidFill>
              <a:srgbClr val="77EEF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rgbClr val="713888"/>
                </a:solidFill>
              </a:ln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6560247" y="4408070"/>
            <a:ext cx="177680" cy="177680"/>
          </a:xfrm>
          <a:prstGeom prst="rect">
            <a:avLst/>
          </a:prstGeom>
          <a:noFill/>
          <a:ln w="28575">
            <a:solidFill>
              <a:srgbClr val="77EEF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rgbClr val="713888"/>
                </a:solidFill>
              </a:ln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6560247" y="5808122"/>
            <a:ext cx="177680" cy="177680"/>
          </a:xfrm>
          <a:prstGeom prst="rect">
            <a:avLst/>
          </a:prstGeom>
          <a:noFill/>
          <a:ln w="28575">
            <a:solidFill>
              <a:srgbClr val="77EEF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rgbClr val="713888"/>
                </a:solidFill>
              </a:ln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6560247" y="6969392"/>
            <a:ext cx="177680" cy="177680"/>
          </a:xfrm>
          <a:prstGeom prst="rect">
            <a:avLst/>
          </a:prstGeom>
          <a:noFill/>
          <a:ln w="28575">
            <a:solidFill>
              <a:srgbClr val="77EEF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rgbClr val="713888"/>
                </a:solidFill>
              </a:ln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6560247" y="8104471"/>
            <a:ext cx="177680" cy="177680"/>
          </a:xfrm>
          <a:prstGeom prst="rect">
            <a:avLst/>
          </a:prstGeom>
          <a:noFill/>
          <a:ln w="28575">
            <a:solidFill>
              <a:srgbClr val="77EEF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rgbClr val="713888"/>
                </a:solidFill>
              </a:ln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222208" y="1781724"/>
            <a:ext cx="177680" cy="177680"/>
          </a:xfrm>
          <a:prstGeom prst="rect">
            <a:avLst/>
          </a:prstGeom>
          <a:noFill/>
          <a:ln w="28575">
            <a:solidFill>
              <a:srgbClr val="77EEF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Blip>
                <a:blip r:embed="rId2"/>
              </a:buBlip>
            </a:pPr>
            <a:endParaRPr lang="en-GB" dirty="0">
              <a:ln>
                <a:solidFill>
                  <a:srgbClr val="713888"/>
                </a:solidFill>
              </a:ln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222208" y="2366280"/>
            <a:ext cx="177680" cy="177680"/>
          </a:xfrm>
          <a:prstGeom prst="rect">
            <a:avLst/>
          </a:prstGeom>
          <a:noFill/>
          <a:ln w="28575">
            <a:solidFill>
              <a:srgbClr val="77EEF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rgbClr val="713888"/>
                </a:solidFill>
              </a:ln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222208" y="3332475"/>
            <a:ext cx="177680" cy="177680"/>
          </a:xfrm>
          <a:prstGeom prst="rect">
            <a:avLst/>
          </a:prstGeom>
          <a:noFill/>
          <a:ln w="28575">
            <a:solidFill>
              <a:srgbClr val="77EEF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rgbClr val="713888"/>
                </a:solidFill>
              </a:ln>
            </a:endParaRPr>
          </a:p>
        </p:txBody>
      </p:sp>
      <p:sp>
        <p:nvSpPr>
          <p:cNvPr id="35" name="Rectangle 2"/>
          <p:cNvSpPr/>
          <p:nvPr/>
        </p:nvSpPr>
        <p:spPr>
          <a:xfrm>
            <a:off x="617255" y="3143010"/>
            <a:ext cx="541678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(</a:t>
            </a:r>
            <a:r>
              <a:rPr lang="en-US" sz="2800" dirty="0" err="1"/>
              <a:t>technische</a:t>
            </a:r>
            <a:r>
              <a:rPr lang="en-US" sz="2800" dirty="0"/>
              <a:t>) </a:t>
            </a:r>
            <a:r>
              <a:rPr lang="en-US" sz="2800" dirty="0" err="1"/>
              <a:t>Abläufe</a:t>
            </a:r>
            <a:r>
              <a:rPr lang="en-US" sz="2800" dirty="0"/>
              <a:t>/</a:t>
            </a:r>
            <a:r>
              <a:rPr lang="en-US" sz="2800" dirty="0" err="1"/>
              <a:t>Versuche</a:t>
            </a:r>
            <a:r>
              <a:rPr lang="en-US" sz="2800" dirty="0"/>
              <a:t> </a:t>
            </a:r>
            <a:r>
              <a:rPr lang="en-US" sz="2800" dirty="0" err="1"/>
              <a:t>beobachten</a:t>
            </a:r>
            <a:endParaRPr lang="en-GB" sz="2800" dirty="0"/>
          </a:p>
        </p:txBody>
      </p:sp>
      <p:sp>
        <p:nvSpPr>
          <p:cNvPr id="37" name="Rectangle 46"/>
          <p:cNvSpPr/>
          <p:nvPr/>
        </p:nvSpPr>
        <p:spPr>
          <a:xfrm>
            <a:off x="222208" y="4408070"/>
            <a:ext cx="177680" cy="177680"/>
          </a:xfrm>
          <a:prstGeom prst="rect">
            <a:avLst/>
          </a:prstGeom>
          <a:noFill/>
          <a:ln w="28575">
            <a:solidFill>
              <a:srgbClr val="77EEF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rgbClr val="713888"/>
                </a:solidFill>
              </a:ln>
            </a:endParaRPr>
          </a:p>
        </p:txBody>
      </p:sp>
      <p:sp>
        <p:nvSpPr>
          <p:cNvPr id="38" name="Rectangle 47"/>
          <p:cNvSpPr/>
          <p:nvPr/>
        </p:nvSpPr>
        <p:spPr>
          <a:xfrm>
            <a:off x="222208" y="5808122"/>
            <a:ext cx="177680" cy="177680"/>
          </a:xfrm>
          <a:prstGeom prst="rect">
            <a:avLst/>
          </a:prstGeom>
          <a:noFill/>
          <a:ln w="28575">
            <a:solidFill>
              <a:srgbClr val="77EEF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rgbClr val="713888"/>
                </a:solidFill>
              </a:ln>
            </a:endParaRPr>
          </a:p>
        </p:txBody>
      </p:sp>
      <p:sp>
        <p:nvSpPr>
          <p:cNvPr id="40" name="Rectangle 49"/>
          <p:cNvSpPr/>
          <p:nvPr/>
        </p:nvSpPr>
        <p:spPr>
          <a:xfrm>
            <a:off x="222208" y="6969392"/>
            <a:ext cx="177680" cy="177680"/>
          </a:xfrm>
          <a:prstGeom prst="rect">
            <a:avLst/>
          </a:prstGeom>
          <a:noFill/>
          <a:ln w="28575">
            <a:solidFill>
              <a:srgbClr val="77EEF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rgbClr val="713888"/>
                </a:solidFill>
              </a:ln>
            </a:endParaRPr>
          </a:p>
        </p:txBody>
      </p:sp>
      <p:sp>
        <p:nvSpPr>
          <p:cNvPr id="44" name="Rectangle 51"/>
          <p:cNvSpPr/>
          <p:nvPr/>
        </p:nvSpPr>
        <p:spPr>
          <a:xfrm>
            <a:off x="222208" y="8104471"/>
            <a:ext cx="177680" cy="177680"/>
          </a:xfrm>
          <a:prstGeom prst="rect">
            <a:avLst/>
          </a:prstGeom>
          <a:noFill/>
          <a:ln w="28575">
            <a:solidFill>
              <a:srgbClr val="77EEF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rgbClr val="713888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903228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Rectangle 102"/>
          <p:cNvSpPr/>
          <p:nvPr/>
        </p:nvSpPr>
        <p:spPr>
          <a:xfrm>
            <a:off x="105368" y="868318"/>
            <a:ext cx="6235910" cy="85924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/>
              <a:t>Reading books, papers;</a:t>
            </a:r>
            <a:endParaRPr lang="en-GB" sz="2800" dirty="0"/>
          </a:p>
        </p:txBody>
      </p:sp>
      <p:sp>
        <p:nvSpPr>
          <p:cNvPr id="31" name="Rectangle 30"/>
          <p:cNvSpPr/>
          <p:nvPr/>
        </p:nvSpPr>
        <p:spPr>
          <a:xfrm>
            <a:off x="6474191" y="878014"/>
            <a:ext cx="6235910" cy="85924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/>
          <p:cNvSpPr/>
          <p:nvPr/>
        </p:nvSpPr>
        <p:spPr>
          <a:xfrm>
            <a:off x="342913" y="130318"/>
            <a:ext cx="1205133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0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Kollaboration</a:t>
            </a:r>
            <a:endParaRPr lang="en-GB" sz="4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04" name="Rectangle 103"/>
          <p:cNvSpPr/>
          <p:nvPr/>
        </p:nvSpPr>
        <p:spPr>
          <a:xfrm>
            <a:off x="132669" y="938418"/>
            <a:ext cx="6235910" cy="52322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GB" sz="2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Konventionelle</a:t>
            </a:r>
            <a:r>
              <a:rPr lang="en-GB" sz="2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(</a:t>
            </a:r>
            <a:r>
              <a:rPr lang="en-GB" sz="2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analoge</a:t>
            </a:r>
            <a:r>
              <a:rPr lang="en-GB" sz="2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) </a:t>
            </a:r>
            <a:r>
              <a:rPr lang="en-GB" sz="2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Methode</a:t>
            </a:r>
            <a:endParaRPr lang="en-GB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06" name="Rectangle 105"/>
          <p:cNvSpPr/>
          <p:nvPr/>
        </p:nvSpPr>
        <p:spPr>
          <a:xfrm>
            <a:off x="6425553" y="938418"/>
            <a:ext cx="6235910" cy="52322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GB" sz="2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Digitale</a:t>
            </a:r>
            <a:r>
              <a:rPr lang="en-GB" sz="2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2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Technologie</a:t>
            </a:r>
            <a:endParaRPr lang="en-GB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88979" y="1568305"/>
            <a:ext cx="299473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800" dirty="0" err="1"/>
              <a:t>Kleingruppenarbeit</a:t>
            </a:r>
            <a:endParaRPr lang="en-GB" sz="2800" dirty="0"/>
          </a:p>
        </p:txBody>
      </p:sp>
      <p:sp>
        <p:nvSpPr>
          <p:cNvPr id="6" name="Rectangle 5"/>
          <p:cNvSpPr/>
          <p:nvPr/>
        </p:nvSpPr>
        <p:spPr>
          <a:xfrm>
            <a:off x="6910552" y="1527628"/>
            <a:ext cx="575858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800" dirty="0" err="1"/>
              <a:t>Kleingruppenprojekte</a:t>
            </a:r>
            <a:r>
              <a:rPr lang="en-GB" sz="2800" dirty="0"/>
              <a:t> in </a:t>
            </a:r>
            <a:r>
              <a:rPr lang="en-GB" sz="2800" dirty="0" err="1"/>
              <a:t>Onlineforen</a:t>
            </a:r>
            <a:r>
              <a:rPr lang="en-GB" sz="2800" dirty="0"/>
              <a:t>, Wikis, Chats</a:t>
            </a:r>
          </a:p>
        </p:txBody>
      </p:sp>
      <p:sp>
        <p:nvSpPr>
          <p:cNvPr id="52" name="Rectangle 51"/>
          <p:cNvSpPr/>
          <p:nvPr/>
        </p:nvSpPr>
        <p:spPr>
          <a:xfrm>
            <a:off x="575868" y="2173425"/>
            <a:ext cx="523791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800" dirty="0" err="1"/>
              <a:t>Ergebnisse</a:t>
            </a:r>
            <a:r>
              <a:rPr lang="en-GB" sz="2800" dirty="0"/>
              <a:t> </a:t>
            </a:r>
            <a:r>
              <a:rPr lang="en-GB" sz="2800" dirty="0" err="1"/>
              <a:t>diskutieren</a:t>
            </a:r>
            <a:endParaRPr lang="en-GB" sz="2800" dirty="0"/>
          </a:p>
        </p:txBody>
      </p:sp>
      <p:sp>
        <p:nvSpPr>
          <p:cNvPr id="53" name="Rectangle 52"/>
          <p:cNvSpPr/>
          <p:nvPr/>
        </p:nvSpPr>
        <p:spPr>
          <a:xfrm>
            <a:off x="588979" y="2762344"/>
            <a:ext cx="476617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800" dirty="0" err="1"/>
              <a:t>gemeinsam</a:t>
            </a:r>
            <a:r>
              <a:rPr lang="en-GB" sz="2800" dirty="0"/>
              <a:t> </a:t>
            </a:r>
            <a:r>
              <a:rPr lang="en-GB" sz="2800" dirty="0" err="1"/>
              <a:t>Projekte</a:t>
            </a:r>
            <a:r>
              <a:rPr lang="en-GB" sz="2800" dirty="0"/>
              <a:t> </a:t>
            </a:r>
            <a:r>
              <a:rPr lang="en-GB" sz="2800" dirty="0" err="1"/>
              <a:t>erarbeiten</a:t>
            </a:r>
            <a:endParaRPr lang="en-GB" sz="28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222208" y="1781724"/>
            <a:ext cx="177680" cy="177680"/>
          </a:xfrm>
          <a:prstGeom prst="rect">
            <a:avLst/>
          </a:prstGeom>
          <a:noFill/>
          <a:ln w="28575">
            <a:solidFill>
              <a:srgbClr val="FED2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rgbClr val="713888"/>
                </a:solidFill>
              </a:ln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222208" y="2366280"/>
            <a:ext cx="177680" cy="177680"/>
          </a:xfrm>
          <a:prstGeom prst="rect">
            <a:avLst/>
          </a:prstGeom>
          <a:noFill/>
          <a:ln w="28575">
            <a:solidFill>
              <a:srgbClr val="FED2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rgbClr val="713888"/>
                </a:solidFill>
              </a:ln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222208" y="2943507"/>
            <a:ext cx="177680" cy="177680"/>
          </a:xfrm>
          <a:prstGeom prst="rect">
            <a:avLst/>
          </a:prstGeom>
          <a:noFill/>
          <a:ln w="28575">
            <a:solidFill>
              <a:srgbClr val="FED2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rgbClr val="713888"/>
                </a:solidFill>
              </a:ln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222208" y="3520457"/>
            <a:ext cx="177680" cy="177680"/>
          </a:xfrm>
          <a:prstGeom prst="rect">
            <a:avLst/>
          </a:prstGeom>
          <a:noFill/>
          <a:ln w="28575">
            <a:solidFill>
              <a:srgbClr val="FED2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rgbClr val="713888"/>
                </a:solidFill>
              </a:ln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222208" y="4104777"/>
            <a:ext cx="177680" cy="177680"/>
          </a:xfrm>
          <a:prstGeom prst="rect">
            <a:avLst/>
          </a:prstGeom>
          <a:noFill/>
          <a:ln w="28575">
            <a:solidFill>
              <a:srgbClr val="FED2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rgbClr val="713888"/>
                </a:solidFill>
              </a:ln>
            </a:endParaRPr>
          </a:p>
        </p:txBody>
      </p:sp>
      <p:sp>
        <p:nvSpPr>
          <p:cNvPr id="59" name="Rectangle 58"/>
          <p:cNvSpPr/>
          <p:nvPr/>
        </p:nvSpPr>
        <p:spPr>
          <a:xfrm>
            <a:off x="222208" y="4655300"/>
            <a:ext cx="177680" cy="177680"/>
          </a:xfrm>
          <a:prstGeom prst="rect">
            <a:avLst/>
          </a:prstGeom>
          <a:noFill/>
          <a:ln w="28575">
            <a:solidFill>
              <a:srgbClr val="FED2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rgbClr val="713888"/>
                </a:solidFill>
              </a:ln>
            </a:endParaRPr>
          </a:p>
        </p:txBody>
      </p:sp>
      <p:sp>
        <p:nvSpPr>
          <p:cNvPr id="60" name="Rectangle 59"/>
          <p:cNvSpPr/>
          <p:nvPr/>
        </p:nvSpPr>
        <p:spPr>
          <a:xfrm>
            <a:off x="222208" y="5239856"/>
            <a:ext cx="177680" cy="177680"/>
          </a:xfrm>
          <a:prstGeom prst="rect">
            <a:avLst/>
          </a:prstGeom>
          <a:noFill/>
          <a:ln w="28575">
            <a:solidFill>
              <a:srgbClr val="FED2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rgbClr val="713888"/>
                </a:solidFill>
              </a:ln>
            </a:endParaRPr>
          </a:p>
        </p:txBody>
      </p:sp>
      <p:sp>
        <p:nvSpPr>
          <p:cNvPr id="61" name="Rectangle 60"/>
          <p:cNvSpPr/>
          <p:nvPr/>
        </p:nvSpPr>
        <p:spPr>
          <a:xfrm>
            <a:off x="222208" y="5817083"/>
            <a:ext cx="177680" cy="177680"/>
          </a:xfrm>
          <a:prstGeom prst="rect">
            <a:avLst/>
          </a:prstGeom>
          <a:noFill/>
          <a:ln w="28575">
            <a:solidFill>
              <a:srgbClr val="FED2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rgbClr val="713888"/>
                </a:solidFill>
              </a:ln>
            </a:endParaRPr>
          </a:p>
        </p:txBody>
      </p:sp>
      <p:sp>
        <p:nvSpPr>
          <p:cNvPr id="62" name="Rectangle 61"/>
          <p:cNvSpPr/>
          <p:nvPr/>
        </p:nvSpPr>
        <p:spPr>
          <a:xfrm>
            <a:off x="222208" y="6394033"/>
            <a:ext cx="177680" cy="177680"/>
          </a:xfrm>
          <a:prstGeom prst="rect">
            <a:avLst/>
          </a:prstGeom>
          <a:noFill/>
          <a:ln w="28575">
            <a:solidFill>
              <a:srgbClr val="FED2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rgbClr val="713888"/>
                </a:solidFill>
              </a:ln>
            </a:endParaRPr>
          </a:p>
        </p:txBody>
      </p:sp>
      <p:sp>
        <p:nvSpPr>
          <p:cNvPr id="63" name="Rectangle 62"/>
          <p:cNvSpPr/>
          <p:nvPr/>
        </p:nvSpPr>
        <p:spPr>
          <a:xfrm>
            <a:off x="222208" y="6978353"/>
            <a:ext cx="177680" cy="177680"/>
          </a:xfrm>
          <a:prstGeom prst="rect">
            <a:avLst/>
          </a:prstGeom>
          <a:noFill/>
          <a:ln w="28575">
            <a:solidFill>
              <a:srgbClr val="FED2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rgbClr val="713888"/>
                </a:solidFill>
              </a:ln>
            </a:endParaRPr>
          </a:p>
        </p:txBody>
      </p:sp>
      <p:sp>
        <p:nvSpPr>
          <p:cNvPr id="64" name="Rectangle 63"/>
          <p:cNvSpPr/>
          <p:nvPr/>
        </p:nvSpPr>
        <p:spPr>
          <a:xfrm>
            <a:off x="222208" y="7528876"/>
            <a:ext cx="177680" cy="177680"/>
          </a:xfrm>
          <a:prstGeom prst="rect">
            <a:avLst/>
          </a:prstGeom>
          <a:noFill/>
          <a:ln w="28575">
            <a:solidFill>
              <a:srgbClr val="FED2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rgbClr val="713888"/>
                </a:solidFill>
              </a:ln>
            </a:endParaRPr>
          </a:p>
        </p:txBody>
      </p:sp>
      <p:sp>
        <p:nvSpPr>
          <p:cNvPr id="65" name="Rectangle 64"/>
          <p:cNvSpPr/>
          <p:nvPr/>
        </p:nvSpPr>
        <p:spPr>
          <a:xfrm>
            <a:off x="222208" y="8113432"/>
            <a:ext cx="177680" cy="177680"/>
          </a:xfrm>
          <a:prstGeom prst="rect">
            <a:avLst/>
          </a:prstGeom>
          <a:noFill/>
          <a:ln w="28575">
            <a:solidFill>
              <a:srgbClr val="FED2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rgbClr val="713888"/>
                </a:solidFill>
              </a:ln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222208" y="8690659"/>
            <a:ext cx="177680" cy="177680"/>
          </a:xfrm>
          <a:prstGeom prst="rect">
            <a:avLst/>
          </a:prstGeom>
          <a:noFill/>
          <a:ln w="28575">
            <a:solidFill>
              <a:srgbClr val="FED2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rgbClr val="713888"/>
                </a:solidFill>
              </a:ln>
            </a:endParaRPr>
          </a:p>
        </p:txBody>
      </p:sp>
      <p:sp>
        <p:nvSpPr>
          <p:cNvPr id="68" name="Rectangle 67"/>
          <p:cNvSpPr/>
          <p:nvPr/>
        </p:nvSpPr>
        <p:spPr>
          <a:xfrm>
            <a:off x="6560247" y="1747721"/>
            <a:ext cx="177680" cy="177680"/>
          </a:xfrm>
          <a:prstGeom prst="rect">
            <a:avLst/>
          </a:prstGeom>
          <a:noFill/>
          <a:ln w="28575">
            <a:solidFill>
              <a:srgbClr val="FED2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rgbClr val="713888"/>
                </a:solidFill>
              </a:ln>
            </a:endParaRPr>
          </a:p>
        </p:txBody>
      </p:sp>
      <p:sp>
        <p:nvSpPr>
          <p:cNvPr id="71" name="Rectangle 70"/>
          <p:cNvSpPr/>
          <p:nvPr/>
        </p:nvSpPr>
        <p:spPr>
          <a:xfrm>
            <a:off x="6560247" y="3370490"/>
            <a:ext cx="177680" cy="177680"/>
          </a:xfrm>
          <a:prstGeom prst="rect">
            <a:avLst/>
          </a:prstGeom>
          <a:noFill/>
          <a:ln w="28575">
            <a:solidFill>
              <a:srgbClr val="FED2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rgbClr val="713888"/>
                </a:solidFill>
              </a:ln>
            </a:endParaRPr>
          </a:p>
        </p:txBody>
      </p:sp>
      <p:sp>
        <p:nvSpPr>
          <p:cNvPr id="72" name="Rectangle 71"/>
          <p:cNvSpPr/>
          <p:nvPr/>
        </p:nvSpPr>
        <p:spPr>
          <a:xfrm>
            <a:off x="6560247" y="4646339"/>
            <a:ext cx="177680" cy="177680"/>
          </a:xfrm>
          <a:prstGeom prst="rect">
            <a:avLst/>
          </a:prstGeom>
          <a:noFill/>
          <a:ln w="28575">
            <a:solidFill>
              <a:srgbClr val="FED2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rgbClr val="713888"/>
                </a:solidFill>
              </a:ln>
            </a:endParaRPr>
          </a:p>
        </p:txBody>
      </p:sp>
      <p:sp>
        <p:nvSpPr>
          <p:cNvPr id="73" name="Rectangle 72"/>
          <p:cNvSpPr/>
          <p:nvPr/>
        </p:nvSpPr>
        <p:spPr>
          <a:xfrm>
            <a:off x="6560247" y="5230895"/>
            <a:ext cx="177680" cy="177680"/>
          </a:xfrm>
          <a:prstGeom prst="rect">
            <a:avLst/>
          </a:prstGeom>
          <a:noFill/>
          <a:ln w="28575">
            <a:solidFill>
              <a:srgbClr val="FED2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rgbClr val="713888"/>
                </a:solidFill>
              </a:ln>
            </a:endParaRPr>
          </a:p>
        </p:txBody>
      </p:sp>
      <p:sp>
        <p:nvSpPr>
          <p:cNvPr id="74" name="Rectangle 73"/>
          <p:cNvSpPr/>
          <p:nvPr/>
        </p:nvSpPr>
        <p:spPr>
          <a:xfrm>
            <a:off x="6560247" y="5808122"/>
            <a:ext cx="177680" cy="177680"/>
          </a:xfrm>
          <a:prstGeom prst="rect">
            <a:avLst/>
          </a:prstGeom>
          <a:noFill/>
          <a:ln w="28575">
            <a:solidFill>
              <a:srgbClr val="FED2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rgbClr val="713888"/>
                </a:solidFill>
              </a:ln>
            </a:endParaRPr>
          </a:p>
        </p:txBody>
      </p:sp>
      <p:sp>
        <p:nvSpPr>
          <p:cNvPr id="75" name="Rectangle 74"/>
          <p:cNvSpPr/>
          <p:nvPr/>
        </p:nvSpPr>
        <p:spPr>
          <a:xfrm>
            <a:off x="6560247" y="6385072"/>
            <a:ext cx="177680" cy="177680"/>
          </a:xfrm>
          <a:prstGeom prst="rect">
            <a:avLst/>
          </a:prstGeom>
          <a:noFill/>
          <a:ln w="28575">
            <a:solidFill>
              <a:srgbClr val="FED2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rgbClr val="713888"/>
                </a:solidFill>
              </a:ln>
            </a:endParaRPr>
          </a:p>
        </p:txBody>
      </p:sp>
      <p:sp>
        <p:nvSpPr>
          <p:cNvPr id="76" name="Rectangle 75"/>
          <p:cNvSpPr/>
          <p:nvPr/>
        </p:nvSpPr>
        <p:spPr>
          <a:xfrm>
            <a:off x="6560247" y="6969392"/>
            <a:ext cx="177680" cy="177680"/>
          </a:xfrm>
          <a:prstGeom prst="rect">
            <a:avLst/>
          </a:prstGeom>
          <a:noFill/>
          <a:ln w="28575">
            <a:solidFill>
              <a:srgbClr val="FED2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rgbClr val="713888"/>
                </a:solidFill>
              </a:ln>
            </a:endParaRPr>
          </a:p>
        </p:txBody>
      </p:sp>
      <p:sp>
        <p:nvSpPr>
          <p:cNvPr id="77" name="Rectangle 76"/>
          <p:cNvSpPr/>
          <p:nvPr/>
        </p:nvSpPr>
        <p:spPr>
          <a:xfrm>
            <a:off x="6560247" y="7519915"/>
            <a:ext cx="177680" cy="177680"/>
          </a:xfrm>
          <a:prstGeom prst="rect">
            <a:avLst/>
          </a:prstGeom>
          <a:noFill/>
          <a:ln w="28575">
            <a:solidFill>
              <a:srgbClr val="FED2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rgbClr val="713888"/>
                </a:solidFill>
              </a:ln>
            </a:endParaRPr>
          </a:p>
        </p:txBody>
      </p:sp>
      <p:sp>
        <p:nvSpPr>
          <p:cNvPr id="78" name="Rectangle 77"/>
          <p:cNvSpPr/>
          <p:nvPr/>
        </p:nvSpPr>
        <p:spPr>
          <a:xfrm>
            <a:off x="6560247" y="8104471"/>
            <a:ext cx="177680" cy="177680"/>
          </a:xfrm>
          <a:prstGeom prst="rect">
            <a:avLst/>
          </a:prstGeom>
          <a:noFill/>
          <a:ln w="28575">
            <a:solidFill>
              <a:srgbClr val="FED2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rgbClr val="713888"/>
                </a:solidFill>
              </a:ln>
            </a:endParaRPr>
          </a:p>
        </p:txBody>
      </p:sp>
      <p:sp>
        <p:nvSpPr>
          <p:cNvPr id="79" name="Rectangle 78"/>
          <p:cNvSpPr/>
          <p:nvPr/>
        </p:nvSpPr>
        <p:spPr>
          <a:xfrm>
            <a:off x="6560247" y="2686148"/>
            <a:ext cx="177680" cy="177680"/>
          </a:xfrm>
          <a:prstGeom prst="rect">
            <a:avLst/>
          </a:prstGeom>
          <a:noFill/>
          <a:ln w="28575">
            <a:solidFill>
              <a:srgbClr val="FED2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rgbClr val="713888"/>
                </a:solidFill>
              </a:ln>
            </a:endParaRPr>
          </a:p>
        </p:txBody>
      </p:sp>
      <p:sp>
        <p:nvSpPr>
          <p:cNvPr id="35" name="Rectangle 5"/>
          <p:cNvSpPr/>
          <p:nvPr/>
        </p:nvSpPr>
        <p:spPr>
          <a:xfrm>
            <a:off x="6902877" y="3142785"/>
            <a:ext cx="575858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800" dirty="0" err="1"/>
              <a:t>gemeinsam</a:t>
            </a:r>
            <a:r>
              <a:rPr lang="en-GB" sz="2800" dirty="0"/>
              <a:t> an </a:t>
            </a:r>
            <a:r>
              <a:rPr lang="en-GB" sz="2800" dirty="0" err="1"/>
              <a:t>einem</a:t>
            </a:r>
            <a:r>
              <a:rPr lang="en-GB" sz="2800" dirty="0"/>
              <a:t> </a:t>
            </a:r>
            <a:r>
              <a:rPr lang="en-GB" sz="2800" dirty="0" err="1"/>
              <a:t>digitalen</a:t>
            </a:r>
            <a:r>
              <a:rPr lang="en-GB" sz="2800" dirty="0"/>
              <a:t> </a:t>
            </a:r>
            <a:r>
              <a:rPr lang="en-GB" sz="2800" dirty="0" err="1"/>
              <a:t>Produkt</a:t>
            </a:r>
            <a:r>
              <a:rPr lang="en-GB" sz="2800" dirty="0"/>
              <a:t> </a:t>
            </a:r>
            <a:r>
              <a:rPr lang="en-GB" sz="2800" dirty="0" err="1"/>
              <a:t>oder</a:t>
            </a:r>
            <a:r>
              <a:rPr lang="en-GB" sz="2800" dirty="0"/>
              <a:t> </a:t>
            </a:r>
            <a:r>
              <a:rPr lang="en-GB" sz="2800" dirty="0" err="1"/>
              <a:t>Projekt</a:t>
            </a:r>
            <a:r>
              <a:rPr lang="en-GB" sz="2800" dirty="0"/>
              <a:t> </a:t>
            </a:r>
            <a:r>
              <a:rPr lang="en-GB" sz="2800" dirty="0" err="1"/>
              <a:t>arbeiten</a:t>
            </a:r>
            <a:endParaRPr lang="en-GB" sz="2800" dirty="0"/>
          </a:p>
        </p:txBody>
      </p:sp>
      <p:sp>
        <p:nvSpPr>
          <p:cNvPr id="36" name="Rectangle 51"/>
          <p:cNvSpPr/>
          <p:nvPr/>
        </p:nvSpPr>
        <p:spPr>
          <a:xfrm>
            <a:off x="6902877" y="2534569"/>
            <a:ext cx="523791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800" dirty="0" err="1"/>
              <a:t>Ergebnisse</a:t>
            </a:r>
            <a:r>
              <a:rPr lang="en-GB" sz="2800" dirty="0"/>
              <a:t> </a:t>
            </a:r>
            <a:r>
              <a:rPr lang="en-GB" sz="2800" dirty="0" err="1"/>
              <a:t>diskutieren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3765560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AAE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03194" y="670650"/>
            <a:ext cx="8923681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66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Diskussion</a:t>
            </a:r>
            <a:endParaRPr lang="en-GB" sz="6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03194" y="3512305"/>
            <a:ext cx="1118507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Beim</a:t>
            </a:r>
            <a:r>
              <a:rPr lang="en-GB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Lernen</a:t>
            </a:r>
            <a:r>
              <a:rPr lang="en-GB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durch</a:t>
            </a:r>
            <a:r>
              <a:rPr lang="en-GB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Diskussion</a:t>
            </a:r>
            <a:r>
              <a:rPr lang="en-GB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äußern</a:t>
            </a:r>
            <a:r>
              <a:rPr lang="en-GB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Studierende</a:t>
            </a:r>
            <a:r>
              <a:rPr lang="en-GB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ihre</a:t>
            </a:r>
            <a:r>
              <a:rPr lang="en-GB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Ideen</a:t>
            </a:r>
            <a:r>
              <a:rPr lang="en-GB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und </a:t>
            </a:r>
            <a:r>
              <a:rPr lang="en-GB" sz="4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Fragen</a:t>
            </a:r>
            <a:r>
              <a:rPr lang="en-GB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;</a:t>
            </a:r>
          </a:p>
          <a:p>
            <a:r>
              <a:rPr lang="en-GB" sz="4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Studierende</a:t>
            </a:r>
            <a:r>
              <a:rPr lang="en-GB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hinterfragen</a:t>
            </a:r>
            <a:r>
              <a:rPr lang="en-GB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und </a:t>
            </a:r>
            <a:r>
              <a:rPr lang="en-GB" sz="4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diskutieren</a:t>
            </a:r>
            <a:r>
              <a:rPr lang="en-GB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kritisch</a:t>
            </a:r>
            <a:r>
              <a:rPr lang="en-GB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Thesen</a:t>
            </a:r>
            <a:r>
              <a:rPr lang="en-GB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der </a:t>
            </a:r>
            <a:r>
              <a:rPr lang="en-GB" sz="4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Lehrenden</a:t>
            </a:r>
            <a:r>
              <a:rPr lang="en-GB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und/</a:t>
            </a:r>
            <a:r>
              <a:rPr lang="en-GB" sz="4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oder</a:t>
            </a:r>
            <a:r>
              <a:rPr lang="en-GB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Kommiliton</a:t>
            </a:r>
            <a:r>
              <a:rPr lang="en-GB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*</a:t>
            </a:r>
            <a:r>
              <a:rPr lang="en-GB" sz="4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innen</a:t>
            </a:r>
            <a:endParaRPr lang="en-GB" sz="4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9" name="Picture 6" descr="http://mirrors.creativecommons.org/presskit/buttons/88x31/png/by-nc-sa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153" y="8863607"/>
            <a:ext cx="1541078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3"/>
          <p:cNvSpPr/>
          <p:nvPr/>
        </p:nvSpPr>
        <p:spPr>
          <a:xfrm>
            <a:off x="2096113" y="8919934"/>
            <a:ext cx="10708341" cy="55335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107528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7641" algn="l" defTabSz="107528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5284" algn="l" defTabSz="107528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12926" algn="l" defTabSz="107528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50568" algn="l" defTabSz="107528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88209" algn="l" defTabSz="107528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25850" algn="l" defTabSz="107528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63493" algn="l" defTabSz="107528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01135" algn="l" defTabSz="107528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4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ABC Learning Design method by Clive Young and Nataša Perović, UCL. (2015). Learning types, Laurillard, D. </a:t>
            </a:r>
            <a:r>
              <a:rPr lang="en-GB" sz="1400" dirty="0">
                <a:solidFill>
                  <a:srgbClr val="1F4E7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n-GB" sz="14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2012</a:t>
            </a:r>
            <a:r>
              <a:rPr lang="en-GB" sz="1400" dirty="0">
                <a:solidFill>
                  <a:srgbClr val="1F4E7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en-GB" sz="14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br>
              <a:rPr lang="en-GB" sz="14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GB" sz="14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Translated by Birgit </a:t>
            </a:r>
            <a:r>
              <a:rPr lang="en-GB" sz="1400" dirty="0" err="1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Hawelka</a:t>
            </a:r>
            <a:r>
              <a:rPr lang="en-GB" sz="14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, Centre of University and Academic Teaching, University of Regensburg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3895428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807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21124" y="670648"/>
            <a:ext cx="848936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66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Forschendes</a:t>
            </a:r>
            <a:r>
              <a:rPr lang="en-GB" sz="6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66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Lernen</a:t>
            </a:r>
            <a:endParaRPr lang="en-GB" sz="6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21124" y="2732980"/>
            <a:ext cx="11185071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Beim</a:t>
            </a:r>
            <a:r>
              <a:rPr lang="en-GB" sz="4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forschenden</a:t>
            </a:r>
            <a:r>
              <a:rPr lang="en-GB" sz="4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Lernen</a:t>
            </a:r>
            <a:r>
              <a:rPr lang="en-GB" sz="4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erkunden</a:t>
            </a:r>
            <a:r>
              <a:rPr lang="en-GB" sz="4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Studierende</a:t>
            </a:r>
            <a:r>
              <a:rPr lang="en-GB" sz="4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eigenständig</a:t>
            </a:r>
            <a:r>
              <a:rPr lang="en-GB" sz="4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Lernressourcen</a:t>
            </a:r>
            <a:r>
              <a:rPr lang="en-GB" sz="4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. </a:t>
            </a:r>
            <a:r>
              <a:rPr lang="en-GB" sz="4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Sie</a:t>
            </a:r>
            <a:r>
              <a:rPr lang="en-GB" sz="4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stellen</a:t>
            </a:r>
            <a:r>
              <a:rPr lang="en-GB" sz="4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Fragen</a:t>
            </a:r>
            <a:r>
              <a:rPr lang="en-GB" sz="4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und </a:t>
            </a:r>
            <a:r>
              <a:rPr lang="en-GB" sz="4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suchen</a:t>
            </a:r>
            <a:r>
              <a:rPr lang="en-GB" sz="4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geeignete</a:t>
            </a:r>
            <a:r>
              <a:rPr lang="en-GB" sz="4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Ressourcen</a:t>
            </a:r>
            <a:r>
              <a:rPr lang="en-GB" sz="4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zur</a:t>
            </a:r>
            <a:r>
              <a:rPr lang="en-GB" sz="4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Beantwortung</a:t>
            </a:r>
            <a:r>
              <a:rPr lang="en-GB" sz="4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der </a:t>
            </a:r>
            <a:r>
              <a:rPr lang="en-GB" sz="4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Fragen</a:t>
            </a:r>
            <a:r>
              <a:rPr lang="en-GB" sz="4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. </a:t>
            </a:r>
            <a:r>
              <a:rPr lang="en-GB" sz="4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Dabei</a:t>
            </a:r>
            <a:r>
              <a:rPr lang="en-GB" sz="4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vergleichen</a:t>
            </a:r>
            <a:r>
              <a:rPr lang="en-GB" sz="4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Studierende</a:t>
            </a:r>
            <a:r>
              <a:rPr lang="en-GB" sz="4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verschiedene</a:t>
            </a:r>
            <a:r>
              <a:rPr lang="en-GB" sz="4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Konzepte</a:t>
            </a:r>
            <a:r>
              <a:rPr lang="en-GB" sz="4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und </a:t>
            </a:r>
            <a:r>
              <a:rPr lang="en-GB" sz="4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Ideen</a:t>
            </a:r>
            <a:r>
              <a:rPr lang="en-GB" sz="4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und </a:t>
            </a:r>
            <a:r>
              <a:rPr lang="en-GB" sz="4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bewerten</a:t>
            </a:r>
            <a:r>
              <a:rPr lang="en-GB" sz="4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diese</a:t>
            </a:r>
            <a:r>
              <a:rPr lang="en-GB" sz="4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kritisch</a:t>
            </a:r>
            <a:r>
              <a:rPr lang="en-GB" sz="4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</a:p>
        </p:txBody>
      </p:sp>
      <p:pic>
        <p:nvPicPr>
          <p:cNvPr id="9" name="Picture 6" descr="http://mirrors.creativecommons.org/presskit/buttons/88x31/png/by-nc-sa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153" y="8863607"/>
            <a:ext cx="1541078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3"/>
          <p:cNvSpPr/>
          <p:nvPr/>
        </p:nvSpPr>
        <p:spPr>
          <a:xfrm>
            <a:off x="2096113" y="8919934"/>
            <a:ext cx="10708341" cy="55335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107528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7641" algn="l" defTabSz="107528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5284" algn="l" defTabSz="107528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12926" algn="l" defTabSz="107528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50568" algn="l" defTabSz="107528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88209" algn="l" defTabSz="107528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25850" algn="l" defTabSz="107528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63493" algn="l" defTabSz="107528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01135" algn="l" defTabSz="107528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4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ABC Learning Design method by Clive Young and Nataša Perović, UCL. (2015). Learning types, Laurillard, D. </a:t>
            </a:r>
            <a:r>
              <a:rPr lang="en-GB" sz="1400" dirty="0">
                <a:solidFill>
                  <a:srgbClr val="1F4E7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n-GB" sz="14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2012</a:t>
            </a:r>
            <a:r>
              <a:rPr lang="en-GB" sz="1400" dirty="0">
                <a:solidFill>
                  <a:srgbClr val="1F4E7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en-GB" sz="14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br>
              <a:rPr lang="en-GB" sz="14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GB" sz="14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Translated by Birgit </a:t>
            </a:r>
            <a:r>
              <a:rPr lang="en-GB" sz="1400" dirty="0" err="1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Hawelka</a:t>
            </a:r>
            <a:r>
              <a:rPr lang="en-GB" sz="14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, Centre of University and Academic Teaching, University of Regensburg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1837968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AAE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Rectangle 102"/>
          <p:cNvSpPr/>
          <p:nvPr/>
        </p:nvSpPr>
        <p:spPr>
          <a:xfrm>
            <a:off x="105368" y="868318"/>
            <a:ext cx="6235910" cy="85924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/>
              <a:t>Reading books, papers;</a:t>
            </a:r>
            <a:endParaRPr lang="en-GB" sz="2800"/>
          </a:p>
        </p:txBody>
      </p:sp>
      <p:sp>
        <p:nvSpPr>
          <p:cNvPr id="31" name="Rectangle 30"/>
          <p:cNvSpPr/>
          <p:nvPr/>
        </p:nvSpPr>
        <p:spPr>
          <a:xfrm>
            <a:off x="6474191" y="878014"/>
            <a:ext cx="6235910" cy="85924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/>
          <p:cNvSpPr/>
          <p:nvPr/>
        </p:nvSpPr>
        <p:spPr>
          <a:xfrm>
            <a:off x="342913" y="130318"/>
            <a:ext cx="1205133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0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Diskussion</a:t>
            </a:r>
            <a:endParaRPr lang="en-GB" sz="4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84" name="Rectangle 83"/>
          <p:cNvSpPr/>
          <p:nvPr/>
        </p:nvSpPr>
        <p:spPr>
          <a:xfrm>
            <a:off x="6551287" y="4366644"/>
            <a:ext cx="177680" cy="177680"/>
          </a:xfrm>
          <a:prstGeom prst="rect">
            <a:avLst/>
          </a:prstGeom>
          <a:noFill/>
          <a:ln w="28575">
            <a:solidFill>
              <a:srgbClr val="7AAEE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rgbClr val="713888"/>
                </a:solidFill>
              </a:ln>
            </a:endParaRPr>
          </a:p>
        </p:txBody>
      </p:sp>
      <p:sp>
        <p:nvSpPr>
          <p:cNvPr id="90" name="Rectangle 89"/>
          <p:cNvSpPr/>
          <p:nvPr/>
        </p:nvSpPr>
        <p:spPr>
          <a:xfrm>
            <a:off x="6551287" y="6319178"/>
            <a:ext cx="177680" cy="177680"/>
          </a:xfrm>
          <a:prstGeom prst="rect">
            <a:avLst/>
          </a:prstGeom>
          <a:noFill/>
          <a:ln w="28575">
            <a:solidFill>
              <a:srgbClr val="7AAEE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rgbClr val="713888"/>
                </a:solidFill>
              </a:ln>
            </a:endParaRPr>
          </a:p>
        </p:txBody>
      </p:sp>
      <p:sp>
        <p:nvSpPr>
          <p:cNvPr id="96" name="Rectangle 95"/>
          <p:cNvSpPr/>
          <p:nvPr/>
        </p:nvSpPr>
        <p:spPr>
          <a:xfrm>
            <a:off x="6551287" y="7658128"/>
            <a:ext cx="177680" cy="177680"/>
          </a:xfrm>
          <a:prstGeom prst="rect">
            <a:avLst/>
          </a:prstGeom>
          <a:noFill/>
          <a:ln w="28575">
            <a:solidFill>
              <a:srgbClr val="7AAEE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rgbClr val="713888"/>
                </a:solidFill>
              </a:ln>
            </a:endParaRPr>
          </a:p>
        </p:txBody>
      </p:sp>
      <p:sp>
        <p:nvSpPr>
          <p:cNvPr id="102" name="Rectangle 101"/>
          <p:cNvSpPr/>
          <p:nvPr/>
        </p:nvSpPr>
        <p:spPr>
          <a:xfrm>
            <a:off x="6551287" y="8997078"/>
            <a:ext cx="177680" cy="177680"/>
          </a:xfrm>
          <a:prstGeom prst="rect">
            <a:avLst/>
          </a:prstGeom>
          <a:noFill/>
          <a:ln w="28575">
            <a:solidFill>
              <a:srgbClr val="7AAEE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rgbClr val="713888"/>
                </a:solidFill>
              </a:ln>
            </a:endParaRPr>
          </a:p>
        </p:txBody>
      </p:sp>
      <p:sp>
        <p:nvSpPr>
          <p:cNvPr id="153" name="Rectangle 152"/>
          <p:cNvSpPr/>
          <p:nvPr/>
        </p:nvSpPr>
        <p:spPr>
          <a:xfrm>
            <a:off x="178509" y="4985667"/>
            <a:ext cx="177680" cy="177680"/>
          </a:xfrm>
          <a:prstGeom prst="rect">
            <a:avLst/>
          </a:prstGeom>
          <a:noFill/>
          <a:ln w="28575">
            <a:solidFill>
              <a:srgbClr val="7AAEE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rgbClr val="713888"/>
                </a:solidFill>
              </a:ln>
            </a:endParaRPr>
          </a:p>
        </p:txBody>
      </p:sp>
      <p:sp>
        <p:nvSpPr>
          <p:cNvPr id="159" name="Rectangle 158"/>
          <p:cNvSpPr/>
          <p:nvPr/>
        </p:nvSpPr>
        <p:spPr>
          <a:xfrm>
            <a:off x="178509" y="6324617"/>
            <a:ext cx="177680" cy="177680"/>
          </a:xfrm>
          <a:prstGeom prst="rect">
            <a:avLst/>
          </a:prstGeom>
          <a:noFill/>
          <a:ln w="28575">
            <a:solidFill>
              <a:srgbClr val="7AAEE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rgbClr val="713888"/>
                </a:solidFill>
              </a:ln>
            </a:endParaRPr>
          </a:p>
        </p:txBody>
      </p:sp>
      <p:sp>
        <p:nvSpPr>
          <p:cNvPr id="165" name="Rectangle 164"/>
          <p:cNvSpPr/>
          <p:nvPr/>
        </p:nvSpPr>
        <p:spPr>
          <a:xfrm>
            <a:off x="178509" y="7663567"/>
            <a:ext cx="177680" cy="177680"/>
          </a:xfrm>
          <a:prstGeom prst="rect">
            <a:avLst/>
          </a:prstGeom>
          <a:noFill/>
          <a:ln w="28575">
            <a:solidFill>
              <a:srgbClr val="7AAEE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rgbClr val="713888"/>
                </a:solidFill>
              </a:ln>
            </a:endParaRPr>
          </a:p>
        </p:txBody>
      </p:sp>
      <p:sp>
        <p:nvSpPr>
          <p:cNvPr id="171" name="Rectangle 170"/>
          <p:cNvSpPr/>
          <p:nvPr/>
        </p:nvSpPr>
        <p:spPr>
          <a:xfrm>
            <a:off x="178509" y="9002517"/>
            <a:ext cx="177680" cy="177680"/>
          </a:xfrm>
          <a:prstGeom prst="rect">
            <a:avLst/>
          </a:prstGeom>
          <a:noFill/>
          <a:ln w="28575">
            <a:solidFill>
              <a:srgbClr val="7AAEE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rgbClr val="713888"/>
                </a:solidFill>
              </a:ln>
            </a:endParaRPr>
          </a:p>
        </p:txBody>
      </p:sp>
      <p:sp>
        <p:nvSpPr>
          <p:cNvPr id="104" name="Rectangle 103"/>
          <p:cNvSpPr/>
          <p:nvPr/>
        </p:nvSpPr>
        <p:spPr>
          <a:xfrm>
            <a:off x="132669" y="938418"/>
            <a:ext cx="6235910" cy="523220"/>
          </a:xfrm>
          <a:prstGeom prst="rect">
            <a:avLst/>
          </a:prstGeom>
          <a:solidFill>
            <a:srgbClr val="7AAEEA"/>
          </a:solidFill>
        </p:spPr>
        <p:txBody>
          <a:bodyPr wrap="square">
            <a:spAutoFit/>
          </a:bodyPr>
          <a:lstStyle/>
          <a:p>
            <a:pPr algn="ctr"/>
            <a:r>
              <a:rPr lang="en-GB" sz="2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Konventionelle</a:t>
            </a:r>
            <a:r>
              <a:rPr lang="en-GB" sz="2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(</a:t>
            </a:r>
            <a:r>
              <a:rPr lang="en-GB" sz="2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analoge</a:t>
            </a:r>
            <a:r>
              <a:rPr lang="en-GB" sz="2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) </a:t>
            </a:r>
            <a:r>
              <a:rPr lang="en-GB" sz="2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Methode</a:t>
            </a:r>
            <a:endParaRPr lang="en-GB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06" name="Rectangle 105"/>
          <p:cNvSpPr/>
          <p:nvPr/>
        </p:nvSpPr>
        <p:spPr>
          <a:xfrm>
            <a:off x="6425553" y="938418"/>
            <a:ext cx="6235910" cy="523220"/>
          </a:xfrm>
          <a:prstGeom prst="rect">
            <a:avLst/>
          </a:prstGeom>
          <a:solidFill>
            <a:srgbClr val="7AAEEA"/>
          </a:solidFill>
        </p:spPr>
        <p:txBody>
          <a:bodyPr wrap="square">
            <a:spAutoFit/>
          </a:bodyPr>
          <a:lstStyle/>
          <a:p>
            <a:pPr algn="ctr"/>
            <a:r>
              <a:rPr lang="en-GB" sz="2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Digitale</a:t>
            </a:r>
            <a:r>
              <a:rPr lang="en-GB" sz="2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2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Technologie</a:t>
            </a:r>
            <a:endParaRPr lang="en-GB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910808" y="1527628"/>
            <a:ext cx="56507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800" dirty="0" err="1"/>
              <a:t>Onlinetutorien</a:t>
            </a:r>
            <a:endParaRPr lang="en-GB" sz="28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5" name="Rectangle 104"/>
          <p:cNvSpPr/>
          <p:nvPr/>
        </p:nvSpPr>
        <p:spPr>
          <a:xfrm>
            <a:off x="6551287" y="1726191"/>
            <a:ext cx="177680" cy="177680"/>
          </a:xfrm>
          <a:prstGeom prst="rect">
            <a:avLst/>
          </a:prstGeom>
          <a:noFill/>
          <a:ln w="28575">
            <a:solidFill>
              <a:srgbClr val="7AAEE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rgbClr val="713888"/>
                </a:solidFill>
              </a:ln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178509" y="1745866"/>
            <a:ext cx="177680" cy="177680"/>
          </a:xfrm>
          <a:prstGeom prst="rect">
            <a:avLst/>
          </a:prstGeom>
          <a:noFill/>
          <a:ln w="28575">
            <a:solidFill>
              <a:srgbClr val="7AAEE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rgbClr val="713888"/>
                </a:solidFill>
              </a:ln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178509" y="3469037"/>
            <a:ext cx="177680" cy="177680"/>
          </a:xfrm>
          <a:prstGeom prst="rect">
            <a:avLst/>
          </a:prstGeom>
          <a:noFill/>
          <a:ln w="28575">
            <a:solidFill>
              <a:srgbClr val="7AAEE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rgbClr val="713888"/>
                </a:solidFill>
              </a:ln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499511" y="1525994"/>
            <a:ext cx="3087961" cy="169277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800" dirty="0" err="1"/>
              <a:t>Tutorien</a:t>
            </a:r>
            <a:r>
              <a:rPr lang="en-GB" sz="2800" dirty="0"/>
              <a:t>/</a:t>
            </a:r>
            <a:r>
              <a:rPr lang="en-GB" sz="2800" dirty="0" err="1"/>
              <a:t>Übungen</a:t>
            </a:r>
            <a:endParaRPr lang="en-GB" sz="2800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800" dirty="0" err="1"/>
              <a:t>Seminare</a:t>
            </a:r>
            <a:endParaRPr lang="en-GB" sz="2800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800" dirty="0" err="1"/>
              <a:t>Diskussionsgruppen</a:t>
            </a:r>
            <a:endParaRPr lang="en-GB" sz="2800" dirty="0"/>
          </a:p>
        </p:txBody>
      </p:sp>
      <p:sp>
        <p:nvSpPr>
          <p:cNvPr id="25" name="Rectangle 24"/>
          <p:cNvSpPr/>
          <p:nvPr/>
        </p:nvSpPr>
        <p:spPr>
          <a:xfrm>
            <a:off x="178509" y="2888402"/>
            <a:ext cx="177680" cy="177680"/>
          </a:xfrm>
          <a:prstGeom prst="rect">
            <a:avLst/>
          </a:prstGeom>
          <a:noFill/>
          <a:ln w="28575">
            <a:solidFill>
              <a:srgbClr val="7AAEE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rgbClr val="713888"/>
                </a:solidFill>
              </a:ln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178509" y="2307767"/>
            <a:ext cx="177680" cy="177680"/>
          </a:xfrm>
          <a:prstGeom prst="rect">
            <a:avLst/>
          </a:prstGeom>
          <a:noFill/>
          <a:ln w="28575">
            <a:solidFill>
              <a:srgbClr val="7AAEE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rgbClr val="713888"/>
                </a:solidFill>
              </a:ln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6905837" y="2092081"/>
            <a:ext cx="56507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800" dirty="0" err="1"/>
              <a:t>Onlineseminare</a:t>
            </a:r>
            <a:endParaRPr lang="en-GB" sz="28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6914805" y="2692722"/>
            <a:ext cx="56507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800" dirty="0"/>
              <a:t>E-Mail-</a:t>
            </a:r>
            <a:r>
              <a:rPr lang="en-GB" sz="2800" dirty="0" err="1"/>
              <a:t>Diskussionen</a:t>
            </a:r>
            <a:endParaRPr lang="en-GB" sz="28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6905837" y="3264830"/>
            <a:ext cx="565075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800" dirty="0"/>
              <a:t>Online-</a:t>
            </a:r>
            <a:r>
              <a:rPr lang="en-GB" sz="2800" dirty="0" err="1"/>
              <a:t>Diskussionsgruppen</a:t>
            </a:r>
            <a:r>
              <a:rPr lang="en-GB" sz="2800" dirty="0"/>
              <a:t> (</a:t>
            </a:r>
            <a:r>
              <a:rPr lang="en-GB" sz="2800" dirty="0" err="1"/>
              <a:t>z.B</a:t>
            </a:r>
            <a:r>
              <a:rPr lang="en-GB" sz="2800" dirty="0"/>
              <a:t>. Chat, </a:t>
            </a:r>
            <a:r>
              <a:rPr lang="en-GB" sz="2800" dirty="0" err="1"/>
              <a:t>Foren</a:t>
            </a:r>
            <a:r>
              <a:rPr lang="en-GB" sz="2800" dirty="0"/>
              <a:t>) </a:t>
            </a:r>
            <a:endParaRPr lang="en-GB" sz="28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6914805" y="4180538"/>
            <a:ext cx="56507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800" dirty="0" err="1"/>
              <a:t>Konferenzwerkzeuge</a:t>
            </a:r>
            <a:r>
              <a:rPr lang="en-GB" sz="2800" dirty="0"/>
              <a:t> (</a:t>
            </a:r>
            <a:r>
              <a:rPr lang="en-GB" sz="2800" dirty="0" err="1"/>
              <a:t>z.B</a:t>
            </a:r>
            <a:r>
              <a:rPr lang="en-GB" sz="2800" dirty="0"/>
              <a:t>. zoom)</a:t>
            </a:r>
            <a:endParaRPr lang="en-GB" sz="28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6551287" y="2285422"/>
            <a:ext cx="177680" cy="177680"/>
          </a:xfrm>
          <a:prstGeom prst="rect">
            <a:avLst/>
          </a:prstGeom>
          <a:noFill/>
          <a:ln w="28575">
            <a:solidFill>
              <a:srgbClr val="7AAEE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rgbClr val="713888"/>
                </a:solidFill>
              </a:ln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6551287" y="3478005"/>
            <a:ext cx="177680" cy="177680"/>
          </a:xfrm>
          <a:prstGeom prst="rect">
            <a:avLst/>
          </a:prstGeom>
          <a:noFill/>
          <a:ln w="28575">
            <a:solidFill>
              <a:srgbClr val="7AAEE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rgbClr val="713888"/>
                </a:solidFill>
              </a:ln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6551287" y="2897370"/>
            <a:ext cx="177680" cy="177680"/>
          </a:xfrm>
          <a:prstGeom prst="rect">
            <a:avLst/>
          </a:prstGeom>
          <a:noFill/>
          <a:ln w="28575">
            <a:solidFill>
              <a:srgbClr val="7AAEE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rgbClr val="713888"/>
                </a:solidFill>
              </a:ln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178509" y="4241602"/>
            <a:ext cx="177680" cy="177680"/>
          </a:xfrm>
          <a:prstGeom prst="rect">
            <a:avLst/>
          </a:prstGeom>
          <a:noFill/>
          <a:ln w="28575">
            <a:solidFill>
              <a:srgbClr val="7AAEE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rgbClr val="713888"/>
                </a:solidFill>
              </a:ln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178509" y="5580552"/>
            <a:ext cx="177680" cy="177680"/>
          </a:xfrm>
          <a:prstGeom prst="rect">
            <a:avLst/>
          </a:prstGeom>
          <a:noFill/>
          <a:ln w="28575">
            <a:solidFill>
              <a:srgbClr val="7AAEE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rgbClr val="713888"/>
                </a:solidFill>
              </a:ln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178509" y="6919502"/>
            <a:ext cx="177680" cy="177680"/>
          </a:xfrm>
          <a:prstGeom prst="rect">
            <a:avLst/>
          </a:prstGeom>
          <a:noFill/>
          <a:ln w="28575">
            <a:solidFill>
              <a:srgbClr val="7AAEE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rgbClr val="713888"/>
                </a:solidFill>
              </a:ln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178509" y="8258452"/>
            <a:ext cx="177680" cy="177680"/>
          </a:xfrm>
          <a:prstGeom prst="rect">
            <a:avLst/>
          </a:prstGeom>
          <a:noFill/>
          <a:ln w="28575">
            <a:solidFill>
              <a:srgbClr val="7AAEE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rgbClr val="713888"/>
                </a:solidFill>
              </a:ln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6551287" y="5211958"/>
            <a:ext cx="177680" cy="177680"/>
          </a:xfrm>
          <a:prstGeom prst="rect">
            <a:avLst/>
          </a:prstGeom>
          <a:noFill/>
          <a:ln w="28575">
            <a:solidFill>
              <a:srgbClr val="7AAEE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rgbClr val="713888"/>
                </a:solidFill>
              </a:ln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6551287" y="7089836"/>
            <a:ext cx="177680" cy="177680"/>
          </a:xfrm>
          <a:prstGeom prst="rect">
            <a:avLst/>
          </a:prstGeom>
          <a:noFill/>
          <a:ln w="28575">
            <a:solidFill>
              <a:srgbClr val="7AAEE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rgbClr val="713888"/>
                </a:solidFill>
              </a:ln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6551287" y="8428786"/>
            <a:ext cx="177680" cy="177680"/>
          </a:xfrm>
          <a:prstGeom prst="rect">
            <a:avLst/>
          </a:prstGeom>
          <a:noFill/>
          <a:ln w="28575">
            <a:solidFill>
              <a:srgbClr val="7AAEE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rgbClr val="713888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2889072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807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Rectangle 102"/>
          <p:cNvSpPr/>
          <p:nvPr/>
        </p:nvSpPr>
        <p:spPr>
          <a:xfrm>
            <a:off x="105368" y="855066"/>
            <a:ext cx="6235910" cy="8592446"/>
          </a:xfrm>
          <a:prstGeom prst="rect">
            <a:avLst/>
          </a:prstGeom>
          <a:solidFill>
            <a:schemeClr val="bg1"/>
          </a:solidFill>
          <a:ln>
            <a:solidFill>
              <a:srgbClr val="F8D8D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/>
              <a:t>in a range of materials and resources;</a:t>
            </a:r>
            <a:endParaRPr lang="en-GB" sz="2800" dirty="0"/>
          </a:p>
          <a:p>
            <a:r>
              <a:rPr lang="en-US" sz="2800" dirty="0"/>
              <a:t>Using conventional methods to collect</a:t>
            </a:r>
            <a:endParaRPr lang="en-GB" sz="2800" dirty="0"/>
          </a:p>
          <a:p>
            <a:r>
              <a:rPr lang="en-GB" sz="2800" dirty="0"/>
              <a:t>Comparing texts, searching and evaluating information and ideas.</a:t>
            </a:r>
          </a:p>
        </p:txBody>
      </p:sp>
      <p:sp>
        <p:nvSpPr>
          <p:cNvPr id="31" name="Rectangle 30"/>
          <p:cNvSpPr/>
          <p:nvPr/>
        </p:nvSpPr>
        <p:spPr>
          <a:xfrm>
            <a:off x="6474191" y="878014"/>
            <a:ext cx="6235910" cy="85924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/>
          <p:cNvSpPr/>
          <p:nvPr/>
        </p:nvSpPr>
        <p:spPr>
          <a:xfrm>
            <a:off x="342913" y="130318"/>
            <a:ext cx="1205133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0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Forschendes</a:t>
            </a:r>
            <a:r>
              <a:rPr lang="en-GB" sz="4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Lernen</a:t>
            </a:r>
            <a:endParaRPr lang="en-GB" sz="4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04" name="Rectangle 103"/>
          <p:cNvSpPr/>
          <p:nvPr/>
        </p:nvSpPr>
        <p:spPr>
          <a:xfrm>
            <a:off x="132669" y="938418"/>
            <a:ext cx="6235910" cy="523220"/>
          </a:xfrm>
          <a:prstGeom prst="rect">
            <a:avLst/>
          </a:prstGeom>
          <a:solidFill>
            <a:srgbClr val="F8807F"/>
          </a:solidFill>
        </p:spPr>
        <p:txBody>
          <a:bodyPr wrap="square">
            <a:spAutoFit/>
          </a:bodyPr>
          <a:lstStyle/>
          <a:p>
            <a:pPr algn="ctr"/>
            <a:r>
              <a:rPr lang="en-GB" sz="2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Konventionelle</a:t>
            </a:r>
            <a:r>
              <a:rPr lang="en-GB" sz="2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(</a:t>
            </a:r>
            <a:r>
              <a:rPr lang="en-GB" sz="2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analoge</a:t>
            </a:r>
            <a:r>
              <a:rPr lang="en-GB" sz="2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) </a:t>
            </a:r>
            <a:r>
              <a:rPr lang="en-GB" sz="2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Methode</a:t>
            </a:r>
            <a:endParaRPr lang="en-GB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06" name="Rectangle 105"/>
          <p:cNvSpPr/>
          <p:nvPr/>
        </p:nvSpPr>
        <p:spPr>
          <a:xfrm>
            <a:off x="6425553" y="938418"/>
            <a:ext cx="6235910" cy="523220"/>
          </a:xfrm>
          <a:prstGeom prst="rect">
            <a:avLst/>
          </a:prstGeom>
          <a:solidFill>
            <a:srgbClr val="F8807F"/>
          </a:solidFill>
        </p:spPr>
        <p:txBody>
          <a:bodyPr wrap="square">
            <a:spAutoFit/>
          </a:bodyPr>
          <a:lstStyle/>
          <a:p>
            <a:pPr algn="ctr"/>
            <a:r>
              <a:rPr lang="en-GB" sz="2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Digitale</a:t>
            </a:r>
            <a:r>
              <a:rPr lang="en-GB" sz="2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2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Technologie</a:t>
            </a:r>
            <a:endParaRPr lang="en-GB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81582" y="1561852"/>
            <a:ext cx="4248022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/>
              <a:t>Mit</a:t>
            </a:r>
            <a:r>
              <a:rPr lang="en-US" sz="2800" dirty="0"/>
              <a:t> </a:t>
            </a:r>
            <a:r>
              <a:rPr lang="en-US" sz="2800" dirty="0" err="1"/>
              <a:t>Hilfe</a:t>
            </a:r>
            <a:r>
              <a:rPr lang="en-US" sz="2800" dirty="0"/>
              <a:t> von </a:t>
            </a:r>
            <a:r>
              <a:rPr lang="en-US" sz="2800" dirty="0" err="1"/>
              <a:t>Texten</a:t>
            </a:r>
            <a:r>
              <a:rPr lang="en-US" sz="2800" dirty="0"/>
              <a:t> </a:t>
            </a:r>
            <a:r>
              <a:rPr lang="en-US" sz="2800" dirty="0" err="1"/>
              <a:t>Fragen</a:t>
            </a:r>
            <a:r>
              <a:rPr lang="en-US" sz="2800" dirty="0"/>
              <a:t> </a:t>
            </a:r>
            <a:br>
              <a:rPr lang="en-US" sz="2800" dirty="0"/>
            </a:br>
            <a:r>
              <a:rPr lang="en-US" sz="2800" dirty="0" err="1"/>
              <a:t>beantworten</a:t>
            </a:r>
            <a:endParaRPr lang="en-GB" sz="2800" dirty="0"/>
          </a:p>
        </p:txBody>
      </p:sp>
      <p:sp>
        <p:nvSpPr>
          <p:cNvPr id="6" name="Rectangle 5"/>
          <p:cNvSpPr/>
          <p:nvPr/>
        </p:nvSpPr>
        <p:spPr>
          <a:xfrm>
            <a:off x="6874950" y="1527628"/>
            <a:ext cx="56507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/>
              <a:t>Internetrecherche</a:t>
            </a:r>
            <a:endParaRPr lang="en-US" sz="2800" dirty="0"/>
          </a:p>
        </p:txBody>
      </p:sp>
      <p:sp>
        <p:nvSpPr>
          <p:cNvPr id="21" name="Rectangle 20"/>
          <p:cNvSpPr/>
          <p:nvPr/>
        </p:nvSpPr>
        <p:spPr>
          <a:xfrm>
            <a:off x="481582" y="4188940"/>
            <a:ext cx="53174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dirty="0" err="1"/>
              <a:t>Texte</a:t>
            </a:r>
            <a:r>
              <a:rPr lang="en-GB" sz="2800" dirty="0"/>
              <a:t> </a:t>
            </a:r>
            <a:r>
              <a:rPr lang="en-GB" sz="2800" dirty="0" err="1"/>
              <a:t>vergleichen</a:t>
            </a:r>
            <a:endParaRPr lang="en-GB" sz="2800" dirty="0"/>
          </a:p>
        </p:txBody>
      </p:sp>
      <p:sp>
        <p:nvSpPr>
          <p:cNvPr id="22" name="Rectangle 21"/>
          <p:cNvSpPr/>
          <p:nvPr/>
        </p:nvSpPr>
        <p:spPr>
          <a:xfrm>
            <a:off x="488247" y="2459363"/>
            <a:ext cx="548357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/>
              <a:t>Ideen</a:t>
            </a:r>
            <a:r>
              <a:rPr lang="en-US" sz="2800" dirty="0"/>
              <a:t> und </a:t>
            </a:r>
            <a:r>
              <a:rPr lang="en-US" sz="2800" dirty="0" err="1"/>
              <a:t>Informationen</a:t>
            </a:r>
            <a:r>
              <a:rPr lang="en-US" sz="2800" dirty="0"/>
              <a:t> </a:t>
            </a:r>
            <a:r>
              <a:rPr lang="en-US" sz="2800" dirty="0" err="1"/>
              <a:t>aus</a:t>
            </a:r>
            <a:r>
              <a:rPr lang="en-US" sz="2800" dirty="0"/>
              <a:t> </a:t>
            </a:r>
            <a:r>
              <a:rPr lang="en-US" sz="2800" dirty="0" err="1"/>
              <a:t>verschiedenen</a:t>
            </a:r>
            <a:r>
              <a:rPr lang="en-US" sz="2800" dirty="0"/>
              <a:t> </a:t>
            </a:r>
            <a:r>
              <a:rPr lang="en-US" sz="2800" dirty="0" err="1"/>
              <a:t>Quellen</a:t>
            </a:r>
            <a:r>
              <a:rPr lang="en-US" sz="2800" dirty="0"/>
              <a:t> </a:t>
            </a:r>
            <a:r>
              <a:rPr lang="en-US" sz="2800" dirty="0" err="1"/>
              <a:t>analysieren</a:t>
            </a:r>
            <a:r>
              <a:rPr lang="en-US" sz="2800" dirty="0"/>
              <a:t> 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34195" y="3444381"/>
            <a:ext cx="55376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/>
              <a:t>Daten</a:t>
            </a:r>
            <a:r>
              <a:rPr lang="en-US" sz="2800" dirty="0"/>
              <a:t> </a:t>
            </a:r>
            <a:r>
              <a:rPr lang="en-US" sz="2800" dirty="0" err="1"/>
              <a:t>analysieren</a:t>
            </a:r>
            <a:r>
              <a:rPr lang="en-US" sz="2800" dirty="0"/>
              <a:t> und </a:t>
            </a:r>
            <a:r>
              <a:rPr lang="en-US" sz="2800" dirty="0" err="1"/>
              <a:t>erheben</a:t>
            </a:r>
            <a:endParaRPr lang="en-US" sz="2800" dirty="0"/>
          </a:p>
        </p:txBody>
      </p:sp>
      <p:sp>
        <p:nvSpPr>
          <p:cNvPr id="26" name="Rectangle 25"/>
          <p:cNvSpPr/>
          <p:nvPr/>
        </p:nvSpPr>
        <p:spPr>
          <a:xfrm>
            <a:off x="439118" y="4788277"/>
            <a:ext cx="531740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dirty="0" err="1"/>
              <a:t>Informationen</a:t>
            </a:r>
            <a:r>
              <a:rPr lang="en-GB" sz="2800" dirty="0"/>
              <a:t> </a:t>
            </a:r>
            <a:r>
              <a:rPr lang="en-GB" sz="2800" dirty="0" err="1"/>
              <a:t>suchen</a:t>
            </a:r>
            <a:r>
              <a:rPr lang="en-GB" sz="2800" dirty="0"/>
              <a:t> und </a:t>
            </a:r>
            <a:r>
              <a:rPr lang="en-GB" sz="2800" dirty="0" err="1"/>
              <a:t>bewerten</a:t>
            </a:r>
            <a:endParaRPr lang="en-GB" sz="2800" dirty="0"/>
          </a:p>
        </p:txBody>
      </p:sp>
      <p:sp>
        <p:nvSpPr>
          <p:cNvPr id="28" name="Rectangle 27"/>
          <p:cNvSpPr/>
          <p:nvPr/>
        </p:nvSpPr>
        <p:spPr>
          <a:xfrm>
            <a:off x="195317" y="5930175"/>
            <a:ext cx="177680" cy="177680"/>
          </a:xfrm>
          <a:prstGeom prst="rect">
            <a:avLst/>
          </a:prstGeom>
          <a:noFill/>
          <a:ln w="28575">
            <a:solidFill>
              <a:srgbClr val="F880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rgbClr val="713888"/>
                </a:solidFill>
              </a:ln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195317" y="7430486"/>
            <a:ext cx="177680" cy="177680"/>
          </a:xfrm>
          <a:prstGeom prst="rect">
            <a:avLst/>
          </a:prstGeom>
          <a:noFill/>
          <a:ln w="28575">
            <a:solidFill>
              <a:srgbClr val="F880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rgbClr val="713888"/>
                </a:solidFill>
              </a:ln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195317" y="8769436"/>
            <a:ext cx="177680" cy="177680"/>
          </a:xfrm>
          <a:prstGeom prst="rect">
            <a:avLst/>
          </a:prstGeom>
          <a:noFill/>
          <a:ln w="28575">
            <a:solidFill>
              <a:srgbClr val="F880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rgbClr val="713888"/>
                </a:solidFill>
              </a:ln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195317" y="1727937"/>
            <a:ext cx="177680" cy="177680"/>
          </a:xfrm>
          <a:prstGeom prst="rect">
            <a:avLst/>
          </a:prstGeom>
          <a:noFill/>
          <a:ln w="28575">
            <a:solidFill>
              <a:srgbClr val="F880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rgbClr val="713888"/>
                </a:solidFill>
              </a:ln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195317" y="3643852"/>
            <a:ext cx="177680" cy="177680"/>
          </a:xfrm>
          <a:prstGeom prst="rect">
            <a:avLst/>
          </a:prstGeom>
          <a:noFill/>
          <a:ln w="28575">
            <a:solidFill>
              <a:srgbClr val="F880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rgbClr val="713888"/>
                </a:solidFill>
              </a:ln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195317" y="2643943"/>
            <a:ext cx="177680" cy="177680"/>
          </a:xfrm>
          <a:prstGeom prst="rect">
            <a:avLst/>
          </a:prstGeom>
          <a:noFill/>
          <a:ln w="28575">
            <a:solidFill>
              <a:srgbClr val="F880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rgbClr val="713888"/>
                </a:solidFill>
              </a:ln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195317" y="4367109"/>
            <a:ext cx="177680" cy="177680"/>
          </a:xfrm>
          <a:prstGeom prst="rect">
            <a:avLst/>
          </a:prstGeom>
          <a:noFill/>
          <a:ln w="28575">
            <a:solidFill>
              <a:srgbClr val="F880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rgbClr val="713888"/>
                </a:solidFill>
              </a:ln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213246" y="5024749"/>
            <a:ext cx="177680" cy="177680"/>
          </a:xfrm>
          <a:prstGeom prst="rect">
            <a:avLst/>
          </a:prstGeom>
          <a:noFill/>
          <a:ln w="28575">
            <a:solidFill>
              <a:srgbClr val="F880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rgbClr val="713888"/>
                </a:solidFill>
              </a:ln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195317" y="6686421"/>
            <a:ext cx="177680" cy="177680"/>
          </a:xfrm>
          <a:prstGeom prst="rect">
            <a:avLst/>
          </a:prstGeom>
          <a:noFill/>
          <a:ln w="28575">
            <a:solidFill>
              <a:srgbClr val="F880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rgbClr val="713888"/>
                </a:solidFill>
              </a:ln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195317" y="8025371"/>
            <a:ext cx="177680" cy="177680"/>
          </a:xfrm>
          <a:prstGeom prst="rect">
            <a:avLst/>
          </a:prstGeom>
          <a:noFill/>
          <a:ln w="28575">
            <a:solidFill>
              <a:srgbClr val="F880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rgbClr val="713888"/>
                </a:solidFill>
              </a:ln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6560256" y="4767495"/>
            <a:ext cx="177680" cy="177680"/>
          </a:xfrm>
          <a:prstGeom prst="rect">
            <a:avLst/>
          </a:prstGeom>
          <a:noFill/>
          <a:ln w="28575">
            <a:solidFill>
              <a:srgbClr val="F880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rgbClr val="713888"/>
                </a:solidFill>
              </a:ln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6560256" y="6396333"/>
            <a:ext cx="177680" cy="177680"/>
          </a:xfrm>
          <a:prstGeom prst="rect">
            <a:avLst/>
          </a:prstGeom>
          <a:noFill/>
          <a:ln w="28575">
            <a:solidFill>
              <a:srgbClr val="F880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rgbClr val="713888"/>
                </a:solidFill>
              </a:ln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6560256" y="7735283"/>
            <a:ext cx="177680" cy="177680"/>
          </a:xfrm>
          <a:prstGeom prst="rect">
            <a:avLst/>
          </a:prstGeom>
          <a:noFill/>
          <a:ln w="28575">
            <a:solidFill>
              <a:srgbClr val="F880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rgbClr val="713888"/>
                </a:solidFill>
              </a:ln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6560256" y="9074233"/>
            <a:ext cx="177680" cy="177680"/>
          </a:xfrm>
          <a:prstGeom prst="rect">
            <a:avLst/>
          </a:prstGeom>
          <a:noFill/>
          <a:ln w="28575">
            <a:solidFill>
              <a:srgbClr val="F880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rgbClr val="713888"/>
                </a:solidFill>
              </a:ln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6560256" y="1710008"/>
            <a:ext cx="177680" cy="177680"/>
          </a:xfrm>
          <a:prstGeom prst="rect">
            <a:avLst/>
          </a:prstGeom>
          <a:noFill/>
          <a:ln w="28575">
            <a:solidFill>
              <a:srgbClr val="F880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rgbClr val="713888"/>
                </a:solidFill>
              </a:ln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6560256" y="3626308"/>
            <a:ext cx="177680" cy="177680"/>
          </a:xfrm>
          <a:prstGeom prst="rect">
            <a:avLst/>
          </a:prstGeom>
          <a:noFill/>
          <a:ln w="28575">
            <a:solidFill>
              <a:srgbClr val="F880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rgbClr val="713888"/>
                </a:solidFill>
              </a:ln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6560256" y="2379483"/>
            <a:ext cx="177680" cy="177680"/>
          </a:xfrm>
          <a:prstGeom prst="rect">
            <a:avLst/>
          </a:prstGeom>
          <a:noFill/>
          <a:ln w="28575">
            <a:solidFill>
              <a:srgbClr val="F880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rgbClr val="713888"/>
                </a:solidFill>
              </a:ln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6560256" y="6991218"/>
            <a:ext cx="177680" cy="177680"/>
          </a:xfrm>
          <a:prstGeom prst="rect">
            <a:avLst/>
          </a:prstGeom>
          <a:noFill/>
          <a:ln w="28575">
            <a:solidFill>
              <a:srgbClr val="F880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rgbClr val="713888"/>
                </a:solidFill>
              </a:ln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6560256" y="8330168"/>
            <a:ext cx="177680" cy="177680"/>
          </a:xfrm>
          <a:prstGeom prst="rect">
            <a:avLst/>
          </a:prstGeom>
          <a:noFill/>
          <a:ln w="28575">
            <a:solidFill>
              <a:srgbClr val="F880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rgbClr val="713888"/>
                </a:solidFill>
              </a:ln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6867275" y="2163949"/>
            <a:ext cx="565075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/>
              <a:t>Ideen</a:t>
            </a:r>
            <a:r>
              <a:rPr lang="en-US" sz="2800" dirty="0"/>
              <a:t> und </a:t>
            </a:r>
            <a:r>
              <a:rPr lang="en-US" sz="2800" dirty="0" err="1"/>
              <a:t>Informationen</a:t>
            </a:r>
            <a:r>
              <a:rPr lang="en-US" sz="2800" dirty="0"/>
              <a:t> </a:t>
            </a:r>
            <a:r>
              <a:rPr lang="en-US" sz="2800" dirty="0" err="1"/>
              <a:t>aus</a:t>
            </a:r>
            <a:r>
              <a:rPr lang="en-US" sz="2800" dirty="0"/>
              <a:t> </a:t>
            </a:r>
            <a:r>
              <a:rPr lang="en-US" sz="2800" dirty="0" err="1"/>
              <a:t>verschiedenen</a:t>
            </a:r>
            <a:r>
              <a:rPr lang="en-US" sz="2800" dirty="0"/>
              <a:t> </a:t>
            </a:r>
            <a:r>
              <a:rPr lang="en-US" sz="2800" dirty="0" err="1"/>
              <a:t>digitalen</a:t>
            </a:r>
            <a:r>
              <a:rPr lang="en-US" sz="2800" dirty="0"/>
              <a:t> </a:t>
            </a:r>
            <a:r>
              <a:rPr lang="en-US" sz="2800" dirty="0" err="1"/>
              <a:t>Quellen</a:t>
            </a:r>
            <a:r>
              <a:rPr lang="en-US" sz="2800" dirty="0"/>
              <a:t> </a:t>
            </a:r>
            <a:r>
              <a:rPr lang="en-US" sz="2800" dirty="0" err="1"/>
              <a:t>analysieren</a:t>
            </a:r>
            <a:endParaRPr lang="en-US" sz="2800" dirty="0"/>
          </a:p>
        </p:txBody>
      </p:sp>
      <p:sp>
        <p:nvSpPr>
          <p:cNvPr id="53" name="Rectangle 52"/>
          <p:cNvSpPr/>
          <p:nvPr/>
        </p:nvSpPr>
        <p:spPr>
          <a:xfrm>
            <a:off x="6867275" y="3470366"/>
            <a:ext cx="565075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/>
              <a:t>Digitale</a:t>
            </a:r>
            <a:r>
              <a:rPr lang="en-US" sz="2800" dirty="0"/>
              <a:t> </a:t>
            </a:r>
            <a:r>
              <a:rPr lang="en-US" sz="2800" dirty="0" err="1"/>
              <a:t>Werkzeuge</a:t>
            </a:r>
            <a:r>
              <a:rPr lang="en-US" sz="2800" dirty="0"/>
              <a:t> </a:t>
            </a:r>
            <a:r>
              <a:rPr lang="en-US" sz="2800" dirty="0" err="1"/>
              <a:t>zur</a:t>
            </a:r>
            <a:r>
              <a:rPr lang="en-US" sz="2800" dirty="0"/>
              <a:t> </a:t>
            </a:r>
            <a:r>
              <a:rPr lang="en-US" sz="2800" dirty="0" err="1"/>
              <a:t>Datensammlung</a:t>
            </a:r>
            <a:r>
              <a:rPr lang="en-US" sz="2800" dirty="0"/>
              <a:t> und –</a:t>
            </a:r>
            <a:r>
              <a:rPr lang="en-US" sz="2800" dirty="0" err="1"/>
              <a:t>analyse</a:t>
            </a:r>
            <a:r>
              <a:rPr lang="en-US" sz="2800" dirty="0"/>
              <a:t> </a:t>
            </a:r>
            <a:r>
              <a:rPr lang="en-US" sz="2800" dirty="0" err="1"/>
              <a:t>nutzen</a:t>
            </a:r>
            <a:endParaRPr lang="en-US" sz="2800" dirty="0"/>
          </a:p>
        </p:txBody>
      </p:sp>
      <p:sp>
        <p:nvSpPr>
          <p:cNvPr id="54" name="Rectangle 53"/>
          <p:cNvSpPr/>
          <p:nvPr/>
        </p:nvSpPr>
        <p:spPr>
          <a:xfrm>
            <a:off x="6867275" y="4648591"/>
            <a:ext cx="56507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dirty="0" err="1"/>
              <a:t>Digitale</a:t>
            </a:r>
            <a:r>
              <a:rPr lang="en-GB" sz="2800" dirty="0"/>
              <a:t> </a:t>
            </a:r>
            <a:r>
              <a:rPr lang="en-GB" sz="2800" dirty="0" err="1"/>
              <a:t>Inhalte</a:t>
            </a:r>
            <a:r>
              <a:rPr lang="en-GB" sz="2800" dirty="0"/>
              <a:t> </a:t>
            </a:r>
            <a:r>
              <a:rPr lang="en-GB" sz="2800" dirty="0" err="1"/>
              <a:t>vergleichen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3711954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B98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76043" y="649868"/>
            <a:ext cx="986096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66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Wissen</a:t>
            </a:r>
            <a:r>
              <a:rPr lang="en-GB" sz="6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66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anwenden</a:t>
            </a:r>
            <a:endParaRPr lang="en-GB" sz="6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76043" y="2317181"/>
            <a:ext cx="11204675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Studierende</a:t>
            </a:r>
            <a:r>
              <a:rPr lang="en-GB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wenden</a:t>
            </a:r>
            <a:r>
              <a:rPr lang="en-GB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Wissen</a:t>
            </a:r>
            <a:r>
              <a:rPr lang="en-GB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zur</a:t>
            </a:r>
            <a:r>
              <a:rPr lang="en-GB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Lösung</a:t>
            </a:r>
            <a:r>
              <a:rPr lang="en-GB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von </a:t>
            </a:r>
            <a:r>
              <a:rPr lang="en-GB" sz="4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Aufgaben</a:t>
            </a:r>
            <a:r>
              <a:rPr lang="en-GB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an. </a:t>
            </a:r>
            <a:r>
              <a:rPr lang="en-GB" sz="4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Anschließend</a:t>
            </a:r>
            <a:r>
              <a:rPr lang="en-GB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reflektieren</a:t>
            </a:r>
            <a:r>
              <a:rPr lang="en-GB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sie</a:t>
            </a:r>
            <a:r>
              <a:rPr lang="en-GB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ihre</a:t>
            </a:r>
            <a:r>
              <a:rPr lang="en-GB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Handlungen</a:t>
            </a:r>
            <a:r>
              <a:rPr lang="en-GB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und </a:t>
            </a:r>
            <a:r>
              <a:rPr lang="en-GB" sz="4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erhalten</a:t>
            </a:r>
            <a:r>
              <a:rPr lang="en-GB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Feedback (</a:t>
            </a:r>
            <a:r>
              <a:rPr lang="en-GB" sz="4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durch</a:t>
            </a:r>
            <a:r>
              <a:rPr lang="en-GB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Kommiliton</a:t>
            </a:r>
            <a:r>
              <a:rPr lang="en-GB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*</a:t>
            </a:r>
            <a:r>
              <a:rPr lang="en-GB" sz="4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innen</a:t>
            </a:r>
            <a:r>
              <a:rPr lang="en-GB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der </a:t>
            </a:r>
            <a:r>
              <a:rPr lang="en-GB" sz="4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Lehrperson</a:t>
            </a:r>
            <a:r>
              <a:rPr lang="en-GB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oder</a:t>
            </a:r>
            <a:r>
              <a:rPr lang="en-GB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aufgabenimmanent</a:t>
            </a:r>
            <a:r>
              <a:rPr lang="en-GB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). </a:t>
            </a:r>
            <a:r>
              <a:rPr lang="en-GB" sz="4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Damit</a:t>
            </a:r>
            <a:r>
              <a:rPr lang="en-GB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werden</a:t>
            </a:r>
            <a:r>
              <a:rPr lang="en-GB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die </a:t>
            </a:r>
            <a:r>
              <a:rPr lang="en-GB" sz="4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Studierenden</a:t>
            </a:r>
            <a:r>
              <a:rPr lang="en-GB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angeregt</a:t>
            </a:r>
            <a:r>
              <a:rPr lang="en-GB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GB" sz="4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Konzepte</a:t>
            </a:r>
            <a:r>
              <a:rPr lang="en-GB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und </a:t>
            </a:r>
            <a:r>
              <a:rPr lang="en-GB" sz="4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Handlungen</a:t>
            </a:r>
            <a:r>
              <a:rPr lang="en-GB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zu</a:t>
            </a:r>
            <a:r>
              <a:rPr lang="en-GB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überdenken</a:t>
            </a:r>
            <a:r>
              <a:rPr lang="en-GB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und den </a:t>
            </a:r>
            <a:r>
              <a:rPr lang="en-GB" sz="4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eigenen</a:t>
            </a:r>
            <a:r>
              <a:rPr lang="en-GB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Lernfortschritt</a:t>
            </a:r>
            <a:r>
              <a:rPr lang="en-GB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in </a:t>
            </a:r>
            <a:r>
              <a:rPr lang="en-GB" sz="4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Hinblick</a:t>
            </a:r>
            <a:r>
              <a:rPr lang="en-GB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auf die </a:t>
            </a:r>
            <a:r>
              <a:rPr lang="en-GB" sz="4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Lernziele</a:t>
            </a:r>
            <a:r>
              <a:rPr lang="en-GB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zu</a:t>
            </a:r>
            <a:r>
              <a:rPr lang="en-GB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vergleichen</a:t>
            </a:r>
            <a:r>
              <a:rPr lang="en-GB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</a:p>
        </p:txBody>
      </p:sp>
      <p:pic>
        <p:nvPicPr>
          <p:cNvPr id="9" name="Picture 6" descr="http://mirrors.creativecommons.org/presskit/buttons/88x31/png/by-nc-sa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153" y="8863607"/>
            <a:ext cx="1541078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3"/>
          <p:cNvSpPr/>
          <p:nvPr/>
        </p:nvSpPr>
        <p:spPr>
          <a:xfrm>
            <a:off x="2096113" y="8919934"/>
            <a:ext cx="10708341" cy="55335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107528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7641" algn="l" defTabSz="107528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5284" algn="l" defTabSz="107528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12926" algn="l" defTabSz="107528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50568" algn="l" defTabSz="107528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88209" algn="l" defTabSz="107528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25850" algn="l" defTabSz="107528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63493" algn="l" defTabSz="107528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01135" algn="l" defTabSz="1075284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4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ABC Learning Design method by Clive Young and Nataša Perović, UCL. (2015). Learning types, Laurillard, D. </a:t>
            </a:r>
            <a:r>
              <a:rPr lang="en-GB" sz="1400" dirty="0">
                <a:solidFill>
                  <a:srgbClr val="1F4E7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n-GB" sz="14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2012</a:t>
            </a:r>
            <a:r>
              <a:rPr lang="en-GB" sz="1400" dirty="0">
                <a:solidFill>
                  <a:srgbClr val="1F4E7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en-GB" sz="14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br>
              <a:rPr lang="en-GB" sz="14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GB" sz="14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Translated by Birgit </a:t>
            </a:r>
            <a:r>
              <a:rPr lang="en-GB" sz="1400" dirty="0" err="1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Hawelka</a:t>
            </a:r>
            <a:r>
              <a:rPr lang="en-GB" sz="14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, Centre of University and Academic Teaching, University of Regensburg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1488755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710</Words>
  <Application>Microsoft Office PowerPoint</Application>
  <PresentationFormat>A3-Papier (297 x 420 mm)</PresentationFormat>
  <Paragraphs>103</Paragraphs>
  <Slides>12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MS Mincho</vt:lpstr>
      <vt:lpstr>Times New Roman</vt:lpstr>
      <vt:lpstr>Office Theme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np_ucl1</dc:creator>
  <cp:lastModifiedBy>Rechenzentrum</cp:lastModifiedBy>
  <cp:revision>190</cp:revision>
  <cp:lastPrinted>2015-11-06T15:46:38Z</cp:lastPrinted>
  <dcterms:created xsi:type="dcterms:W3CDTF">2014-10-31T14:03:56Z</dcterms:created>
  <dcterms:modified xsi:type="dcterms:W3CDTF">2021-03-15T08:24:50Z</dcterms:modified>
</cp:coreProperties>
</file>