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7"/>
  </p:notesMasterIdLst>
  <p:sldIdLst>
    <p:sldId id="982" r:id="rId2"/>
    <p:sldId id="484" r:id="rId3"/>
    <p:sldId id="1045" r:id="rId4"/>
    <p:sldId id="1044" r:id="rId5"/>
    <p:sldId id="483" r:id="rId6"/>
    <p:sldId id="1041" r:id="rId7"/>
    <p:sldId id="485" r:id="rId8"/>
    <p:sldId id="580" r:id="rId9"/>
    <p:sldId id="582" r:id="rId10"/>
    <p:sldId id="639" r:id="rId11"/>
    <p:sldId id="579" r:id="rId12"/>
    <p:sldId id="1050" r:id="rId13"/>
    <p:sldId id="985" r:id="rId14"/>
    <p:sldId id="591" r:id="rId15"/>
    <p:sldId id="595" r:id="rId16"/>
    <p:sldId id="586" r:id="rId17"/>
    <p:sldId id="1036" r:id="rId18"/>
    <p:sldId id="1028" r:id="rId19"/>
    <p:sldId id="1040" r:id="rId20"/>
    <p:sldId id="1046" r:id="rId21"/>
    <p:sldId id="1049" r:id="rId22"/>
    <p:sldId id="1047" r:id="rId23"/>
    <p:sldId id="578" r:id="rId24"/>
    <p:sldId id="983" r:id="rId25"/>
    <p:sldId id="576" r:id="rId26"/>
    <p:sldId id="418" r:id="rId27"/>
    <p:sldId id="503" r:id="rId28"/>
    <p:sldId id="330" r:id="rId29"/>
    <p:sldId id="1023" r:id="rId30"/>
    <p:sldId id="700" r:id="rId31"/>
    <p:sldId id="701" r:id="rId32"/>
    <p:sldId id="837" r:id="rId33"/>
    <p:sldId id="838" r:id="rId34"/>
    <p:sldId id="840" r:id="rId35"/>
    <p:sldId id="839" r:id="rId36"/>
    <p:sldId id="841" r:id="rId37"/>
    <p:sldId id="842" r:id="rId38"/>
    <p:sldId id="843" r:id="rId39"/>
    <p:sldId id="844" r:id="rId40"/>
    <p:sldId id="845" r:id="rId41"/>
    <p:sldId id="971" r:id="rId42"/>
    <p:sldId id="846" r:id="rId43"/>
    <p:sldId id="847" r:id="rId44"/>
    <p:sldId id="848" r:id="rId45"/>
    <p:sldId id="849" r:id="rId46"/>
    <p:sldId id="850" r:id="rId47"/>
    <p:sldId id="851" r:id="rId48"/>
    <p:sldId id="852" r:id="rId49"/>
    <p:sldId id="853" r:id="rId50"/>
    <p:sldId id="854" r:id="rId51"/>
    <p:sldId id="855" r:id="rId52"/>
    <p:sldId id="856" r:id="rId53"/>
    <p:sldId id="857" r:id="rId54"/>
    <p:sldId id="858" r:id="rId55"/>
    <p:sldId id="859" r:id="rId56"/>
    <p:sldId id="861" r:id="rId57"/>
    <p:sldId id="860" r:id="rId58"/>
    <p:sldId id="1024" r:id="rId59"/>
    <p:sldId id="865" r:id="rId60"/>
    <p:sldId id="872" r:id="rId61"/>
    <p:sldId id="873" r:id="rId62"/>
    <p:sldId id="880" r:id="rId63"/>
    <p:sldId id="881" r:id="rId64"/>
    <p:sldId id="882" r:id="rId65"/>
    <p:sldId id="883" r:id="rId66"/>
    <p:sldId id="887" r:id="rId67"/>
    <p:sldId id="888" r:id="rId68"/>
    <p:sldId id="889" r:id="rId69"/>
    <p:sldId id="890" r:id="rId70"/>
    <p:sldId id="891" r:id="rId71"/>
    <p:sldId id="892" r:id="rId72"/>
    <p:sldId id="893" r:id="rId73"/>
    <p:sldId id="874" r:id="rId74"/>
    <p:sldId id="963" r:id="rId75"/>
    <p:sldId id="894" r:id="rId76"/>
    <p:sldId id="895" r:id="rId77"/>
    <p:sldId id="1014" r:id="rId78"/>
    <p:sldId id="897" r:id="rId79"/>
    <p:sldId id="899" r:id="rId80"/>
    <p:sldId id="900" r:id="rId81"/>
    <p:sldId id="901" r:id="rId82"/>
    <p:sldId id="902" r:id="rId83"/>
    <p:sldId id="903" r:id="rId84"/>
    <p:sldId id="904" r:id="rId85"/>
    <p:sldId id="905" r:id="rId86"/>
    <p:sldId id="909" r:id="rId87"/>
    <p:sldId id="908" r:id="rId88"/>
    <p:sldId id="911" r:id="rId89"/>
    <p:sldId id="907" r:id="rId90"/>
    <p:sldId id="914" r:id="rId91"/>
    <p:sldId id="1026" r:id="rId92"/>
    <p:sldId id="1027" r:id="rId93"/>
    <p:sldId id="875" r:id="rId94"/>
    <p:sldId id="917" r:id="rId95"/>
    <p:sldId id="915" r:id="rId96"/>
    <p:sldId id="916" r:id="rId97"/>
    <p:sldId id="918" r:id="rId98"/>
    <p:sldId id="919" r:id="rId99"/>
    <p:sldId id="957" r:id="rId100"/>
    <p:sldId id="920" r:id="rId101"/>
    <p:sldId id="921" r:id="rId102"/>
    <p:sldId id="922" r:id="rId103"/>
    <p:sldId id="959" r:id="rId104"/>
    <p:sldId id="960" r:id="rId105"/>
    <p:sldId id="961" r:id="rId106"/>
    <p:sldId id="962" r:id="rId107"/>
    <p:sldId id="1016" r:id="rId108"/>
    <p:sldId id="1017" r:id="rId109"/>
    <p:sldId id="965" r:id="rId110"/>
    <p:sldId id="876" r:id="rId111"/>
    <p:sldId id="964" r:id="rId112"/>
    <p:sldId id="929" r:id="rId113"/>
    <p:sldId id="931" r:id="rId114"/>
    <p:sldId id="932" r:id="rId115"/>
    <p:sldId id="933" r:id="rId116"/>
    <p:sldId id="877" r:id="rId117"/>
    <p:sldId id="966" r:id="rId118"/>
    <p:sldId id="935" r:id="rId119"/>
    <p:sldId id="936" r:id="rId120"/>
    <p:sldId id="978" r:id="rId121"/>
    <p:sldId id="937" r:id="rId122"/>
    <p:sldId id="938" r:id="rId123"/>
    <p:sldId id="939" r:id="rId124"/>
    <p:sldId id="979" r:id="rId125"/>
    <p:sldId id="941" r:id="rId126"/>
    <p:sldId id="942" r:id="rId127"/>
    <p:sldId id="1051" r:id="rId128"/>
    <p:sldId id="943" r:id="rId129"/>
    <p:sldId id="945" r:id="rId130"/>
    <p:sldId id="946" r:id="rId131"/>
    <p:sldId id="947" r:id="rId132"/>
    <p:sldId id="948" r:id="rId133"/>
    <p:sldId id="949" r:id="rId134"/>
    <p:sldId id="980" r:id="rId135"/>
    <p:sldId id="1008" r:id="rId136"/>
  </p:sldIdLst>
  <p:sldSz cx="9144000" cy="6858000" type="screen4x3"/>
  <p:notesSz cx="6648450" cy="980598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808080"/>
    <a:srgbClr val="97D1D5"/>
    <a:srgbClr val="A0D4D8"/>
    <a:srgbClr val="FFFF66"/>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08" autoAdjust="0"/>
    <p:restoredTop sz="94266" autoAdjust="0"/>
  </p:normalViewPr>
  <p:slideViewPr>
    <p:cSldViewPr>
      <p:cViewPr varScale="1">
        <p:scale>
          <a:sx n="107" d="100"/>
          <a:sy n="107" d="100"/>
        </p:scale>
        <p:origin x="1626" y="114"/>
      </p:cViewPr>
      <p:guideLst>
        <p:guide orient="horz" pos="2160"/>
        <p:guide pos="2880"/>
      </p:guideLst>
    </p:cSldViewPr>
  </p:slideViewPr>
  <p:notesTextViewPr>
    <p:cViewPr>
      <p:scale>
        <a:sx n="3" d="2"/>
        <a:sy n="3" d="2"/>
      </p:scale>
      <p:origin x="0" y="0"/>
    </p:cViewPr>
  </p:notesTextViewPr>
  <p:sorterViewPr>
    <p:cViewPr>
      <p:scale>
        <a:sx n="155" d="100"/>
        <a:sy n="155" d="100"/>
      </p:scale>
      <p:origin x="0" y="0"/>
    </p:cViewPr>
  </p:sorterViewPr>
  <p:notesViewPr>
    <p:cSldViewPr>
      <p:cViewPr varScale="1">
        <p:scale>
          <a:sx n="82" d="100"/>
          <a:sy n="82" d="100"/>
        </p:scale>
        <p:origin x="4008" y="9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26T18:46:56.896"/>
    </inkml:context>
    <inkml:brush xml:id="br0">
      <inkml:brushProperty name="width" value="0.05292" units="cm"/>
      <inkml:brushProperty name="height" value="0.05292" units="cm"/>
      <inkml:brushProperty name="color" value="#FF0000"/>
    </inkml:brush>
  </inkml:definitions>
  <inkml:trace contextRef="#ctx0" brushRef="#br0">15876 8010 508 0,'-5'-18'205'0,"8"0"-137"0,1 5-14 15,-3-1-13-15,-1 2-9 16,-1 5 19-16,-2-1 13 16,3 6 4-16,0-2-7 15,-4 2-28-15,4 2-11 16,-1 0 1-16,-1 0 8 15,1 0 15-15,0 0 3 16,-5 13-2-16,1 5-9 0,-1 32-17 16,9-28-7-1,1 2-7-15,-2 1 1 0,-1 2 5 16,2 3 7-16,-7 6 17 16,-1 2 6-16,3 10 6 15,-5 5-1-15,5 6-10 16,-2 7-6-16,0-3-9 15,2-2-5-15,4-10-1 16,-1-10 0-16,4-14 3 16,-2-8-1-16,-2-7-1 15,5-5 0-15,-1-1 3 16,-3-3 0-16,-2-3 0 16,-1 0-2-16,0 0-6 15,1 0-2-15,0 0-5 16,0 0 0-16,0 0-1 15,-2-1 1-15,1 0 2 16,1 0-1-16,0-1 2 16,0 1-1-16,0 0-1 0,10-12-1 15,8-15-2-15,34-36-1 16,-28 24-2-16,-2 0 0 16,1-3 0-16,2 0-1 15,6-1 0-15,3 1-1 16,6 0 0-16,2 1 0 15,0 2 1-15,2 3 0 0,-8 1 1 16,-3 5 1-16,-3 4 0 16,-4-1 1-16,-4 7-1 15,-5-3 0-15,-2 6-1 16,-1 0 0-16,-4 2 1 16,-2 3-1-16,-1 3 1 15,-2 1-1-15,-4 3 1 16,2 5 0-16,-3 1-15 15,0 0-27-15,-1 0-94 16,0 0-58-16,0 0-123 16,-12 3-58-16,-3 5 240 15</inkml:trace>
  <inkml:trace contextRef="#ctx0" brushRef="#br0" timeOffset="458.77">16220 8368 253 0,'-1'0'124'0,"0"-2"-1"16,0 1-112-16,-5-2 70 16,1-1 27-16,2 2 38 15,-1 0 19-15,3 1-14 16,0-2-10-16,0 2-8 16,-1-2-12-16,0 1-37 15,1 1-21-15,0 0-39 16,0 0-13-16,0 1-13 15,-2 18-1-15,7 54 0 16,2-29 0-16,1 3 1 16,-3 0 2-16,0-4 1 15,-1-1 2-15,1-8 2 16,0-5 1-16,2-8-1 16,1-2-1-16,-5-10-4 15,7-2-4-15,-4-4-24 16,-3-3-28-16,2-6-219 15,-2-6 189-15</inkml:trace>
  <inkml:trace contextRef="#ctx0" brushRef="#br0" timeOffset="4321.31">16695 8451 782 0,'14'-29'323'16,"-1"-2"-211"-16,-1-2-47 15,-5 1-26-15,-2 3-17 16,-2 2 5-16,-5 2 15 16,-5 6 11-16,-8 4 9 15,-7 2-6-15,-6 8-19 16,-2 7-15-16,-4 10-18 15,-2 7 0-15,-1 11 5 16,-1 2 4-16,2 11 16 16,4-2 4-16,1 3 1 15,2-1-3-15,5-4-7 16,2-1 0-16,7-6 12 0,5 3 6 16,1-6 1-16,5-4-4 15,11 0-14-15,3-5-8 16,12-4-11-16,7-2-3 15,1-10-1-15,2-2-1 16,4-10 1-16,-5-5 1 16,5-4-1-16,-3-7 2 0,-1-7-2 15,-3-3 0-15,-4-10-2 16,-1-1 0-16,-7-2-1 16,-2 2 0-16,-2 7 1 15,-7 3 0-15,-2 14 1 16,-4 4 1-16,0 8 2 15,3 4-1-15,-8 6 1 16,5 10 1-16,-5 12 3 16,-3 7 2-16,7 10-1 15,-4 1-2-15,4-5-5 16,2 0 0-16,1-9-2 16,2-5 1-16,3-2 0 15,1-2-1-15,3-5 1 16,0-2 0-16,-4-5 0 15,1-4-1-15,0-3 0 16,3-3 1-16,7-10 2 16,3-5-1-16,6-12-1 15,-1-5-2-15,-1-8-4 0,-1 2 0 16,-5-1 2-16,-1 4 3 16,-7 6 1-16,-3 3 2 15,-5 12 1-15,-1 4 1 16,0 11-1-16,-2 3-3 15,1 10 2-15,-1 7-1 16,-3 18 2-16,1 6 1 16,-1 8-4-16,-1-1-1 15,3-6 0-15,0-8 0 0,1-8 1 16,5-9 2-16,-1-7 3 16,3-2 1-16,2-5-1 15,-1-3 1-15,9-8-3 16,-2-2 0-16,5-9-3 15,2-3-1-15,-3-3-1 16,-1-4 0-16,1 2 1 16,1 3 1-16,-2 4 1 15,-3 1 0-15,-5 6-1 16,-3 1 1-16,-4 6-1 16,0 3 1-16,-2 1-1 15,-1 1 1-15,-1 0-2 16,1 0 1-16,-2 1 0 15,1 0 1-15,1 0 0 16,0 0-1-16,0 0 2 16,0 0 3-16,0 12 4 15,0 18-1-15,-1 36-2 0,-1-29-5 16,2-6-4-16,3-4-2 16,2-9 1-16,0-5 0 15,1-6 3-15,-2-5 0 16,6-4 3-16,-1-2-1 15,9-5-1-15,3 0-1 16,3-7-7-16,6-1-3 16,-1-8-3-16,1-3 0 15,1-5 3-15,-4-7 1 0,7-1 5 16,-3-3 0-16,1 1 4 16,-2-3 0-16,-7-6 2 15,-1 0 0-15,-7-2 1 16,-3 2-1-16,-5 7 0 15,-3 4 0-15,-5 9 1 16,-1 4 1-16,-5 9 1 16,0 3 0-16,2 8 1 15,-1 3-2-15,-2 5-3 16,-1 1-2-16,-7 7-3 16,-2 5 0-16,-1 12 4 15,-3 12 1-15,1 14 2 16,1 9-1-16,-1 12-2 15,6 3-2-15,5 5 0 16,3-2 1-16,7-3 1 16,1-2 0-16,5-3 2 15,-1-1 2-15,2-5 2 16,-3-1 0-16,-2-9-2 0,-2 1-1 16,-2-7-1-16,-1-4 0 15,-2-12 2-15,0-9 1 16,-1-8 7-16,1-4 0 15,-2-8 0-15,0-2-2 16,-3-4-3-16,2-7-2 16,-2-14-4-16,3-6-1 0,6-11-3 15,1-8-1-15,8 2 1 16,2-1 1-16,3 4 0 16,2 2-1-16,2 5 1 15,2 3-1-15,4 4 0 16,-2 5 0-16,1 5 1 15,-2 5 0-15,-4 2 2 16,2 3 0-16,-7 2 0 16,0 1 0-16,-3 5 0 15,-5-2 0-15,1 3 1 16,-1 1 1-16,-3 0-1 16,0 0-1-16,0 0 0 15,0 0 0-15,4 15-1 16,2 14 0-16,11 35 0 15,-10-28 0-15,1 1 0 16,2-1 1-16,-2-4 1 16,-1-1 1-16,-5-5 2 15,-3-7 0-15,1 2-1 0,2-6 1 16,-4-2-2-16,2-1-1 16,-1-7 1-16,-3-1-2 15,4-2 1-15,0-2 0 16,0-2 1-16,0 1 0 15,0-7 0-15,2-22 0 16,0-41-2-16,-2 24 0 16,-5-12-3-16,5-4-4 15,1-2-5-15,4-2 0 0,2 10 2 16,-1 8 4-16,5 15 4 16,2 8 0-16,3 11-1 15,1 5-2-15,1 6-4 16,-4 1 0-16,3 6 2 15,4 4 0-15,-3 4 4 16,4 6 2-16,-7 0 1 16,-2 0 3-16,-4 3 1 15,-1 2 1-15,-7 3 1 16,-2 3 0-16,-11-2 1 16,-5 2 0-16,-8-3 1 15,-2-3 1-15,-4 4-2 16,3-7-1-16,10-4-2 15,-2-2 0-15,13-9 7 16,3 0 4-16,-1-10 0 16,10-5-2-16,2-11-8 0,3-1-6 15,4-5-3-15,0 0 0 16,3 8 1-16,2 2 0 16,-3 7 1-16,0 4 0 15,-6 3-2-15,-2 1-1 16,-1 4-2-16,1 4 0 15,0 2 2-15,0 0 1 16,2 1 1-16,-1 1 1 16,0-1 2-16,1 5 0 15,0-3 0-15,0 4 0 0,-3 4 0 16,-1 1 0-16,-7 1 0 16,-4-1 1-16,-2-4 3 15,-1-6 3-15,4-3 4 16,0-5 3-16,2-1-1 15,0-3-2-15,1 1-6 16,0 1-4-16,1-15-1 16,2-36 0-16,1 25 0 15,1-1 1-15,0-1-1 16,-1-1 0-16,3 5-1 16,1 0-1-16,1 7 0 15,-1 2 0-15,1 6-1 16,2 3 0-16,2 4 0 15,-1 1 0-15,6 2-1 16,-2 0 2-16,5 3 0 16,3 1 1-16,-3-2 1 0,3 2 0 15,-7-4 0-15,-1 0 0 32,-7 0 1-32,0 0 2 0,23-4-1 0,-1-4 1 15,4-5-3-15,-15 0 0 16,1-6-5-16,-3 1-1 15,-2-2 2-15,-5-2 2 16,-7 5 5-16,-2-2 3 16,-7 7 0-16,-2 0-1 15,-7 4-1-15,-2 5-3 0,-6 4-3 16,3 7-1-16,-3 7 0 16,1 2 1-16,6 9 4 15,-6-1 3-15,4 4 3 16,-3 2-1-16,0-1 0 15,2-2-3-15,3-4-3 16,4-1 0-16,8-6-2 16,4 0-1-16,6-5-2 15,6-5 0-15,4-5-1 16,6-3 4-16,6-7 2 16,3-1 2-16,6-6 1 15,2-4-3-15,1-3 0 16,2-3 0-16,-5 0 0 15,-3 0 0-15,-8 7 0 16,-3 1 0-16,-9 5 0 16,-6 3 0-16,-6 7 1 15,-2 3 0-15,-7 12 1 0,0 7 0 16,-8 8 1-16,-2 3 0 16,2 2-1-16,0 3-1 15,7-1 0-15,3-2-2 16,6-6 0-16,2-8 0 15,3-6 0-15,4-5 0 16,1-9 0-16,4-3-3 16,-1-10-9-16,0-6-8 15,0-8-25-15,-3-5-12 0,2-4-17 16,-2-3 0-16,-2 2 20 16,1-1 9-16,-4-1 18 15,-3 3 6-15,2-1 8 16,-5 0 3-16,-1 8 39 15,1 9 1-15,-2 12 28 16,2 7 2-16,0 10-23 16,4 8 4-16,1 14-28 15,0 1-3-15,3-1-10 16,-1-6-6-16,4-11-3 16,-2-4 0-16,-2-4 2 15,0-2-4-15,-7-3-52 16,7-1-38-16,-6-3-80 15,1-2-25-15,4 0-5 16,-5 0 11-16,6 1 56 16,1 1 23-16,5 4 52 15,2 4 26-15,2-1 43 0,1 3 34 16,3 0 53 0,-1 0 17-16,3 1-2 0,0-1-23 15,-4-2-21-15,2-2 3 16,-7-2 33-16,0-5 23 15,-3-4 16-15,-1-2-12 16,-5-6-41-16,-3 0-23 16,-7-3-33-16,-2 2-6 15,-6 3 0-15,-1 5 5 0,0 6-4 16,-7 4-2-16,-1 12-11 16,1 3-7-16,1 8-7 15,4 0 0-15,6 3 5 16,4-1 2-16,4-5 14 15,2 0 8-15,7-5 8 16,-1-2-1-16,11-2-9 16,4 1-8-16,6-7-8 15,8 2-2-15,1-3 0 16,1 0-1-16,-3 1 2 16,-6-2 0-16,-6 4 1 15,-7 3 0-15,-12 3 4 16,-5 6-1-16,-19 5 2 15,-9 1 1-15,-15 4 1 16,-6 0 2-16,2-6 2 16,2-1 0-16,6-8-1 15,5-3-1-15,8-6-1 0,5-3-2 16,10-2-6-16,4 0-5 16,9-1-19-16,0 1-28 15,11-2-106-15,-3-5-379 16,16-1 364-16</inkml:trace>
  <inkml:trace contextRef="#ctx0" brushRef="#br0" timeOffset="15342.09">16423 9768 384 0,'-1'0'156'0,"0"0"-105"0,1 0-22 16,0-1-26-16,0 0-6 15,0 0-1-15,0-2 2 16,4-8 3-16,3-1 6 16,30-27 17-16,-31 27 4 15,1-2 5-15,0-1 6 16,1 0 11-16,-1 0 13 16,-3 2 37-16,0 2 15 0,-4 0 10 15,0 3-6-15,-5 5-34 16,-4-1-22-16,-10 2-37 15,-7 1-10-15,-10 1-1 16,-3 0 4-16,-3 8 26 16,-5 1-1-16,-2 6-6 15,-3 3-5-15,-8 8-18 16,3 5 1-16,0 10 13 16,-2 4 10-16,9 3 1 15,5-3-5-15,18-5-14 16,1-4-12-16,15-11-17 15,7-3-6-15,12-10-7 16,17-7-2-16,14-2 4 16,6-3 4-16,8-2 7 15,3 2 3-15,5 7 4 16,2 5 0-16,-3 4 1 16,-10 4 1-16,-6 3 3 15,-8 3 3-15,-12 3 9 16,-4 0 4-16,-13 2 9 0,-7-5 2 15,-14 6 4-15,-6 0-2 16,-14 2 1-16,-8 5 4 16,-13-4 7-16,-9-1 3 15,-7-2 15-15,-3-1-2 16,-2-6-10-16,0-5-6 16,1-11-22-16,7-4-11 15,6-7-21-15,9-3-19 0,10-8-58 16,7-2-60-16,17-7-207 15,5-4 227-15</inkml:trace>
  <inkml:trace contextRef="#ctx0" brushRef="#br0" timeOffset="16167.15">16569 10204 502 0,'5'-28'216'15,"-4"1"-111"-15,-4-1 3 16,-8 4-1-16,-3 1 8 16,-3 4 27-16,0 5-24 15,2 8-39-15,1 2-16 0,4 13-45 16,2 5-7-16,1 7 0 15,2 8 6-15,4 8 6 16,0 4 2-16,4 13-1 16,1 3-5-16,0 3-7 15,0-1-2-15,-2-5-4 16,-2-5 0-16,0-7-1 16,-1-5 1-16,0-12-2 15,1-4 1-15,0-13 5 16,0-3 13-16,1-8 12 15,-1-9 0-15,0-12 0 16,0-6-13-16,-1-17-7 16,-2-5 1-16,0-13-4 15,-2-3 3-15,2 0-2 16,1 1 0-16,5 7-4 16,3 0-2-16,9 8-3 15,2 8 1-15,10 10 7 0,1 8 1 16,6 10-2-16,3 7-1 15,0 9-2-15,0 4-1 16,-3 11 0-16,-3 4-1 16,-5 10-2-16,-4 2 1 15,-13 3 7-15,-2 3 4 16,-17-6 13-16,-1 4 3 16,-6-3 6-16,-6-2 5 15,-6-4-7-15,-7-4 0 0,-4-6-4 16,-4-5-7-16,0-2-3 15,0-6-4-15,5-3-13 16,7 0-4-16,11-3-12 16,7 2-18-16,14-1-50 15,1-5-28-15,18 0-96 16,4-4-58-16,11-2-271 16,4 3 335-16</inkml:trace>
  <inkml:trace contextRef="#ctx0" brushRef="#br0" timeOffset="16592.48">16890 10348 880 0,'11'15'410'0,"6"-1"-183"15,-1-3-111-15,-6-4-86 16,-2-3-8-16,-8-4 44 16,-3-2 5-16,-9-8 17 0,-5 1 5 15,-10-9-23-15,-2-2 8 16,-4-5-2-16,3-5-13 15,7-4-26-15,2 2-14 16,12 3-19-16,2 3-2 16,9 5-3-16,7 1-1 15,6 4-1-15,5 0-1 16,7 5 0-16,0-1 1 16,5 4-1-16,-2 3 1 15,2 4 0-15,-1 0 1 0,0 2 0 16,-1 1 1-16,-2 4 0 15,-2 1 1-15,-5 1 0 16,-3 4 1-16,-7 3 2 16,-4 4 0-16,-12 11 2 15,-6 3 2-15,-8 6 6 16,-5 0 1-16,4-1-2 16,2-2-1-16,9-10-11 15,2-6-6-15,8-13-12 16,5-11-3-16,7-14-67 15,6-10-74-15,4-18 106 16</inkml:trace>
  <inkml:trace contextRef="#ctx0" brushRef="#br0" timeOffset="17414.3">17218 9803 1368 0,'4'-2'530'16,"-5"10"-325"-16,3 5-149 15,-2 6-23-15,-2 0-2 16,2 3-16-16,-4 0-10 16,2-2-5-16,1 1-10 15,3-5-55-15,4-2-40 16,1-6-86-16,4-6-37 16,9-3-29-16,-2-11 13 15,8-5 74-15,5-6 39 0,-6-8 81 16,3-3 29-16,-5-4 32 15,-5 1 35-15,-3 3 57 16,-2 3 30-16,-5 4 29 16,-1 5-21-16,-1 6-40 15,-3 5-23-15,3 7-17 16,0 4 9-16,3 11 13 16,-1 6 4-16,0 14-7 15,0 6-9-15,-2 17-18 16,0 6-12-16,-2 12-21 15,0 1-7-15,-3-5-12 16,-1-2-1-16,1-14-1 16,0-7 0-16,2-19 3 15,-1-7 3-15,-1-18 17 16,0-8 5-16,-3-17 1 16,-4-8 1-16,-5-11-13 15,-6-4-2-15,-4-6-3 0,-2 0-2 16,1 3-4-16,2 5-3 15,7 16 2-15,5 8 1 16,6 12-5-16,2 3-2 16,8 3-3-16,2 0-1 15,11-3 5-15,3 0 1 16,10 3 2-16,4-2-1 16,2 7-1-16,3 3 0 15,-9 3 0-15,1 6-1 0,-8 4-1 16,-7 2 0-16,0 10 2 15,-11-3 1-15,-8 7 6 16,-2-1 4-16,-8 1 9 16,-1-2 2-16,-3-5 6 15,-1 3 3-15,-2-4-1 16,-4 5-2-16,3 0-3 16,3-6-4-16,0-7-9 15,10-4-4-15,3-7-10 16,3 0-3-16,7-6 3 15,4-1 1-15,6-5 3 16,3-2 1-16,12 3-4 16,6-3-1-16,6 1-13 15,4 3-12-15,-3-4-34 16,-7-1-45-16,-6 3-507 16,-9-4 434-16</inkml:trace>
  <inkml:trace contextRef="#ctx0" brushRef="#br0" timeOffset="18377.09">17683 10085 621 0,'-73'42'281'0,"62"-47"-134"15,-5-1-88-15,0 1-16 16,1 1-32-16,1 1-4 16,5 0 7-16,2 2 32 15,5 0 45-15,6-1 13 16,-4 1 35-16,0 0-19 16,25-11-28-16,35-13-7 0,-25 11-35 15,-2-4-8-15,3 5-6 16,-4 0-4-16,-3 5-11 15,2 6-6-15,-5 3-14 16,2 6-3-16,-2 3-22 16,-2 4-48-16,-6 0 48 15</inkml:trace>
  <inkml:trace contextRef="#ctx0" brushRef="#br0" timeOffset="22164.17">18257 10104 21 0,'-4'-3'49'0,"1"2"49"15,0-1 17-15,0 1 18 16,-8-8-16-16,5-1-22 15,-26-27-4-15,23 29-5 16,3 1-7-16,-1 2-16 16,0-2-3-16,6-1 2 15,1-1 10-15,2-3 23 16,-1 2 5-16,3-3-15 16,-3 0-15-16,-1 5-29 31,0 4-11-31,0 0 0 0,2-10 2 0,-3 5 6 0,0 1 1 15,-1 9 0 1,2 1-3-16,3 7-4 0,3 2-2 16,-4 6-6-16,1 3 2 15,-3 10 7-15,-2 2 2 16,4 5-1-16,-1 5-3 16,4-3-9-16,1 1-2 15,2-1-2-15,-1-4-1 16,-1-6-1-16,0 0-2 0,1-8-6 15,4-3 0-15,5-8-1 16,2-10 2-16,4-15 0 16,4-9 0-16,3-13-4 15,0-2-2-15,-6-5-1 16,-5-1-2-16,-3 5 3 16,-3 2 0-16,-7 4 2 15,-2 5 3-15,-8 6 5 16,-2 5 4-16,-1 9 3 15,-1 2 0-15,3 6-4 16,2 2-4-16,0 3-5 16,1 2-2-16,0 1-2 15,2 1 0-15,1 3 1 16,2-3-2-16,3 2 1 16,-1-3 0-16,5 0-1 15,-2 0 0-15,5 0-1 16,3-2 0-16,3 1 0 0,0 1 0 15,3-2-1-15,1-1 0 16,2-4 0-16,4-1 0 16,4-7 0-16,-3-3 0 15,1-8-1-15,-3-4 0 16,-2-3 1-16,0-3 1 16,-9-1 2-16,-2 6 1 15,-12-4 0-15,-2 7 0 16,-8 4-2-16,-8 3-2 0,-1 14-2 15,-7 2-1-15,-1 13 0 16,0 6 1-16,0 1 1 16,5 4 1-16,4 2-2 15,4-5 1-15,5 3-2 16,2-1 0-16,7-2-1 16,1 1-1-16,9-2 1 15,4 0-1-15,5-2 0 16,9-2-2-16,0-3 2 15,1-1 1-15,-1-1 3 16,-5-7 1-16,-2-1 4 16,-2-5 3-16,-7-7 3 15,-3-4 1-15,-4-9-2 16,-3-4-1-16,-4-4-3 16,-5-2-1-16,-3-2-1 15,0 1-1-15,0-2 0 16,3 5-2-16,7 6 0 0,2 2-1 15,11 9 0-15,1-1-1 16,7 4 0-16,5 2 0 16,2-1-3-16,3 5-10 15,0 0-55-15,-3-1-48 16,-8 3-147-16,-3 2-257 16,-12 4 344-16</inkml:trace>
  <inkml:trace contextRef="#ctx0" brushRef="#br0" timeOffset="22747.84">19199 9667 1116 0,'77'-71'430'16,"-66"74"-324"-16,-4 1-41 15,-3 2-29-15,-1 0-6 16,-3 2 6-16,-6 5 0 16,-6 3-6-16,-5 9-10 15,-3 7-3-15,-4 13 9 16,2 4 7-16,1 5 7 16,4-2 2-16,8-8-4 15,3-6-2-15,6-9-4 16,2-8-4-16,4-10-13 15,5-4-2-15,0-10-5 0,3-3-1 16,6-6-4-16,0-1-1 16,5 0-2-16,1 3-2 15,1 3-2-15,-1 3-1 16,-1 10-1-16,0 2-1 16,-2 8-3-16,1 3 0 15,-3 0-1-15,-4-1 3 16,-5-2 6-16,-7-1 2 15,-6 1 5-15,-5 3 2 0,-7-1 4 16,-8 3 0-16,-6 0-2 16,-4 0-1-16,-10-2-2 15,0 0-2-15,-3-3 0 16,-2-7 1-16,8-8-3 16,1-1 0-16,7-10-2 15,5-2-4-15,12-7-11 16,5-6-5-16,13-7-22 15,13-2-32-15,11-3-65 16,8 0-20-16,14 0-61 16,3 4-76-16,5 8 207 15</inkml:trace>
  <inkml:trace contextRef="#ctx0" brushRef="#br0" timeOffset="24678.39">19722 10146 561 0,'7'20'320'16,"-1"-3"-34"-16,-4-1-151 16,-3 3-73-16,-7-3-27 15,-6-2-17-15,2 1-7 16,-3-6-4-16,-5-1-1 16,4-1-1-16,-2-3 0 15,1-3 38-15,8-1 26 16,1-10 48-16,0-1 26 15,3-11-5-15,1-7-23 0,3-4-49 16,2-4-25 0,2-7-34-16,0-1-4 0,-2-2-2 15,3 3 0-15,3 12-1 16,-1 8-2-16,-1 9-3 16,0 4-2-16,2 8-1 15,3 0 1-15,6 10-1 16,-4-1-2-16,2 2-17 15,2 1-14-15,2-2-44 16,1-1-24-16,1-2-52 16,-3-2-26-16,-3 1-20 15,-3 3 20-15,-5 2 71 16,1 1 42-16,-1-1 74 16,-3-3 15-16,4-2 19 15,-1-3 11-15,1-4 12 16,3-3 2-16,1-6 11 15,-1-1 10-15,0-3 27 0,-4 0 14 16,-3 4-5-16,-1 3-19 16,-2 4-34-16,-2 3-13 15,-5 3-11-15,-3 1-1 16,-6 4 1-16,-1 5-1 16,-1 2-5-16,0 6-2 15,2 2-10-15,6 3-4 16,2 6 2-16,0-1 4 0,5 0 0 15,-2-4-1-15,3-3-9 16,5-2-6-16,-1-6-4 16,1-2-1-16,7-3-1 15,-3-5 1-15,6-3 2 16,6-3-1-16,2-8-1 16,4-5 0-16,1-8 0 15,-1-8-1-15,-1 0 1 16,-3 0-1-16,-2 2 1 15,-5 5 1-15,-5 3 2 16,-3 3 2-16,-6 5 4 16,0 6 0-16,-5 1-3 15,-1 5-2-15,0 3-5 16,0 5-1-16,3 6-1 16,-1 1 0-16,3 8 1 15,0 1 1-15,0 3 3 16,2 3-1-16,1-3 0 0,-1 0-1 15,3-5 0-15,-1-3-1 16,-1-7 0-16,5-2 1 16,-1-5 1-16,1-3 2 15,3-6 0-15,2-4-1 16,0-7-1-16,4-4-1 16,3-4 0-16,1 0-1 15,3-1 0-15,-6 1-1 16,-3 5 1-16,-1 2-1 0,-4 9 2 15,-2 5-1-15,-5 5 5 16,0 7 0-16,-5 8 2 16,-2 4-1-16,2 2-5 15,-5 0 0-15,2-5-1 16,4-2-1-16,1-5 2 16,2-3-1-16,7-7 3 15,2-1 1-15,1-1 1 16,1-3 0-16,2-2-2 15,0 2 0-15,3-6-3 16,-1 1-1-16,-2-2 0 16,-1-1-2-16,-2-4 1 15,1 4 0-15,-2-4 1 16,1 4 0-16,-3 2 2 16,-2-1 0-16,-2 6 1 15,-2 2 0-15,-4 8-2 16,1-4 1-16,0 0-1 15,-4 22 1-15,-4 34 0 0,7-28 0 16,3-4-2-16,2-2 0 16,7-9-2-16,-2-8-3 15,3-3-13-15,0-6-13 16,1-3-32-16,0-1-21 16,-3 1-23-16,-1 5-10 15,-1 4-9-15,-2 5-2 16,0 9-28-16,1 2-42 0,3 1-201 15,4-3 8-15,7-4 102 16,-1-5 124-16,5-7 352 16,2-1 58-16,1-9-10 15,2-3-61-15,-1-8-106 16,0-1-42-16,-6-5-18 16,-4 2 3-16,-7 1 3 15,-2 2 1-15,-7 2-3 16,0 2 3-16,-2-6 15 15,-3 1 15-15,-1-2 43 16,2 1 15-16,0 8 11 16,-2 0-1-16,1 10-9 15,-5 3-16-15,-2 7-28 16,-3 5-16-16,-8 11-27 16,-2 4-6-16,1 10 0 15,1 4-1-15,3-4-7 16,-1 3 0-16,2-6 6 0,2-5 3 15,7-3 5-15,2-7 1 16,8-2-2-16,3 0-4 16,2-5-3-16,6-1 0 15,0-6-3-15,6-3 2 16,11-10-2-16,2-6-2 16,5-16-2-16,1-3 0 15,-2-10 0-15,-4-2 1 16,-2 3 3-16,-5-1 1 15,-4 5 2-15,-7 2 3 0,-7 9 7 16,-5 7 0-16,-2 13-1 16,-1 6-4-16,-6 10-9 15,0 10-1-15,-8 12-1 16,0 9 1-16,3 10 0 16,-1 4 1-16,8 2 1 15,5-4 0-15,13-8 12 16,7-8 10-16,14-15 10 15,7-7 3-15,6-11-9 16,0-6-8-16,-4-2-13 16,-6-1-4-16,-7 3-7 15,-6 5-3-15,-7 2-21 16,-3 4-12-16,-12 0-65 16,2 0-65-16,-1-5-432 15,-3-1 402-15</inkml:trace>
  <inkml:trace contextRef="#ctx0" brushRef="#br0" timeOffset="38231.25">16168 11466 6 0,'0'0'3'0,"0"2"-1"16,-1-2-1-16,0 0 11 15,0 0 8-15,0 0 5 16,-1 0-1-16,1 0-15 15,0 0-22-15,0 0-14 16,0 0 14-16</inkml:trace>
  <inkml:trace contextRef="#ctx0" brushRef="#br0" timeOffset="38625.81">16167 11509 6 0,'20'27'10'0,"-27"-29"8"16,0 2 2-16,0 0-2 15,1 0-6-15,-3 0-8 16,2 0-4-16,1 3-1 15,2-1-1-15,0 2-2 16,0-2 0-16,1 1-12 16,2-3-1-16,1 0 9 15</inkml:trace>
  <inkml:trace contextRef="#ctx0" brushRef="#br0" timeOffset="39212.42">16162 11504 155 0,'51'-33'125'0,"-51"31"7"16,1-3-57-16,0-1-20 15,-1 5-38-15,0 0-9 16,0 0 5-16,0-6 13 15,2-5 30-15,-1 1 7 16,10-26 7-16,-4 29 0 16,1 0-3-16,-7-1 1 15,11-1-3-15,-2 0-6 16,1-1-8-16,3 1 1 0,-12-1 8 16,1 5 6-16,-3 1 5 15,-2 2-5-15,1 1-17 16,0 1-12-16,0-1-19 15,-1 1-4-15,1 1 4 16,0 0 6-16,0 0 7 16,-3 9 0-16,-15 14-3 15,-31 32 2-15,25-20 12 16,-2 5 6-16,-1 2 10 16,-2 3-2-16,-2 2-12 15,0 3-4-15,-5 3-3 16,3 4-1-16,3-2 0 15,-1 0 0-15,11-3-8 16,6-1-3-16,8-12-3 16,7-2-4-16,9-11-3 15,4-5-2-15,14-6-5 16,2-10 0-16,10-9 1 16,3-5-2-16,0-10-4 0,3-1-24 15,-3-2-68-15,-5-1-48 16,-11 7-139-16,1 3-106 15,-12 7 245-15</inkml:trace>
  <inkml:trace contextRef="#ctx0" brushRef="#br0" timeOffset="40166.51">16498 11966 364 0,'11'-17'248'15,"3"-2"-12"-15,1-5-92 16,1-2-30-16,-3-7-9 16,-1 1 12-16,-7 0 10 15,-2 1-2-15,-4 1-24 16,-3 3-17-16,-2 1-27 16,-2 1-13-16,-4 9-15 0,0 1-3 15,-2 8-7-15,1 1-3 16,1 10-5-16,-3 4-2 15,-2 10-6-15,-3 6 2 16,-1 9 8-16,3 6 3 16,3 5 8-16,0 8 2 15,7-3-3-15,3-3-4 16,4-9-8-16,3-6-3 0,7-5-5 16,-2-7 0-16,6-4-1 15,-3-7 0-15,3-9-1 16,3-2 1-16,3-11 0 15,3-1-1-15,3-9-1 16,3-8 0-16,-3-3 0 16,-1-6 1-16,-5 2 2 15,-3 0 0-15,-4 4 0 16,1 5 0-16,-2 13 2 16,-6 2 0-16,-1 13 2 15,-4 0 1-15,0 7 1 16,0-5-1-16,-1 5-1 15,-3 23-3-15,-4 27-1 16,2-24-2-16,4 1-1 16,0-4 1-16,3-1-1 15,2-10 0-15,5-5 0 16,4-3 0-16,1-5 1 0,2-3 1 16,2-6-1-16,4-4 2 15,5-8-2-15,2-4 0 16,5-5 3-16,-9-5 3 15,1-1 5-15,-3 0 3 16,-7 8 3-16,-3 1-2 16,-5 9 0-16,-5 4 0 15,0 6-2-15,-2 3-3 16,0 2-6-16,0-1-3 16,-2 0-3-16,1 0 0 0,0 0 2 15,-1 19 3-15,-5 36 4 16,5-26 0-16,0 7 1 15,1-4-3-15,1-2-3 16,-1-3-1-16,5-9-2 16,3-2-3-16,2-8-9 15,2-4-14-15,3-9-60 16,1-8-50-16,2-6-243 16,1-3 245-16</inkml:trace>
  <inkml:trace contextRef="#ctx0" brushRef="#br0" timeOffset="41596.75">17390 11277 153 0,'4'-11'101'16,"-3"4"-1"-16,0 7-73 15,-4 2-2-15,1-2-23 16,1 0 5-16,0 0 95 16,0 0 48-16,0 0 74 15,0 0 27-15,-1 0-51 16,1 0-31-16,-7-1-42 16,0-1-25-16,5 1-39 15,-7-3-15-15,5 2-31 16,-1 0-3-16,-2-1 1 15,4 2 1-15,-3-1 2 16,3 1 3-16,0-1 13 16,-1 2 6-16,1 2 7 15,-2 6 3-15,0 21-10 16,-30 32-4-16,29-16-7 16,0 1-6-16,-1 6-9 0,0 5-4 15,1 7-6-15,0 4-1 16,0-1 0-16,1 6 1 15,-2-2 1-15,-1-5 0 16,2 1-1-16,-1-10-1 16,1-4-1-16,-2-1 0 15,1-8 0-15,-1-5-1 16,-2-14 0-16,7-4 0 0,-3-14 2 16,0-3 1-16,3-4 0 15,-3-7 0-15,0-3 0 16,1-5-1-16,-4-8-1 15,2-2 1-15,5-4-3 16,0 1-1-16,5 1-3 16,2 1-1-16,7 3-2 15,1-1-1-15,10 5 0 16,1-1 2-16,10 0 3 16,0 1 1-16,5-6 2 15,1 1 0-15,3-2 2 16,2-2 0-16,-2 1-1 15,3 0-1-15,-4-1 0 16,-2 3 0-16,-2-1 0 16,-7 4 0-16,-7 5 2 15,-4 3 1-15,-8 4 1 16,-3-2 2-16,-6-3 1 16,-4 2 1-16,-2-4-1 0,-2 4 0 15,-3 0-3-15,-1-3 1 16,-4 2-2-16,0 2 1 15,-3 3 0-15,-2 3 0 16,2 4-1-16,0 4-2 16,0 8-1-16,-1 5 0 15,0 3 0-15,3 4-1 16,1 1 1-16,4 4 1 16,2 0 0-16,-1-4 1 0,4 4-1 15,2-4 1-15,3-1 0 16,3-1 1-16,2-2-1 15,0-2 1-15,4 1-2 16,2-3 0-16,4-6 0 16,0-6-1-16,4-3 0 15,1-3 0-15,1-6-1 16,2-2-1-16,2-6-1 16,-3-4 0-16,1-4 0 15,-1-2 1-15,-1 0 2 16,-2-1 0-16,0 4 0 15,-4 1 2-15,0 7 1 16,-7 0-1-16,-4 6 1 16,1 3-2-16,-6 6 1 15,1 7 1-15,0 8 0 16,-1 7-1-16,-2 6 0 0,1 1-2 16,2 0 0-16,1-7 0 15,2-6-1-15,2-4-2 16,2-9-1-16,0-1-1 15,7-6 2-15,-3-4 1 16,4-2 3-16,0-1 1 16,-3 1 1-16,-2 2 2 15,-4 2 1-15,-2 3 2 16,-4 8 2-16,-2 6-1 0,0 11-2 16,-1-2-4-16,4 3-4 15,2-4-3-15,3-5-19 16,1-3-22-16,1-10-74 15,1 0-71-15,4-11 117 16</inkml:trace>
  <inkml:trace contextRef="#ctx0" brushRef="#br0" timeOffset="42465.8">18183 11721 610 0,'8'-14'261'0,"5"1"-138"16,-5-6-49-16,-2-3-8 15,-4 4 64-15,-5 2 27 16,2 3-2-16,-2 5-12 16,-2-1-69-16,0 2-29 15,-4 4-23-15,-2 1-6 0,2 4-7 16,-6 2-1 0,0 0-3-16,-1 2 1 0,-1 5 8 15,5 4 0-15,1 8 7 16,3 4 3-16,2 6-9 15,4 0-1-15,2-4-6 16,1-3-5-16,8-8-1 16,-2-6 1-16,6-8-2 15,0-4 1-15,2-11 2 16,3-5 0-16,-3-8 2 16,2-5 1-16,4-4-3 15,-4-3-1-15,8-4-2 16,-3-3-1-16,-3-2 0 15,-1-1 0-15,-4 5 1 16,0 0 1-16,-3 11 5 16,1 6 11-16,-6 8 15 15,-2 9 2-15,-4 6-2 16,-3 3-11-16,-5 14-14 16,-6 7-3-16,-1 16-3 0,-2 5 1 15,-2 6-2-15,4 1 0 16,1-4 0-16,2-2 0 15,7-4 0-15,0-6 0 16,8-11 0-16,5-2 0 16,6-14 1-16,4-3-1 15,9-9-1-15,0-8 0 16,4-9 1-16,-3-3 0 16,4-4 2-16,-2-2 0 0,1-1-1 15,-1 0 1-15,-11 1 0 16,-4 6 2-16,-8 7 2 15,-4 5 4-15,-10 5-1 16,-5 4-1-16,-9 12-2 16,-4 1-1-16,-3 16 6 15,1 3 1-15,3 7-1 16,3 5-2-16,9 1-6 16,1-1-2-16,9-8-4 15,2-6-5-15,5-10-32 16,2-6-33-16,3-9-109 15,4-2-399-15,0-9 398 16</inkml:trace>
  <inkml:trace contextRef="#ctx0" brushRef="#br0" timeOffset="43036.33">19043 11091 1245 0,'-2'5'462'0,"-1"6"-375"16,-2 3-14-16,-1 5-46 15,-1 3-8-15,-5 10-13 16,-6 8-3-16,-6 18-2 15,-6 13-1-15,-3 11 15 16,-1-1 8-16,2-3 29 16,8-3 13-16,9-18 5 15,7-5-2-15,9-22-22 16,4-9-10-16,8-19-13 16,7-9-5-16,7-24-8 0,4-9-4 15,4-16-9-15,0-4-4 16,1 2-4-16,1 3-3 15,1 6-8-15,-4 9 1 16,2 0 4-16,0 5 4 16,-3 7-6-16,2-4-9 15,-1 10-45-15,-3-1-37 16,-3 0-113-16,-3 1-306 16,-4 1 356-16</inkml:trace>
  <inkml:trace contextRef="#ctx0" brushRef="#br0" timeOffset="43347.53">18992 11602 756 0,'0'0'457'16,"-3"2"0"-16,1-1-274 16,2-1-71-16,-1 0-43 15,0 4-14-15,-2 18-30 16,-7 30-6-16,5-22-11 16,3-1-11-16,2 0-29 0,0-2-25 15,7-2-48-15,1-8-29 16,6-7-62-16,2-2-38 15,9-11-191-15,4-5 267 16</inkml:trace>
  <inkml:trace contextRef="#ctx0" brushRef="#br0" timeOffset="43832.24">19363 11624 318 0,'16'-11'287'0,"-5"6"41"15,-2-1-59 1,-4 4-139-16,-4-1-36 0,-1-1-42 15,-1 3-8-15,0 0-16 16,0 0 2-16,0 0 58 16,-6-11 22-16,2 4 28 15,-36-27 1-15,26 34-38 16,0 4-19-16,1 5-37 16,-2 2-14-16,-1 5-24 15,-3 3-3-15,0 6-4 16,5 2 0-16,3 5-1 15,2-1-2-15,9 0 1 16,-2-5-1-16,7-6 1 16,7-3 0-16,2-10 1 15,5 0 1-15,7-6 0 16,0-7 0-16,4-7 0 16,-2-6 0-16,-2-3 1 15,-2-2 1-15,-4-2 4 0,-3 3 1 16,-8-2 3-16,-6 3 2 15,-7 1 2-15,-6 3 2 16,-7 4-2-16,-2 3-2 16,1 8-6-16,-2 1-5 15,7 7-4-15,-2 3-3 16,10 6-2-16,-1-1-4 16,5 1-16-16,2-1-12 15,5-4-39-15,4 0-30 0,6-5-85 16,3 0-87-16,3-3 180 15</inkml:trace>
  <inkml:trace contextRef="#ctx0" brushRef="#br0" timeOffset="44311.75">19740 11453 845 0,'0'2'360'0,"0"-1"-187"16,-3 0-73-16,2-1-58 16,0 0-2-16,0 0 22 15,-2 0 21-15,-12 1 46 16,-3 3 3-16,-26 12-31 16,27-8-19-16,2 8-35 0,0-1-8 15,-1 6-11-15,1-1-5 16,4-2-11-16,1 2-6 15,9-5-6-15,2 4 0 16,6-4-1 0,2-2 0-16,9-2 0 0,-1-1-1 15,1-1 0-15,3-1 1 16,-7 3-1-16,3 1 2 16,-6 2 0-16,-3 3 0 15,-6 5 2-15,-8-1 2 0,-8 4 0 16,0-1 0-16,-13-1 0 15,4-1-3-15,-1-4-4 16,-3-5-4-16,8-6-7 16,1-4-8-16,6-9-35 15,1-6-16-15,7-12-36 16,-1-7-14-16,6-9-33 16,4-5-29-16,7 0-129 15,2 2-117-15,11 3 275 16</inkml:trace>
  <inkml:trace contextRef="#ctx0" brushRef="#br0" timeOffset="45523.34">19864 11328 483 0,'30'-25'325'16,"-6"2"16"-16,-7 8-147 16,-2 5-28-16,-9 8-35 15,-2 4-28-15,-3 11-32 0,-4 6-20 16,-4 11-16-16,-2 5-1 15,-6 13 5-15,0 5-2 16,-3 5-7-16,3 0-4 16,4-7-11-16,1-5-2 15,6-9-1-15,0-7 5 16,3-11 8-16,2-5 3 16,1-13 3-16,-1-3 1 15,3-12-2-15,-1-5-3 0,1-14-7 16,0 3-3-16,-4-5-1 15,-1 5 1-15,-3 8-1 16,-1 1 1-16,2 12 2 16,1 1 2-16,1 5 4 15,-1 2-2-15,7 1-9 16,-5 0-5-16,0 0-8 16,5 1 0-16,11 6-1 15,32 12 0-15,-24-17 0 16,3-2-1-16,4-2 0 15,2-2 1-15,-3-3 0 16,0 2 0-16,0-5 0 16,0 0 1-16,0-2 0 15,-1 0 2-15,-6-1 0 16,-7 2 1-16,-3-1 3 16,-7 2 3-16,-6-1 2 15,-5-1 1-15,-4 1-3 0,-1 1-2 16,-3 3-3-16,1 2-2 15,-4 4-1-15,1 1 0 16,1 6-2-16,-2 4 0 16,2 5 0-16,2 5 1 15,0 1 2-15,4 1-1 16,1 1 1-16,-1 0-1 16,1 1-2-16,2 1 1 15,1-2 0-15,4 4-1 0,-3-4 0 16,1 1 0-16,2-2 1 15,0-2-1-15,5-3 0 16,1-2-1-16,5-5-3 16,-4-4-4-16,5-6-16 15,-2-5-11-15,1-5-44 16,7-3-29-16,0-5-52 16,3-1-25-16,2 1-51 15,-2-3-63-15,2 4-166 16,-3 0 35-16,0-1 100 15,0 5 95-15,1-1 344 16,-2 3 56-16,-2 3 92 16,-3-1 21-16,-2 1-95 15,-3-1-48-15,-2-2-67 16,0 0-12-16,-5-1 7 16,1 3 17-16,-2 0 21 15,-1 3 6-15,-1 1 29 16,-2 3 0-16,2 2-31 0,0 0-13 15,0 0-33-15,0 0-7 16,0 0 4-16,-1 0 1 16,1 0-5-16,0 0-7 15,-5 8-17-15,-3 7-3 16,-10 35-4-16,16-28-1 16,2 2 0-16,0-4-1 15,1-4-5-15,1-4-4 0,4-5-3 16,-1 0-2-16,3-8-4 15,2-6 0-15,8-6-1 16,-1-5 1-16,5-4 0 16,0 1 1-16,-3-1 0 15,-3 4 1-15,-3 9 8 16,-4 2 7-16,-3 13 9 16,-5 5 4-16,-2 11-5 15,-5 8-4-15,1 1-8 16,3-1-2-16,3-8-5 15,8-5-2-15,4-11-4 16,7-1 0-16,3-13-3 16,2-5-9-16,2-7-38 15,0-3-26-15,-3 6 411 16,0 0-275-16</inkml:trace>
  <inkml:trace contextRef="#ctx0" brushRef="#br0" timeOffset="50327.84">16011 12875 520 0,'-1'0'197'0,"0"0"-148"16,0 0-24-16,1 0-11 0,0 0 8 15,0 0 22-15,0 0 10 16,-1 0 24-16,0 0 1 16,-1 0 5-16,1 0-2 15,0 0-18-15,0-1-11 16,1 1-25-16,0 0-5 16,0 0 2-16,0 0 3 15,0 0 8-15,0 4 0 16,3 14-10-16,9 34-3 15,-12-22-9-15,0 4-2 0,0 10 0 16,0 7 2-16,3 2 4 16,2 2 0-16,1-6-4 15,0-8-4-15,0-6-6 16,1-7 0-16,-1-8-3 16,2-2 0-16,-2-10-15 15,-1-1-16-15,-3-5-60 16,-2-2-58-16,1-2 93 15</inkml:trace>
  <inkml:trace contextRef="#ctx0" brushRef="#br0" timeOffset="50672.37">15749 13087 2 0,'-9'-3'1'15</inkml:trace>
  <inkml:trace contextRef="#ctx0" brushRef="#br0" timeOffset="51123.2">15740 13046 114 0,'7'-46'146'0,"-7"37"55"16,5-1 19-16,-3-1-49 15,9 4-23-15,2-5-38 16,-3-3-13-16,2-2-25 16,-4-3-11-16,3 0-14 15,7-1-9-15,5 1-24 16,4 0 1-16,4-1 13 15,2 0 3-15,9 0 2 0,3 3-8 16,4 1-16-16,4 6-6 16,2 5-2-16,-3 4-1 15,1 8 7-15,-7 4 37 16,-7 9 17-16,-2 3 9 16,-11 8 4-16,-4 1-33 15,-7 7-12-15,-6 2-9 16,-9 0-10-16,-3 7-1 15,-11 1-4-15,-4 3-1 0,-10 3-1 16,-4-3 0-16,-4 1 0 16,-3-4 1-16,4-7 14 15,3 1 6-15,2-16 14 16,1-1 4-16,4-10-12 16,-4-4-6-16,4-7-13 15,-2-2-5-15,1-2-1 16,-1-5-2-16,2 3-7 15,3-1-10-15,4-3-34 16,6 2-38-16,5-5-105 16,1-1-336-16,11-8 357 15</inkml:trace>
  <inkml:trace contextRef="#ctx0" brushRef="#br0" timeOffset="51994.05">16411 13399 765 0,'-2'0'345'0,"7"-2"-82"16,3-2-249-1,2-1-3-15,4-5-2 0,0 0-5 16,2 0-1-16,-2-2-1 16,2 4 0-16,-1-3 0 15,2 4 21-15,3-1 13 16,3-2 12-16,2 1 4 16,4-6-14-16,2-3-12 15,5-4-11-15,-3-4-3 16,1-6-6-16,-1 2-1 0,-3 0 0 15,-1 2-1-15,-7 8 1 16,-6 0 2-16,-9 6 19 16,-2 2 8-16,-9 2 21 15,0 3 12-15,-7 5-11 16,1-3-7-16,-9 4-20 16,1 0-11-16,-4-2-8 15,0 5 0-15,0-1 1 16,0 0-1-16,3 7-2 15,-6-1-2-15,5 6-6 16,-2 5 0-16,2 0 0 16,3 3 0-16,4 5 4 15,2-2 2-15,1 2 9 16,2 1 7-16,0-4 7 16,3-1-3-16,2-5-8 15,2 2-9-15,5-6-10 16,3-1-3-16,2-3-18 15,5-2-15-15,5-4-43 0,3 0-34 16,8-3-115-16,1-3-284 16,7-2 346-16</inkml:trace>
  <inkml:trace contextRef="#ctx0" brushRef="#br0" timeOffset="52697.95">17208 13009 827 0,'-8'-3'443'0,"-6"-1"-41"16,-3 2-311-16,2 2-69 15,-4-1-16-15,1 5 3 16,0-1 7-16,-1 3 13 16,1 5 6-16,3-2 20 15,2 5 1-15,3-1-9 16,0-1-5-16,5 2-27 16,0 1-8-16,4 1-7 15,3 1 0-15,4 2-5 16,4-1-1-16,8 0 2 15,-1 0-1-15,5-2 3 0,-1 2 1 16,-2-5 1-16,1 5 1 16,-10-2 3-16,0-2 0 15,-5 4 4-15,-6-2 1 16,-4 5 0-16,-5-1 0 16,-4-5-2-16,-2-3-1 15,1-4 1-15,2-2 1 16,-1-5 7-16,3-1 3 15,-2-4 7-15,-1-6-1 0,1-5-8 16,1-3-7-16,9-4-14 16,5-2-7-16,12-4-7 15,5-2-1-15,9-1 1 16,2-2 4-16,8 5 8 16,-1 0 3-16,2 6 4 15,-4 5 2-15,-8 7 9 16,3 7 5-16,-4 8 13 15,-3 8 5-15,-7 6-4 16,-5 6-6-16,-6 6-12 16,-3 1-6-16,-3 1-3 15,-1-1-1-15,-5-5 0 16,1 0 0-16,2-7 0 16,-1 0-1-16,0-8-6 15,3-3-15-15,0-9-49 16,-2-6-87-16,9-11 100 0</inkml:trace>
  <inkml:trace contextRef="#ctx0" brushRef="#br0" timeOffset="52863.51">17467 12970 1173 0,'-3'3'490'0,"1"3"-222"16,-3 1-221-16,-1 3-27 15,-1 2-33-15,2-1-33 0,-1 2-104 16,0 2-176-16,6 5 215 16</inkml:trace>
  <inkml:trace contextRef="#ctx0" brushRef="#br0" timeOffset="53312.03">17594 13226 811 0,'9'-4'364'0,"-4"2"-200"16,1-5-53-16,-4-1-75 16,-2-2-19-16,-3-4 5 15,-2 1 11-15,-2 0 30 16,1 2 15-16,-2 4 36 16,0-1 4-16,0 4-23 15,1 4-16-15,0 3-45 16,0 2-15-16,3 8-10 0,-2 2-2 15,3 7-5-15,3 3-1 16,0 3 0-16,3 1-1 16,3 1 1-16,0-1-1 15,2 1 1-15,-1-2 0 16,-2 0 0-16,1 1 0 16,-2 0-1-16,-3 1 2 15,-5 1 2-15,-4 1 2 16,-3 3 15-16,-4-2 8 15,-3-4 19-15,2-1 8 0,0-10-10 16,1-5-7-16,2-6-19 16,1-5-9-16,1-9-12 15,1-4-10-15,0-11-25 16,-2-5-14-16,2-9-36 16,-1-3-9-16,8-3-57 15,4-5-66-15,12 5 146 16</inkml:trace>
  <inkml:trace contextRef="#ctx0" brushRef="#br0" timeOffset="53758.43">17765 13089 1133 0,'-6'8'463'0,"0"4"-248"0,2 2-80 15,-2-1-42-15,-1 3-18 16,2-1-54-16,1 1-6 16,-3 2-12-16,1 3-2 15,0 6 0-15,3 2-1 16,3-1 10-16,0 0 3 16,3-9 5-16,3-4 4 15,0-9-5-15,4-6-2 16,6-8-6-16,6-9-13 0,6-9-21 15,1-6-2 1,-4-2 0-16,-2 3 11 0,-5 3 16 16,-3 7 8-16,-7 12 7 15,-1 3 9-15,-5 11 16 16,-1 4 4-16,-2 11 4 16,-4 7 0-16,-2 13-6 15,3 0-1-15,1-1-11 16,2-5-8-16,2-14-16 15,3-2-5-15,-1-10-7 16,1-3-10-16,2-3-37 16,2-2-43-16,2-8-528 15,7-2 441-15</inkml:trace>
  <inkml:trace contextRef="#ctx0" brushRef="#br0" timeOffset="55828.86">18484 13135 951 0,'35'41'343'0,"-29"-56"-258"15,3-1-40-15,-2-4-7 0,0 3-6 16,-2-5-25-16,-1-1-3 15,-2-1-3-15,1-1 0 16,-6 0 1-16,0 1 2 16,-5 1 21-16,-6 0 20 15,0 5 39-15,-1 1 3 16,-5 11-17-16,0 2-20 16,-6 10-39-16,-1 4-2 15,-1 12 8-15,3 7 3 16,-1 12 7-16,3 3 1 15,7 0-7-15,3 2-2 0,5-8-8 16,4-4-2-16,5-7-1 16,1-7 2-16,6-9 8 15,4 3 5-15,4-4 0 16,3-2-1-16,3-4-9 16,3-6-4-16,1-8-6 15,4-7 0-15,4-10 0 16,-1-6-2-16,2-9-1 15,-7-3-1-15,0-2 2 16,-1 2 2-16,-9-2 3 16,0 4 2-16,-6-3 0 15,-7-2 0-15,-1 7 1 16,-5 2 2-16,-4 10 0 16,0 9 3-16,-3 11 2 15,1 4-3-15,3 11-5 16,1 4-3-16,-2 15-1 15,-2 6 2-15,-1 10 2 16,4 5 0-16,-1 3-5 0,3-1-2 16,2-3-1-16,-2-2 0 15,4-9 0-15,2-5-2 16,5-8 0-16,2-6-1 16,4-9 2-16,6-4 1 15,0-10 3-15,5-7 3 0,-2-10 0 16,-2-6 0-1,-4-4 0-15,2 2 1 0,-6 1 2 16,-5 5 0-16,-3 5 2 16,-6 3 2-16,-5 9 5 15,-4 5-3-15,-7 11-6 16,-5 6-5-16,0 14-7 16,-1 3 0-16,7 6-1 15,4-1-1-15,4-3-1 16,7 2-3-16,5-6-7 15,4 1-3-15,7-5-1 16,2-3 3-16,8-7 9 16,1-2 5-16,3-8 5 15,0-3 5-15,-8-6 11 16,-1-2 5-16,-7-1 11 16,-3-1 5-16,-4-2 12 15,0 0 1-15,-3-5 2 16,0-1-1-16,-3-6-9 15,3 2-7-15,-1-1-12 16,3 0-6-16,6 1-13 0,-2-1-2 16,5 1-3-16,2 0-4 15,2 0-21-15,-1 4-14 16,-3 2-29-16,5 3-12 16,-4 2-28-16,2 2-20 15,3 5-53-15,-6-3-12 16,8 3-376-16,6 1 386 15</inkml:trace>
  <inkml:trace contextRef="#ctx0" brushRef="#br0" timeOffset="56280.86">19548 12682 1239 0,'-10'30'441'0,"-7"3"-375"16,-1 5-51-16,0 5-2 15,-7 2-9-15,-1-2-3 16,-3 7-1-16,-1 3 1 15,4 2-1-15,2 1 1 16,6-6 2-16,3-8 0 0,10-18 0 16,2-7 2-16,13-20-23 15,6-11-62-15,9-24-367 16,7-13 308-16</inkml:trace>
  <inkml:trace contextRef="#ctx0" brushRef="#br0" timeOffset="56584.59">19657 12547 708 0,'0'-3'381'15,"3"7"-88"-15,-3 7-124 16,-2 5-36-16,-2 8-61 16,-5 0-29-16,-1 9-27 15,-2 5-5-15,-3 10-6 16,1 1 4-16,2 6 12 15,-2 1 4-15,5-1 10 0,2 3 4 16,-1-9-7 0,4 2-3-16,2-9-9 0,1-8-9 15,3-6-6-15,-1-9-2 16,3-6-8-16,-3-5-13 16,0-8-51-16,4-3-31 15,-1-8-111-15,2-4-74 16,-4-10-157-16,-2 1 28 15,-4 0 245-15</inkml:trace>
  <inkml:trace contextRef="#ctx0" brushRef="#br0" timeOffset="56793.11">19520 13114 257 0,'-66'-89'251'15,"46"84"41"-15,3 8-20 16,0 4-42-16,2 2-49 16,1 1-18-16,3 1-31 15,0-3-7-15,5-2-23 16,4-3-17-16,4-1-13 15,4 1 4-15,-6-3 4 16,0-2 2-16,28-2-24 16,29-9-18-16,-21 6-26 15,-3-1-6-15,-1 1-10 16,-2-3-20-16,-9-1-80 16,-3 2-65-16,-10-1 97 15</inkml:trace>
  <inkml:trace contextRef="#ctx0" brushRef="#br0" timeOffset="57510.21">20001 12540 951 0,'4'7'502'0,"-8"-4"-22"16,-4 9-425-16,-5 1-13 0,-9 1-33 16,-4 4-6-16,-5 6-2 15,-1 2 0-15,-4 15 9 16,2 1 12-16,0 8 36 16,5 3 12-16,5-6 2 15,4 2-8-15,9-10-34 16,-2-7-12-16,12-5-11 15,-2-7-3-15,7-2-4 16,3-4-2-16,4-9-4 16,1 0-1-16,7-11-5 15,3-4-4-15,5-5-5 16,1-5 0-16,0-2 3 16,-1 0 5-16,-1-2 3 15,-1 0 0-15,-5 2 3 16,-3-2 2-16,-4 2 8 15,-4 2 7-15,-5 6 13 0,0 4-1 16,-4 5 1-16,-2 3-4 16,-1 3-13-16,2-1-2 15,0 0-4-15,-4 14-1 16,-4 12 1-16,-10 32 0 16,10-28 4-16,3-2 1 15,4-5 3-15,2-5 0 16,7-7 0-16,3-7 2 15,6-5 3-15,2-9 0 16,5-4-2-16,4-3-2 16,-3-4-5-16,0 4-1 0,-5 2 2 15,-6 1 5-15,-2 10 5 16,-4 2 11-16,-5 7 3 16,-1 7-4-16,-1 10-6 15,-4 3-12-15,-1 3-4 16,-1-3-1-16,-1-5-5 15,6-1-8-15,2-9-19 16,3 1-8-16,6-8-44 16,0-5-39-16,7-10-173 15,0-3 187-15</inkml:trace>
  <inkml:trace contextRef="#ctx0" brushRef="#br0" timeOffset="58744.53">20476 12512 681 0,'2'-14'402'0,"-2"6"23"16,-2 2-252-16,0 4-76 16,-2 2-30-16,2 0-25 15,1 0 1-15,-2 4 2 16,-2 19 0-16,-36 43-9 15,29-22-8-15,4 13-4 16,3 6 0-16,2 8-7 16,2 5-8-16,-1-1-5 15,-2-2 0-15,1-1 0 16,-2-6 0-16,0-5 3 16,1-9 2-16,-1-16 3 15,-2-4 2-15,0-17 3 16,2-6 0-16,-4-14 3 31,5 3 10-31,0 0 17 0,-13-18 5 0,-4-15 1 0,-1-8-8 16,6 0-16-16,1-1-4 15,4 5-6-15,3 5-3 16,4 11-5-16,2 5-5 16,5 12-4-16,0 0 1 15,0 3 1-15,8 3 0 16,2-4 4-16,5 3 1 15,7-1 0-15,2-6 0 16,5-1-5-16,1-3-1 16,3 0-1-16,0 1 0 0,-5 0-2 15,-1 0 0-15,-4 2 0 16,1 3 0-16,-2 0-1 16,-1-2 1-16,0-1-4 15,-1-3-1-15,1-6-2 16,1 0-3-16,1-5 2 15,-6-3 2-15,-1-1 4 16,-4-1 4-16,-8 5 3 16,-3 1 1-16,-4 9-2 15,-6 3-2-15,-7 3-2 16,-2 5 0-16,-5 2-2 16,-2 3 1-16,3 8 1 15,-2 0 0-15,1 3 1 16,5 1 0-16,0 6 1 15,4-2 0-15,5 4-2 16,0-8 1 0,3-8-1-16,0 1 1 0,-4 20 0 0,1 0-1 15,-1-4 1-15,8-8-1 16,6-3-2-16,0-4-2 16,11 0 0-16,2-5-1 15,7-10 2-15,6-3 0 16,2-10 1-16,1-3 0 15,2-5 1-15,1-5 1 16,-2-8 0-16,2 0-1 16,-7-5 0-16,-5 1 1 0,-4 7 0 15,-4-1 1-15,-5 6 1 16,-3 5 0-16,-5 1 3 16,-5 3-1-16,-3 5-2 15,-5 1-2-15,-1 9-5 16,-3 1-1-16,-2 7 1 15,0 7 0-15,-6 7 2 16,0 7 0-16,1 11 1 16,-2 1 2-16,1 10 1 15,2 3 1-15,1 1 0 16,4 4 0-16,7-7 0 16,2-3 0-16,7-7 0 15,1-4 1-15,5-7-3 16,-1-5-2-16,5 0-14 15,2-7-19-15,1-7-45 16,2-1-28-16,-1-6-78 0,1-3-40 16,2 1 144-16</inkml:trace>
  <inkml:trace contextRef="#ctx0" brushRef="#br0" timeOffset="59640.67">21195 12889 825 0,'23'8'436'0,"-26"-19"-41"15,1 0-312-15,-2-1-41 16,-3-2-3-16,1 6 19 16,-2-4 7-16,0 5-2 15,1 4-15-15,-2 2-18 16,-1 2 4-16,5 7 13 16,-2 2 5-16,0 6-4 15,-1 4-12-15,3 4-24 16,3 4-6-16,2 4-4 15,1 3-1-15,-1 5-2 16,0 4 0-16,-1 1 1 16,-3 2 0-16,-4 0 0 15,1-2 2-15,-4-4 1 0,0-4 1 16,1-11 5-16,0-2 2 16,2-10 3-16,2-5 0 15,3-5 3-15,-1-4 4 16,-1-11 0-16,1-2-2 15,-1-14-7-15,2-8-7 16,4-7-6-16,5-5-1 0,2-1-3 16,2 4-1-16,3 8-1 15,5 8-1-15,3 7-1 16,5 5 2-16,7 6 4 16,-1 0 1-16,7 1 2 15,1 2 0-15,2 0 0 16,-1-2 1-16,-2-5 1 15,-5-3 0-15,-2-6 2 16,-4-1 1-16,-10 1 9 16,-5 1 2-16,-13 0 8 15,-4 2-2-15,-9 6-9 16,-1 6-2-16,-9 14-10 16,-1 7-1-16,-2 12-1 15,-1 3-2-15,6 2 0 16,1-3-1-16,5-2 0 15,3-2 0-15,8-4-4 16,7-1-1-16,8-3 0 0,5-4-1 16,2 1 3-16,1 2 1 15,2-1 2-15,0 4 2 16,-4-8 3-16,-1-2 1 16,-6-4 17-16,-4-2 13 15,2-1 37-15,-4-3 16 16,-1-9 9-16,2-3-6 15,-2-8-27-15,3 0-17 16,-1 1-22-16,-1 2-10 16,-4 0-46-16,0 0-33 0,-2 1 341 15,-4-2-231-15</inkml:trace>
  <inkml:trace contextRef="#ctx0" brushRef="#br0" timeOffset="69636.61">19643 8495 397 0,'-5'3'1'16,"3"0"-99"-16,3 2-99 15,-1-5 102-15,0-1 114 16,0 0 9-16,0-1 76 0,0 1 39 16,0 0 44-16,5-6 8 15,-4 3-72-15,5-1-49 16,1-1-88-16,3 0-23 15,27-9-4-15,-30 18 7 16,-4-2 36-16,1 0 28 16,-5-1 48-16,1-1 20 15,-2 0 19-15,1 0-10 16,0-1-36-16,0 1-20 0,0 0-28 16,1 1-9-16,0 0-9 15,0 0 0-15,0 0 5 16,0 0 2-16,0 0 5 15,0 0 3-15,0 0 10 16,0 0 3-16,0 0 6 16,0 0 3-16,0 0-2 15,0 0 3-15,0 0 6 16,0 0-1-16,0 0-9 16,0 0-8-16,0 0-18 15,0 0-5-15,0 0-7 16,0 0-1-16,0 0 0 15,0 0 1-15,0 0 1 16,0 0 0-16,0 0 0 16,0 0-7-16,0 0-55 15,0 0-56-15,0 0 70 16</inkml:trace>
  <inkml:trace contextRef="#ctx0" brushRef="#br0" timeOffset="70426.89">21180 9758 1128 0,'19'75'418'16,"-24"-79"-290"-16,-2 0-119 15,5 4-2-15,2 0-1 16,-2 0-18-16,1 0-14 0,0 0-49 16,0 0-44-16,0 0 74 15</inkml:trace>
  <inkml:trace contextRef="#ctx0" brushRef="#br0" timeOffset="91473.7">21757 8026 455 0,'48'-24'272'16,"-46"14"-67"-16,0-2-95 16,0 3-68-16,0-3-76 15,-1 3-7-15,0 0 3 16,-1 1 23-16,-1 2 79 16,0-1 35-16,-3 0 54 15,3 3 11-15,-2-2-11 16,0 1-19-16,1 4-32 15,0-5-14-15,2 5-28 0,0 0-10 16,0 0-20-16,0 0-7 16,2-11-10-16,0 0-2 15,12-26 6-15,-12 28 2 16,-3 2 9-16,-2 2 2 16,-2 1-5-16,1-2-4 15,-2 2-5-15,0-1 0 16,0-1 13-16,-2 2 7 15,2 0 13-15,1 0 1 16,0 3-3-16,2-1-6 16,3 0-13-16,-2 2-7 0,1 1-13 15,1 0-4-15,0 0-3 16,0 0-1-16,0 0 0 16,0 0 1-16,0 0 1 15,0 0 3-15,0 0 6 16,0 0 3-16,0 0 4 15,-1 0-4-15,0 0-4 16,0 0-3-16,0 0-4 16,0 0 1-16,-1 0-1 15,1 3-1-15,0 5-1 16,0 1 0-16,-1 2-1 16,-3 30 1-16,5-24 1 15,0 3 0-15,3 0 2 16,0 3 0-16,3 2 1 15,-2-5 1-15,2 6 2 16,-2-1 2-16,0 2 1 16,-2-1 1-16,-1 2-2 0,-1-2-1 15,-3 3-2-15,-1 0 0 16,1-1-2-16,1-1 0 16,2-2-1-16,0-1 1 15,1-5 1-15,2 3 2 16,2-2 2-16,1-2 0 15,-3 5 1-15,1-4-2 0,-2 3-2 16,0 1-1-16,2 1-2 16,-3 1-1-16,-1 2-1 15,2 1 0-15,-3-3 0 16,0 0-1-16,-3-1 1 16,1 0 0-16,-1-3-1 15,3 2 1-15,0-5 0 16,-1-1-1-16,1-2 3 15,0-2 1-15,1-2 3 16,0 2 2-16,0-4 0 16,-3 0 0-16,2 1 0 15,-1-5-3-15,-1 1-1 16,2 1 1-16,1-1 0 16,-1-2 1-16,1 1 1 15,1-3 1-15,-1-2 1 16,0 0 2-16,0 0 0 15,0 0-1-15,0 0-1 16,0 0-2-16,0 0-2 0,0 0 0 16,0 0-2-16,0 0-1 15,0 0-1-15,0 0-2 16,0 0 0-16,0 0-1 16,0 0-1-16,0 0-1 15,0 0-3-15,0 0-7 16,0 0-25-16,0 0-25 15,0 0-33-15,0 2 355 0,0 19-209 16</inkml:trace>
  <inkml:trace contextRef="#ctx0" brushRef="#br0" timeOffset="139872.51">19633 8283 698 0,'68'-11'307'15,"-68"11"-112"-15,0 0-128 16,0 1-15-16,0-1-18 16,-2 0-27-16,1 0-4 0,0 0-1 15,0 0-2-15,0 0-7 16,0 0-11-16,-1-1-29 15,1 0-14-15,0 0-54 16,-2-1-36-16,-3 2-139 16,0 0 180-16</inkml:trace>
  <inkml:trace contextRef="#ctx0" brushRef="#br0" timeOffset="140713">21279 13253 1455 0,'84'75'252'0,"-83"-74"-942"16,0-1 681-16,0 2 5 15,-1-2-3-15,-1 0-1 0,1 0-4 16,0 0 3-16,0 0-12 15,-1 0 13-15</inkml:trace>
  <inkml:trace contextRef="#ctx0" brushRef="#br0" timeOffset="148853.46">22122 7789 203 0,'26'-44'100'0,"-28"36"-30"0,1 0 41 16,-1 4 16-16,1 0-14 16,0 1-23-16,0 2-24 15,0 0-31-15,0 0-10 16,0 0 8-16,-1 0 9 16,1 0 4-16,1-2 3 15,1-5-2-15,2-1 1 16,-1 2 7-16,1 0 11 15,2 0 4-15,-4 0-4 16,6 2-2-16,1 2-3 0,-1 1-8 16,0-4-4-16,-2 3-10 15,-2 0-4-15,1 1-5 16,-2 1-3-16,0 0 2 16,1 1 1-16,0 1 1 15,-1 0 4-15,1 11-3 16,0 6 1-16,27 29-5 15,-27-25-5-15,0 4-6 16,0-2-3-16,8 7-7 16,-3 2-2-16,0-2-1 15,1 6 1-15,-3-1 3 16,1 0 1-16,0 4 1 16,1 2-1-16,-4-1-1 15,2 3 1-15,-1 0 0 16,-3-2 3-16,1-1 3 15,0 3 1-15,2 2-2 16,0 3-1-16,1 8-6 0,0-3-1 16,-5-1 0-16,2-2-1 15,-3-7-1-15,0-1 0 16,0 0 0-16,0-1 1 16,-2-1 2-16,-2-2 1 15,2-6 6-15,1-5 1 16,0-8 3-16,0-5 1 15,-2-5-2-15,2-5 0 0,1 0 0 16,-1-1 0-16,1-2-2 16,-1-2-1-16,1 0-2 15,-1 0-3-15,0 0-2 16,-1 0-2-16,2 0-3 16,0 0-1-16,0 0-1 15,0 0-1-15,0 0-3 16,0 0-4-16,0 0-22 15,0 0-22-15,-1 0-234 16,0 0 199-16</inkml:trace>
  <inkml:trace contextRef="#ctx0" brushRef="#br0" timeOffset="156765.75">20722 10105 300 0,'-6'-7'142'0,"0"-1"-77"15,1 0-1-15,0 3-40 16,0 2-14-16,2 2-9 16,-4 1-2-16,2 3-20 15,-3-2-61-15,4 7 56 16</inkml:trace>
  <inkml:trace contextRef="#ctx0" brushRef="#br0" timeOffset="157225.96">20278 11508 662 0,'-8'-6'257'0,"1"-7"-175"16,3 3-53-16,4 5-7 15,0 2-20-15,0 3-261 16,0 0 193-16</inkml:trace>
  <inkml:trace contextRef="#ctx0" brushRef="#br0" timeOffset="190609.41">22018 9402 4 0,'7'-13'4'15,"2"5"24"-15,-3 3 35 16,-4 3 42-16,-2 0 0 15,-1 1-34-15,0-1-39 16,0 1-52-16,-1 0-3 16,1 0 9-16,-5-1 4 0,1-2 15 15,1 2 9-15,3 1 7 16,-1-2 4-16,-4-4 11 16,3 3 2-16,-1-3 0 15,2 0-5-15,1 1-12 16,-2-1-3-16,2 4 4 15,0 2 11-15,1 0 20 16,0-1 3-16,0 1-5 16,0 0-5-16,0 0-8 15,0 0 0-15,0 0 4 16,0-1 2-16,0 1 5 16,0 0 6-16,0 0 10 15,-1 0 2-15,0 0 3 16,0 0 2-16,-1 1 5 15,1 0-1-15,0 0-8 16,0 0-6-16,0 0-21 16,0 0-11-16,0 0-10 0,-1 0-5 15,1 0 1-15,-1 4 2 16,0 3 4-16,-1-1 4 16,0 2-5-16,-2 2-2 15,-1 3 3-15,-12 31-3 16,17-28 5-16,0 0 0 15,0 3-3-15,-1-2 1 16,-1 6 2-16,0-4 2 16,-4 3-1-16,3 4-3 15,2-2-7-15,0 2-3 0,3 3-4 16,1 0-1-16,1 6-1 16,1-2 0-16,2 3 0 15,-4-2 0-15,-1-1-2 16,0 1 0-16,-3 1 1 15,2 0-1-15,-1 3 4 16,-1 0 1-16,0-3 2 16,0 1-1-16,0-4-3 15,-2-2 0-15,1 1 4 16,-1 1 2-16,3 1 4 16,1-3-1-16,0 3-1 15,0-3-3-15,0-3-2 16,-1-1 0-16,-4-4 1 15,3 1 2-15,-1-5 2 16,-1-1 0-16,2-5-2 16,1-2-2-16,-2 0-4 0,3-4 0 15,0-1 1-15,0-2 0 16,0-3 0-16,0 0-1 16,0 0 3-16,0 0-2 15,-1 0 0-15,1-1-1 16,0 1-5-16,0 0-1 15,0-1 0-15,0 0 1 16,0 1 2-16,0-2-1 16,0 2 2-16,0-1-2 15,0 1 1-15,0 0-1 0,0 0-1 16,0 0 0-16,0 0-1 16,0 0-1-16,0 0 0 15,0 0-2-15,0 0-3 16,0 0-1-16,0-1-10 15,0 0-10-15,0 0-45 16,0 0-38-16,0 0 68 16</inkml:trace>
  <inkml:trace contextRef="#ctx0" brushRef="#br0" timeOffset="197741.59">22295 9420 416 0,'54'28'160'0,"-55"-28"-75"15,-3-1-71-15,2-1 34 16,1 1 0-16,-1 0-11 15,1 0-8-15,0 0-20 16,0 0-1-16,0 0 13 16,0-1 10-16,0 1 27 15,-1 0 3-15,0-4-6 16,0-1-8-16,1-1-18 0,1-4 2 16,0 1 9-1,0 2 10-15,4-29 6 0,-4 31-1 16,-1 4-3-16,0 0-9 15,0 0-1-15,1 2 5 16,-1 0-6-16,-1 0-1 16,1 0-6-16,0 0-1 15,0 0 7-15,1 0 3 16,-1 0-5-16,0 0-6 16,0 0-12-16,-1 0-5 15,2 0-6-15,0 0-1 0,0 0 2 16,0 0 3-16,0 0 5 15,0 0 4-15,0 6 4 16,2 5 1-16,-1 8 2 16,1 34 0-16,-4-21-4 15,1 5-3-15,1 6-6 16,0-2-3-16,-2 1-4 16,1-3-1-16,-2-2-1 15,0 2 0-15,0 2 1 16,0 2 1-16,-1 1 3 15,1 0 2-15,0-4 4 16,0-2 2-16,1-5 5 16,0-2 1-16,0-3 0 15,1-4-1-15,0-1-5 16,-1-2-1-16,-1-3-2 16,0 0 1-16,-3-3-1 15,3 4 0-15,-2 4-1 0,0-1-1 16,2 6-2-16,-4-4-2 15,1 1 0-15,2 0-2 16,-1-3-2-16,3-2 1 16,-1-2-2-16,2-3 1 15,-1-4 3-15,1 1 3 16,1-3 3-16,-1-1-1 16,-1-2-1-16,2 0-2 15,0 3-2-15,0 0-2 0,3 4-4 16,-3 0-1-16,1-1-2 15,-1 3-1-15,0-2 1 16,0-1 1-16,-1 1 0 16,-2-2 3-16,3 0 8 15,0-1 3-15,0 0 6 16,0 2-2-16,-1 0-8 16,1 0-4-16,0 4-5 15,1 0-1-15,1 4-1 16,-2 2 0-16,1 0-1 15,-1 0 0-15,0-6 0 16,2-1 1-16,-2-5 1 16,1-4 0-16,-1-3 0 15,0 0-1-15,0-3 1 16,0 0-1-16,0 0 0 16,0 0 0-16,0 0-1 0,0 0-1 15,0 0-3-15,0 0-1 16,0 0-1-16,0 0-6 15,0 0-14-15,0 0-12 16,0 0-44-16,0 0-30 16,-1 4 70-16</inkml:trace>
  <inkml:trace contextRef="#ctx0" brushRef="#br0" timeOffset="200946.65">20015 11727 351 0,'-2'-6'112'0,"-6"6"-100"15,4 4-1-15,-1-3 51 16,-2 2-14-16,2 1-18 16,-2-2 1-16,0 0-10 0,0 0-5 15,-3-1-38-15,0 1-76 16,-2 4 65-16</inkml:trace>
  <inkml:trace contextRef="#ctx0" brushRef="#br0" timeOffset="201518.31">20053 13339 590 0,'3'-6'150'0,"-9"-15"-315"16,-3-1 190-16,1 7-22 16,5 4-2-16,0 0-17 15,-1 3-75-15,4 5 64 16</inkml:trace>
  <inkml:trace contextRef="#ctx0" brushRef="#br0" timeOffset="209823.79">21869 11275 108 0,'45'-62'125'0,"-47"62"43"16,1-1 21-16,-2-3-46 16,2 4-6-16,0 0-22 15,0 0-19-15,0 0-40 16,0-1-15-16,-1 0-17 16,1 0-3-16,0 0 0 15,0-1 0-15,0 1 7 16,0 0 2-16,-1 0 6 15,1 0 4-15,-1 0 6 16,0-2 6-16,-3-2 7 16,2 0 2-16,-1 0-2 15,0 2-4-15,-1-1-17 16,0 1-3-16,1 0-1 16,-2-1-4-16,-1 1-6 15,-1-1-6-15,2 2-13 16,-2 0 0-16,2 0 0 15,2 1 0-15,0 0 6 16,3 1 3-16,-3 0 6 0,0 0 3 16,-2 2 3-16,-1 3 3 15,3 4 2-15,-1 9-1 16,-29 31-8-16,27-30-5 16,1 4-8-16,1 1-3 15,0 2 0-15,-1 3 1 16,0 2 3-16,1 3 1 15,3 4 1-15,0 2 1 0,1-2 2 16,1 5 3 0,0-2 6-16,0 4-1 0,-2 1-3 15,-1-4-2-15,0 1-4 16,-3-7 0-16,2-1-2 16,1-5 1-16,2-8-3 15,1-3-1-15,0-9 1 16,1 1-1-16,0-6 0 15,2 3-1-15,1-2 0 16,-2-1-1-16,1 2-3 16,0-3 0-16,-2 0-1 15,1-2 0-15,-2-2-1 16,0 0 0-16,0 0-1 16,0 0-1-16,0 0-5 15,0 0-12-15,0 0-37 16,0 0-31-16,0 0 51 15</inkml:trace>
  <inkml:trace contextRef="#ctx0" brushRef="#br0" timeOffset="-157357.86">22886 7575 210 0,'-7'-4'181'16,"1"0"12"-16,-1 3-59 16,2-1-34-16,0-1-33 15,0 0-1-15,1 2 1 16,0-1-2-16,3 2-4 15,0 0-5-15,0 0-13 16,0 0-8-16,0 0-12 16,-1 0 6-16,1 6 18 0,0 11 9 15,0 34 15-15,2-26-6 16,1 5-12-16,0 0-5 16,-2 6-7-16,-4-2-3 15,-1 8-5-15,2 3-2 16,-2 8-7-16,2 3-2 15,-3 3-2-15,3 2-1 16,3-4-1-16,0-2 3 0,2-6 3 16,0-2 0-16,2-4 5 15,-1-1 0-15,1-2 0 16,-3 1-1-16,-2-3-5 16,-3-3-4-16,0 5-4 15,-1-1-3-15,0-5-2 16,3 1-3-16,1-11-1 15,0-3-3-15,1-5-2 16,1-2 1-16,-1-6-2 16,0-2-7-16,0-1-45 15,0-2-64-15,-1-3 73 16</inkml:trace>
  <inkml:trace contextRef="#ctx0" brushRef="#br0" timeOffset="-156652.02">22698 9505 212 0,'-1'-1'210'0,"0"0"72"0,0 0-20 15,-1 0-66-15,1 0-26 16,0 1-33-16,0 0-14 16,0 7-27-16,2 13-15 15,9 34-28-15,-3-28-8 16,0 4-12-16,-1 2-2 15,-1 8-8-15,-2 4-2 16,-3 14-6-16,-2 4-1 16,-8 7 3-16,1 1 2 0,-5-8 1 15,2-5 2-15,-1-8-5 16,3-4-4-16,3-12-1 16,2-3-2-16,2-11-2 15,0-3-2-15,3-8-6 16,0-4-6-16,4-5-49 15,2 1-57-15,-6-1 71 16</inkml:trace>
  <inkml:trace contextRef="#ctx0" brushRef="#br0" timeOffset="-155842.37">22143 11148 1368 0,'-4'-2'39'16,"-1"2"-5"-16,-6-1 38 15,3 7-14-15,0-2-2 16,3 3 2-16,3-1-4 16,-2-4-10-16,2 5-1 0,1 1 9 15,1 3 3-15,3 7 10 16,1 0-2-16,-1 11-15 16,1 4-9-16,-4 9-16 15,0 8-6 1,-3 4-5-16,0 4-1 0,-2 2-4 15,-6-5-3-15,6-1-3 16,0-3-1-16,4-13-4 16,6-7-3-16,1-13-23 15,1-5-27-15,-4-7-83 16,3 0-57-16,4-2 118 16</inkml:trace>
  <inkml:trace contextRef="#ctx0" brushRef="#br0" timeOffset="-155007.08">21965 12441 457 0,'40'23'271'16,"-42"-21"-30"-16,-3 0-59 15,3-2-91-15,2-1-16 16,0 0-13-16,0 1 9 15,0-1 25-15,0 0 1 16,0 0-10-16,0-1-7 16,0 1-17-16,0 0-12 15,0 1-21-15,0 0-10 0,0 0-15 16,0 0 2-16,0 0 15 16,2 12 8-16,1 6 14 15,1 39 5-15,-6-14-5 16,-5 13 1-16,-6 20 7 15,-4 4-3-15,2 8-2 16,-5-3-9-16,10-13-22 16,4-9-7-16,4-22-11 15,3-8-5-15,5-18-5 16,2-3-4-16,-2-8-1 16,-1-3 2-16,0-1 6 15,-3-2 3-15,-2 1-4 16,0 0-6-16,0 0-39 15,0-1-21-15,0 1-40 16,0 0-39-16,0 0-311 16,0 0 320-16</inkml:trace>
  <inkml:trace contextRef="#ctx0" brushRef="#br0" timeOffset="-138949.48">23749 7452 226 0,'-51'-10'156'16,"48"7"12"-16,-1 2-23 15,1-3-35-15,2 3-12 16,0-1-16-16,0 1-4 0,0 0-8 15,0 0-7-15,-1 0-16 16,2-2-8-16,2-7-10 16,1 0-2-16,3-3 0 15,26-26 2-15,-19 30 3 16,1 2 2-16,-1 1-2 16,0 0-5-16,2 2-11 15,1 1-4-15,2 3-8 16,2 7-2-16,7 8-1 15,-3 7-1-15,0 10 0 16,-7 3 2-16,-15 6 1 16,-2 4 4-16,-10 0 9 15,-1 3 6-15,-4-8 9 16,-4-5-1-16,6-12-2 16,1-5 0-16,6-11 12 15,2-4 11-15,0-3 8 16,1-4-4-16,3 3-24 0,0 0-14 15,0-1-17-15,0 1-3 16,0 1-2-16,0 0 3 16,12 3 2-16,0 13 0 15,31 32 0-15,-31-27 0 16,-7-3 2-16,1 4 0 16,-6-1 1-16,-4-4 3 15,-10 3 9-15,-2-4 7 16,-8-2 14-16,1 4 6 15,-3-4-5-15,-1 1-7 0,0-3-15 16,2-2-8-16,6-1-7 16,1-2-1-16,7-3-3 15,0-2-3-15,6-2-20 16,2-1-12-16,3-4-99 16,0 4-108-16,0 0 158 15</inkml:trace>
  <inkml:trace contextRef="#ctx0" brushRef="#br0" timeOffset="-138232.92">24314 7332 452 0,'8'-4'286'15,"0"1"-64"-15,-6 1-33 16,-2 2-33-16,-6 1-68 0,5-1-22 15,0 0-15-15,-2 4-2 16,-11 23-9-16,-12 34-6 16,19-16-15-16,-2 3-7 15,3 6-8-15,0 0-1 16,-2 1-1-16,1-3 1 16,0-7-1-16,0-3 0 15,2-9 0-15,0-4 0 0,3-7-1 16,1-3 0-16,-1-8-4 15,2-3-5-15,0-6-24 16,0-1-22-16,0 2-47 16,0-3-45-16,0 0-243 15,0 0 260-15</inkml:trace>
  <inkml:trace contextRef="#ctx0" brushRef="#br0" timeOffset="-137553.55">24653 7841 366 0,'3'2'320'0,"-3"0"32"16,-3 3-128-16,2-5-46 15,0 0-108-15,0 0-30 16,0 0-28-16,-4 6-4 0,-3 5-5 15,0-2 0-15,-37 32 0 16,28-30 1-16,-1-2 18 16,3 2 8-16,0-5 14 15,3-5 9-15,1-1-3 16,2-5-1-16,1-5-8 16,0-2-8-16,3-3-16 15,5 1-8-15,4 1-7 16,5-6-2-16,5-4-2 15,0-2 1-15,6-4 1 16,2 1 0-16,3 4 3 16,-2 1 1-16,-6 9 5 15,-2 3 3-15,-6 8 2 16,0 8 0-16,-4 5 0 16,-2 8 0-16,0 5-1 15,-3 3-2-15,-3 8-5 16,2 3-1-16,-1 5-3 15,-5 3-1-15,-1 4 0 0,-2-1 1 16,-2 3-2-16,3-4 1 16,0-4-1-16,2-1 0 15,2-6 0-15,2-4 0 16,3-6-2-16,1-4-1 16,-1-12-9-16,2-1-14 15,-2-4-64-15,0-4-51 16,0 1 85-16</inkml:trace>
  <inkml:trace contextRef="#ctx0" brushRef="#br0" timeOffset="-135789.09">23783 9400 424 0,'-8'-66'289'16,"0"59"-27"-16,0 0-72 16,1-2-35-16,0 2-43 15,3-3-13-15,2-1-18 16,2-1-8-16,4-6-26 16,0-2-9-16,4 0-8 15,4 1-4-15,3 3-4 16,2 1-1-16,6 8-8 0,0 1-4 15,5 11-4-15,1 6-2 16,-6 10-1-16,-3 6 0 16,-9 5 0-16,-2 3 2 15,-8 3-1-15,-3-1 2 16,-4-4-1-16,-2-3 0 16,-1-7-1-16,3-3 1 15,6-10 2-15,-3-4 0 0,3-7 4 16,0-3-1-1,0 3-3-15,0 0-3 0,0 0-4 16,0 0-4-16,0-1-3 16,1 1 0-16,15 4 1 15,35 20 3-15,-35-2 3 16,3 3 1-16,-5-3 1 16,-5 1 1-16,-3-4 1 15,-5-1 3-15,-4 0 10 16,-5-1 8-16,-10 3 16 15,1 0 6-15,-5 0 1 16,-1-2-5-16,4-1-13 16,-4-2-8-16,1-8-11 15,1 1-4-15,4-5-4 16,3 0 0-16,0-3-6 16,2-6-4-16,0-2-16 15,0-4-12-15,2-4-47 16,3 0-44-16,5-2-201 0,2 1 211 15</inkml:trace>
  <inkml:trace contextRef="#ctx0" brushRef="#br0" timeOffset="-135319.68">24388 9149 632 0,'7'5'333'0,"-10"4"-100"16,0 6-30-16,-11 9-51 16,-5 6-30-16,0 12-33 15,-3 4-20-15,3 7-30 16,3 1-13-16,3 0-8 15,2 0-1-15,4-5-6 0,0-3-2 16,3-3-2-16,2-7-3 16,2-3-3-16,2-2 0 15,1-9-1-15,-2 0-9 16,-1-6-49-16,-5-5-41 16,-1 2-92-16,-1-1-156 15,0-1 228-15</inkml:trace>
  <inkml:trace contextRef="#ctx0" brushRef="#br0" timeOffset="-134526.33">24526 9746 170 0,'82'0'175'0,"-74"0"64"15,-1-1-14-15,-1 4-29 0,-2-5-25 16,-2 4-14-16,-2-2-3 16,-1 0-31-16,0 0-20 15,-1 0-46-15,-2 6-19 16,-3 4-15-16,-1-1-2 16,-37 28-1-16,24-27-2 15,-3-5-3-15,0-1 0 16,-1-6 13-16,2-5 3 0,6-4-1 15,2-1-1-15,5-2-15 16,2-1-3-16,2 1-3 16,5-4-2-16,1-2-5 15,4 2-1-15,2-3 0 16,-2 3-1-16,8 2 2 16,0-1 1-16,5 4 6 15,3 0 3-15,0 4 11 16,2 2 3-16,0 4 2 15,-3 3-2-15,-3 7-8 16,-5 5-2-16,-4 5-4 16,-2 3-2-16,-4 5-4 15,-1 3-1-15,0 2-3 16,0 1-1-16,-1 2 0 16,0 4 0-16,-4 0 0 15,-1 4 2-15,-1-3 0 16,-1 1 1-16,0-1 1 0,-1-4 1 15,-2-5 5 1,-1-6 7-16,-2-5 15 0,0-5 6 16,-2-2 5-16,0-3-1 15,-2-1-17-15,4-3-8 16,2 1-10-16,4-3-7 16,4-2 0-16,-3 0-5 15,3 0-13-15,2-1-12 16,1 0-41-16,0 0-40 15,-1 0-173-15,2 0 184 0</inkml:trace>
  <inkml:trace contextRef="#ctx0" brushRef="#br0" timeOffset="-133403.58">23673 11002 408 0,'-34'16'292'15,"37"-28"-26"-15,2 0-50 16,1 0-30-16,1 1-55 15,4-1-18-15,3 2-25 16,2-3-17-16,4 5-21 16,-2 2-11-16,-4 5-16 15,0 3-8-15,-7 8-9 16,-3 1 0-16,-5 8 3 16,-5 4 2-16,-6 3 1 15,-4 4-2-15,-8 4-2 16,0 0-1-16,-2 3-2 15,-1-3 0-15,6-1 2 0,2-4 0 16,4-3 3 0,4-4 4-16,7-7 3 0,4-1 1 15,9-6-1-15,5-1-4 16,9-4-3-16,4-3-1 16,5-6-3-16,4-1 0 15,-3-3-9-15,0-1-15 16,-7 3-58-16,-5 0-57 15,-5 2-390-15,-3 4 354 16</inkml:trace>
  <inkml:trace contextRef="#ctx0" brushRef="#br0" timeOffset="-132947.81">24261 10877 464 0,'8'-3'314'0,"-6"5"17"0,-1 4-83 16,-4 9-75-16,-4 6-39 16,-3 6-52-16,-4 3-18 15,-2 5-23-15,-3 2-6 16,-2 1-4-16,8-11-3 15,6-13-6 1,1 1-6-16,-18 42-12 0,2-4 0 0,4-4-3 16,6-19 1-1,1-4-1-15,-1-2-1 0,2-6-23 16,1-3-22-16,4-4-78 16,2-5-94-16,5-8 138 15</inkml:trace>
  <inkml:trace contextRef="#ctx0" brushRef="#br0" timeOffset="-132247.56">24501 11125 228 0,'88'11'211'15,"-89"-1"74"-15,-4 3-19 16,-5 3-50-16,-5-1-14 15,-6 4-30-15,-1 0-19 0,-2-3-44 16,1-2-20-16,7-8-26 16,-1-4-5-16,4-7 3 15,0-2 1-15,4-5-9 16,-1 1-10-16,7-1-20 16,1-3-8-16,-1-2-12 15,3 1 0-15,3 1-1 16,0-2 0-16,4 2-1 15,0-1-1-15,1 0 0 16,2 1-2-16,1 2 2 16,6 0 1-16,0 6 3 15,-3 2 1-15,1 1-2 16,-4 4-1-16,4 3-2 16,0 1 0-16,1 7-3 15,0 2 1-15,-2 5-1 16,-1 1 0-16,-1 5 2 15,-3 5-1-15,-5 2 0 16,-4 5 1-16,-7 6 0 16,-2-2 1-16,-2 4 1 0,-3-3 2 15,1-5 4-15,0-1 10 16,-2-9 19-16,3-2 9 16,1-5 9-16,0-3-7 15,4-1-18-15,-2-7-9 16,5-2-12-16,-2-5-1 15,0-2-7-15,3 0-11 16,2-1-43-16,-1 1-32 16,1 0-93-16,0 0 108 0</inkml:trace>
  <inkml:trace contextRef="#ctx0" brushRef="#br0" timeOffset="-131146.59">23493 12616 512 0,'-3'3'317'0,"3"-2"-9"16,-2-3-35-16,1 1-76 15,-1 0-33-15,1 0-60 16,1-9-30-16,4-6-35 16,13-30-11-16,-5 30-13 15,0-2-3-15,7 4-2 16,-3-5 0-16,3 1 2 15,3 1 0-15,1-6 1 16,5 2 2-16,3-3 1 16,-1-2 2-16,0 1 3 15,-3 1 1-15,-5 5 0 16,-5 4 0-16,-4 4-3 16,-5 4-2-16,-3 4-6 15,-2 1-1-15,-3 3-7 16,0-1-1-16,0 0-2 15,0 0-1-15,0 0 1 16,3 15 1-16,1 6 3 0,1 31 2 16,-10-24 1-16,-1 2-1 15,-5 1-1-15,2 0-1 16,-2-4-1-16,1 1 0 16,4-5-2-16,-1-3 0 15,3-7-2-15,2-4-6 16,2-7-26-16,3-1-19 15,4-2-79-15,-7 0-71 16,0 0 128-16</inkml:trace>
  <inkml:trace contextRef="#ctx0" brushRef="#br0" timeOffset="-130637.11">24262 12217 832 0,'-10'28'382'0,"-3"2"-158"15,-3 6-53-15,-2 6-75 16,-3 3-21-16,1 3-33 16,1 0-13-16,5-6-8 15,2-5-6-15,4-9-12 16,3-9-3-16,1-8-4 15,3-2-16-15,3-4-64 16,3-3-58-16,0-1 85 16</inkml:trace>
  <inkml:trace contextRef="#ctx0" brushRef="#br0" timeOffset="-129632.71">24597 12481 566 0,'65'-2'326'0,"-73"11"-61"15,2-1-53-15,0 5-96 16,-2-4-19-16,0 2-16 16,-2-3-7-16,2 1-6 15,-2 0 2-15,0 0-8 16,0 0-8-16,-5-3-20 16,0 0-14-16,-4-3-12 15,-2-1-2-15,0 0 5 16,-1-2 7-16,3-4 19 15,-1-2 6-15,5-1 0 16,2-2-8-16,3-5-19 0,3 2-8 16,1-3-6-16,0 0-2 15,6 0-1-15,-2 1-2 16,6-2 0-16,3 1 0 16,2-1 1-16,1-2 2 15,4-1 3-15,5-2 1 16,0-2 4-16,5 1 2 15,1 5 1-15,-5 4-1 16,1 10 0-16,-6 0-3 0,-4 6-1 16,0 2-1-16,-2 7-3 15,0 4 1-15,2 7-2 16,-3 1-1-16,0 5 1 16,-1-1-1-16,0-2 0 15,-1 3 1-15,-4 0-1 16,-1 3 0-16,-2 7 0 15,-4 2-1-15,0 1-1 16,-4 2 1-16,1-2-1 16,-1-2 1-16,2-4 0 15,3-3-1-15,1-6 1 16,2-6-1-16,3-2-1 16,2-6 0-16,1-4 1 15,0-2-1-15,-2-7 2 16,0 3 0-16,-1-1 1 15,-2-2 0-15,-1 0 1 16,0 0 1-16,0 0 1 16,0 0 1-16,0 0 5 0,-9 15 7 15,-21 31 26-15,13-30 15 16,-3-1 17-16,-1 0-3 16,3-6-16-16,-3-2-13 15,4-5-22-15,5-1-6 16,-5-2-11-16,10 1-8 15,0-2-19-15,0-1-8 16,13 1-77-16,-4-1-23 0,10-4 79 16</inkml:trace>
  <inkml:trace contextRef="#ctx0" brushRef="#br0" timeOffset="-86004.8">14784 7102 915 0,'12'-10'280'0,"-5"7"-244"16,6 5-107-16,0 10 43 16,3 2 31-16,3 4 2 15,-6 1 4-15,-3 1 30 16,3 5 17-16,-6 6 13 0,1 0-2 16,-3 6-29-16,-5 1-14 15,0 6-12-15,-3 7-4 16,3 9-1-16,0 5 0 15,4 9-1-15,3-1-1 16,3 4 0-16,3 1 0 16,4 5 18-16,-3 1 4 15,1 5 2-15,0-1-3 0,-2-2-7 16,2 4 2 0,1 2 4-16,0 2-1 0,2-5-9 15,2 0 2-15,2 6 10 16,-2-2 0-16,-2 6-2 15,-2 0-8-15,-2-4-15 16,-2 3-1-16,1 1-1 16,-4-3 0-16,-5-1 0 15,-2-3 0-15,-2-3 1 16,-1 4 2-16,-4-2 5 16,2 0 1-16,-5-1 5 15,3 3-1-15,2-3-3 16,-3 2-1-16,0-6-5 15,0-3-1-15,1 1 0 16,-3-1-2-16,1 3 0 16,-4-3 1-16,0-4 1 15,0-3 1-15,0-4 1 16,1 2 2-16,1 1-1 16,4-1-1-16,1-5-3 0,0-1-2 15,0-3 1-15,1 3 0 16,-1 3 1-16,0-1 1 15,-1 1 1-15,-1-6 1 16,2 0 0-16,0-2 1 16,3 3 1-16,0 5 1 15,-3-3 6-15,3-2 2 16,-2-2 4-16,0-3 2 0,2-3-1 16,1 0 0-16,0 0-3 15,-1 1-2-15,0 4 1 16,0-1 3-16,1 3 2 15,0-3-1-15,1 1-3 16,0-4-4-16,0 4-7 16,3-1-1-16,0-1-6 15,2 0 0-15,5-5-4 16,0-6 0-16,1-6 0 16,1-2 0-16,0-3 0 15,1-2 2-15,0-2-1 16,0 0-1-16,-2-2-9 15,1 0-1-15,2-3 0 16,2-2 0-16,2 1 9 16,4-1 1-16,-4-2 3 15,2 2 1-15,2-2 4 0,1 0 1 16,6-2 0-16,4-3 0 16,6 1-2-16,2-4-1 15,6 0-1-15,-2-1-1 16,4-4 0-16,2 3-1 15,8 0-1-15,5 1 1 16,2 2 0-16,6-1 1 16,-2 3-1-16,1 0 0 15,3-2 0-15,1-2 0 16,4-4 1-16,5-2 1 16,5-2 3-16,-2-2 2 0,2-3 1 15,2 0-1-15,3-2-1 16,2 1-1-16,-5-3-3 15,0-3-1-15,3-4 0 16,-3-1 0-16,7 0-1 16,-2-1 1-16,-7 0 0 15,8-1 0-15,-3-2 0 16,-1-2-1-16,-2 2 1 16,-4 0-1-16,1 4 0 15,1 2 0-15,0-2 0 16,-4 1 1-16,-8 0 0 15,-4 0 1-15,3 2 0 16,3 3 1-16,3 0 0 16,1 2 0-16,-4 0 1 15,-5 1 0-15,3 2 0 16,3-2-1-16,1 4 0 0,1 1-2 16,-8-5 0-1,-3 1 0-15,4-1 0 0,3 1 0 16,4 0 0-16,-2-1 1 15,-2 0-1-15,-8 0 0 16,2 1-1-16,0-2 0 16,2 3 0-16,3 0 1 15,-3 3-1-15,1 1 1 16,-5 0 1-16,4 1 0 0,0-2-1 16,3 0 0-16,1-4-1 15,-2-1 0-15,1-1 0 16,1-2 1-16,-2-2 0 15,9 2 0-15,0-1 0 16,-3 0 0-16,13 3-2 16,-2 0 1-16,7 1-1 15,-2 1 0-15,-6 1 1 16,1 0 0-16,-3 1 0 16,2-1 0-16,-1 0 0 15,-8-3-1-15,2-1 2 16,1-1 1-16,3-1 1 15,5 2 1-15,-2-2-1 16,-2 0 0-16,0 3 0 16,-2-2-1-16,-2 2-1 15,-4 1 0-15,-8 2 0 0,-4 1-1 16,1-1 0-16,-1 0 0 16,0-2 0-16,0 2 1 15,-9-2 0-15,-5 2 2 16,-4-3-1-16,-2-2 1 15,7 2-2-15,7 0 0 16,4 2-2-16,-2-2-1 16,-2-2-4-16,-5 2-2 15,-2-1-1-15,-3 1 2 16,2 0 4-16,-3-2 1 16,-4 0 4-16,-1-1 1 0,-7 3 0 15,-1 0 0-15,-6 4 0 16,-3-1-1-16,-3-2 0 15,-5-1-1-15,1 0 0 16,-3-1 2-16,-6 0 2 16,3 0 2-16,-8-2 4 15,0 0-1-15,-3-4-3 16,0 0-2-16,-2-2-4 16,1-1 0-16,0-3 0 15,-4-4 1-15,3-3 0 16,-3-3-1-16,0-2 0 15,-2-1 0-15,0 2 0 16,-6 1 0-16,1-1 0 16,-1-1-2-16,-3-5-1 15,-1 1 0-15,4 1 2 16,-1 0 1-16,6 2 2 0,3-3 1 16,0-3 1-1,1-2 2-15,1-1 6 0,2 0 1 16,0-3 2-16,5 2 0 15,-5-2-3-15,1 1-1 16,-1 4-1-16,-3-3-1 16,0 3 3-16,-1-3 4 15,-1-2-1-15,1-5 0 0,0-5-8 16,1 0-2 0,1-7-3-16,0 3 0 0,-2 5 0 15,3 1 0-15,1 2 0 16,0 2-2-16,2-1 1 15,-1-2-1-15,-1-2 1 16,-1-2-1-16,-1 0 0 16,-2-1 0-16,2 3 0 15,1-3 0-15,0 2 0 16,4 1 1-16,-1-5 1 16,1 1 0-16,1-2 0 15,-2 2 1-15,0 4 6 16,0 2 2-16,-1 4 2 15,-2-2-1-15,-1-1-7 16,-2-1-5-16,0-8-2 16,-1-5-2-16,-1-4 2 15,0-1 0-15,-1-1 2 16,0 3 0-16,0 5 1 16,1-2 0-16,4 3-1 15,2-2-2-15,0-3-1 0,-3-2 0 16,2 6 0-16,0 0 1 15,-2 2 2-15,2 2-1 16,-2-8 0-16,-1 1 2 16,-2-1 2-16,-1 1 2 15,-3 1 1-15,-5 0 0 16,-4 2-3-16,-2-2-1 0,-1-6-2 16,-2-3 0-16,-2-9 0 15,1 5 0-15,-1 3 2 16,0 3 0-16,4-3 2 15,0-5-1-15,3-4-1 16,-1-1-1-16,-1 2-2 16,1 1 0-16,3 2 1 15,0-3 0-15,-1-1 2 16,0-1-1-16,-2 2-1 16,1 2 0-16,3-5-2 15,2-3-1-15,0-7-3 16,1-1 1-16,-4 5 1 15,6-3 2-15,-6-1-1 16,4-2 0-16,-3-1 2 16,-2 4-2-16,3 7 3 15,2-1 0-15,-1-1-2 16,4-1 1-16,-1 3 1 16,0 2 0-16,-2 5 1 0,-2 0 1 15,0-2-2-15,1 0 1 16,-1 3-1-16,0 1 1 15,-2 7-2-15,1 0-2 16,1 1 1-16,4 3-1 16,-3 2 1-16,2 5 0 15,0 6-1-15,2 6 2 16,1 7 0-16,-1 6-2 0,0 5-3 16,2 1-2-16,0 6 0 15,3 1 1-15,3 2 5 16,-1 2 1-16,2 2 2 15,-3 1 1-15,1 2 0 16,-1 2 0-16,-3 0-1 16,4 3-1-16,-4 1 0 15,0 0 0-15,0 0 0 16,0-1-1-16,0 1 1 16,0 1 0-16,0 0 0 15,0 0 0-15,0 0 0 16,0 0 0-16,-1 0-3 15,-1 0 1-15,1-1-1 16,-6-1 1-16,-13-3 0 16,-36-7 0-16,24 5-2 15,-3 0-1-15,-10-4 0 16,-2 2-1-16,-6-2 0 0,-2 0 0 16,1 2 2-1,-3-3 1-15,-5 2 1 0,-5 0 0 16,-7 3 1-16,-3 0-2 15,-3 2 1-15,0-3 1 16,-9 1 0-16,-3 3 0 16,-9-2 1-16,6 4 0 15,-2-2 1-15,-3 0 2 16,-5-2 2-16,-4 3 0 16,2 2-1-16,4 1 0 0,-1 1-2 15,-6-1 1-15,1 0 0 16,-2 0 0-16,1 0 1 15,3 2 0-15,-1 0-2 16,-3-2 0-16,-2 1-1 16,-2 1 0-16,-5 1-1 15,2-1 0-15,0 0 0 16,0-2-1-16,-2 0 0 16,-3 0 0-16,28-1 0 31,48 0 0-31,1 1 0 0,-139-2 0 0,-7 1 0 15,-2 1 0-15,66 0-1 16,-1 0 0-16,1-2 1 16,1 4 0-16,3 2 0 15,-3 0 1-15,-2 0-1 16,1 1 1-16,-4 1-1 16,-4 1 1-16,0-1-2 0,-3 1 0 15,-3 0-2-15,1 0 1 16,4 1 1-16,-1 1 1 15,-3 1 0-15,3-1 0 16,2 1-2-16,0 0-2 16,6 1-1-16,0-2-1 15,5 3 3-15,0-2 0 16,3-1 3-16,3 3 0 0,4-3-3 16,3-1-1-16,5-2-3 15,1-5 1-15,6-2 3 16,3-4 3-16,9-4 2 15,3 0 0-15,-2-1 0 16,7-1-1-16,9 2 0 16,3 2 0-16,12 2 0 15,-2 2-1-15,-2 0 1 16,4-3 0-16,-1 1-1 16,1-1 1-16,7-1 0 15,3 3 0-15,5 0 2 16,5 3-2-16,3 1 0 15,-2 1 0-15,4 4-1 16,1-2 1-16,3 1 0 16,3-1 0-16,6 0 0 15,-2 1 1-15,2 1-1 16,-1 0 1-16,2-2-1 16,1 0 0-16,-4 3 1 0,3 0-1 15,-3 2 1-15,3 0-1 16,2-1 0-16,-2 1 0 15,4 1 0-15,0 2-1 16,-2-3 1-16,3 1 0 16,-1-3 0-16,0 0 1 15,5-3 1-15,-1 0 0 16,6 1 0-16,-1-4 1 0,2 1 0 16,2-1 0-16,0 0 0 15,0 0 0-15,0 0 0 16,0 0 0-16,-1 0-1 15,1-1-1-15,0 1-1 16,0 0 0-16,0 0-2 16,0 0 1-16,0 0 0 15,0 0 1-15,0 0-1 16,0 0-1-16,3 9 0 16,4 13 0-16,10 37-2 15,-13-26 0-15,1 5-5 16,2 3-2-16,1-3-6 15,4 0-17-15,2-6-68 16,1 1-36-16,2 2-128 16,7 0 157-16</inkml:trace>
  <inkml:trace contextRef="#ctx0" brushRef="#br0" timeOffset="-82640.36">22828 15114 961 0,'37'76'308'0,"-32"-87"-339"16,3-1-13-16,0-4-12 16,3-1-39-16,-1-3-12 15,2-1 17-15,0 3 77 16,-1 1 58-16,-1 4 67 16,-3-2 0-16,-1 1-34 0,5-2-24 15,8-4-48 1,6-3-14-16,9-1-12 0,0-2 0 15,1-1 12-15,0 3 8 16,-4 3 14-16,0 3 2 16,-4 0 2-16,0 5-2 15,-5-1-1-15,-4 3 0 16,-7 6 2-16,-3-2-3 16,-4 4-4-16,-1 1-3 0,-2 0-8 15,-1 2-3-15,0 0 6 16,0 0 6-16,0 0 15 15,0 0 8-15,0 0 5 16,-1 17 1-16,-9 37-8 16,1-26-3-16,-4 8-5 15,1 2 1-15,-1 4 3 16,-4 4 1-16,5 2-6 16,-2-1-7-16,-1-6-8 15,3 0-3-15,-1-9-1 16,1-3-1-16,4-7-10 15,0-5-17-15,3-7-72 16,3-4-97-16,4-2 123 16</inkml:trace>
  <inkml:trace contextRef="#ctx0" brushRef="#br0" timeOffset="-81969.79">23570 14881 934 0,'66'-4'326'16,"-71"6"-223"-16,-3 3-210 15,2 0 4-15,-3 5-36 16,1 0-7-16,-3 3 114 15,-2 0 55-15,0 6 101 16,0 3 19-16,4 5-18 16,-2 5-34-16,3 1-42 15,0 0-12-15,4 0-29 16,1-4-8-16,3-1-1 16,1-1-1-16,2-2 3 15,1-4 5-15,7-5 11 0,0-4 7 16,4-8 0-16,4 0-5 15,3-8-19-15,3-4-10 16,4-8-3-16,-3-6 3 16,2-12 6-16,-1-2 1 15,-3-13-7-15,-1-2-7 16,-7-1 1-16,-2-1 1 16,-6 9 7-16,-5 7 8 0,-3 12 14 15,-2 10 7-15,-7 8 10 16,1 4 2-16,-7 8-15 15,-1 3-9-15,-2 7-18 16,0 3-14-16,4 0-49 16,2-3-31-16,9-5-74 15,2-3-61-15,5-4-76 16,8 0 186-16</inkml:trace>
  <inkml:trace contextRef="#ctx0" brushRef="#br0" timeOffset="-81499.55">24057 14920 1112 0,'1'0'437'0,"-1"-1"-220"16,-4-2-294-1,3 2-36-15,-1 0-126 0,-4-1-39 16,-15 0 101-16,-31 6 96 15,32 9 206-15,1 8 57 16,1 9-11-16,-1 1-42 16,-1 10-71-16,3 1-17 15,8 0-29-15,5-2-11 16,11-7-8-16,2-5 1 16,5-8 1-16,-2-6 4 15,-1-9 12-15,5 0 8 16,-2-5 16-16,5-3 1 0,4-10-7 15,1-2-7-15,3-7-15 16,-3-2-4-16,-2-3-2 16,-2-2-5-16,-5-3-3 15,-4-1 1-15,-6-1-1 16,-2 4 5-16,-6 3 3 16,-2 5 3-16,-6 3 7 15,0 3-1-15,-5 6-2 16,0 2-7-16,1 7-13 15,2 1-9-15,5 4-41 16,0 0-28-16,7 5-110 16,2 1-146-16,13 3 225 15</inkml:trace>
  <inkml:trace contextRef="#ctx0" brushRef="#br0" timeOffset="-81008.88">24268 14758 311 0,'80'28'161'0,"-88"-33"-12"15,1 0-151-15,0 2-42 16,3 2 52-16,-1 1 62 16,-1 4 37-16,-1 4 59 15,-1 4-21-15,1 1-36 16,0 2-17-16,1 0-55 16,-2 1-29-16,5 0-33 15,0-2-8-15,5-4-7 16,1-3 6-16,4-1 31 15,-1-6 4-15,8-9 20 16,-1-4 6-16,7-10-8 16,2-1-3-16,-1-4-11 15,1 3 2-15,-3 3 17 16,0 2 14-16,-11 9 24 16,3 1 9-16,-6 7-6 15,-7 1-1-15,-1 6-30 0,2-4-14 16,0 0-22-16,-12 9-30 15,-2 4-59-15,-19 29-40 16,29-37-269-16,5 0 264 16</inkml:trace>
  <inkml:trace contextRef="#ctx0" brushRef="#br0" timeOffset="-80665.43">24544 14821 739 0,'-23'14'204'0,"-7"1"-228"16,-1 5-91-16,2 6 86 15,0 3 60-15,4 11 90 16,-2 5 70-16,-2 7 20 16,-1 2-27-16,-2 4-81 15,1-5-46-15,1-1-55 16,0-7-14-16,5-6-47 16,5 0-31-16,6-14-49 0,5-8-22 15,9-7-28 1,3-9-35-16,13-5-50 0,3-5 160 15</inkml:trace>
  <inkml:trace contextRef="#ctx0" brushRef="#br0" timeOffset="-80334.66">24457 15219 1166 0,'-9'8'439'16,"-5"1"-299"-16,2 10-142 15,-5 0-11-15,1 6-40 16,2 2-10-16,1 1 12 16,0 4 10-16,6-2 41 15,1-2 10-15,6-9-2 16,0-7-6-16,0-7-2 16,6-5 0-16,1-7 1 15,2-4 3-15,10-9-2 16,-6-5 4-16,5 0 1 15,-4-2 3-15,-5 8 10 16,1 3 5-16,-5 9 17 16,-1 1 11-16,-2 5 2 15,-2 1-7-15,-2 0-60 16,1 0-57-16,0 0-394 16,-12 2 317-16</inkml:trace>
  <inkml:trace contextRef="#ctx0" brushRef="#br0" timeOffset="-79519.72">21740 14560 1023 0,'-13'-6'394'0,"1"-1"-233"15,0-2-152-15,5-2-34 16,4 3 1-16,0 0-12 16,1 1 14-16,1 3 54 15,1 0 15-15,7 4 18 16,6 2-1-16,6 2-24 15,5 1-9-15,9 3-9 16,2-1-7-16,8 4-10 16,5 1 1-16,-4-7 10 15,4 2 7-15,2-4 7 16,-2-2 0-16,3-1-10 16,-4 0-8-16,-6-6-10 15,-3 4-4-15,-3-1-14 0,-2 1-7 16,-11 2-34-16,-5-2-30 15,-8 1-81-15,-4-1-73 16,-6 1 151-16</inkml:trace>
  <inkml:trace contextRef="#ctx0" brushRef="#br0" timeOffset="-78767.8">21673 14631 549 0,'-7'-5'308'0,"3"3"24"15,0-2-223-15,2 0-55 16,2 3-14-16,0 0-66 15,0 0-11-15,2-2 12 0,12-5 12 16,1 0 56-16,30-8 13 16,-28 16 9-16,0 1-3 15,7 4-20-15,-3 1-10 16,4 3-19-16,2-1-7 16,1 3-6-16,0 2 0 15,-5-3 0-15,0 4 1 0,-4 1 13 16,0-1 8-1,-3 1 7-15,-3-1 2 0,-10 0-10 16,-2 3-6-16,-9 3-6 16,-8 2 0-16,-8 3 9 15,-6-2 6-15,-7 2 14 16,0-2 4-16,-1 2-2 16,0-4-5-16,2 5-12 15,4-2-8-15,3-2-9 16,4 1-4-16,9-3-3 15,3 0-2-15,10 0-2 16,1-3 0-16,6 3 3 16,3-1 2-16,7 2 11 15,5 2 8-15,9-2 23 16,5-4 10-16,8-2 9 16,1-3-2-16,2-4-19 15,0 2-11-15,-3-5-21 16,0 1-14-16,-3 1-28 0,-1-2-15 15,2 8-79-15,2-4-275 16,4-1 281-16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1313"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5123" name="Rectangle 3"/>
          <p:cNvSpPr>
            <a:spLocks noGrp="1" noChangeArrowheads="1"/>
          </p:cNvSpPr>
          <p:nvPr>
            <p:ph type="dt" idx="1"/>
          </p:nvPr>
        </p:nvSpPr>
        <p:spPr bwMode="auto">
          <a:xfrm>
            <a:off x="3765550" y="0"/>
            <a:ext cx="2881313"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272388" name="Rectangle 4"/>
          <p:cNvSpPr>
            <a:spLocks noGrp="1" noRot="1" noChangeAspect="1" noChangeArrowheads="1" noTextEdit="1"/>
          </p:cNvSpPr>
          <p:nvPr>
            <p:ph type="sldImg" idx="2"/>
          </p:nvPr>
        </p:nvSpPr>
        <p:spPr bwMode="auto">
          <a:xfrm>
            <a:off x="873125" y="735013"/>
            <a:ext cx="4903788" cy="36782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65163" y="4657725"/>
            <a:ext cx="5318125"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p:cNvSpPr>
            <a:spLocks noGrp="1" noChangeArrowheads="1"/>
          </p:cNvSpPr>
          <p:nvPr>
            <p:ph type="ftr" sz="quarter" idx="4"/>
          </p:nvPr>
        </p:nvSpPr>
        <p:spPr bwMode="auto">
          <a:xfrm>
            <a:off x="0" y="9313863"/>
            <a:ext cx="2881313"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5127" name="Rectangle 7"/>
          <p:cNvSpPr>
            <a:spLocks noGrp="1" noChangeArrowheads="1"/>
          </p:cNvSpPr>
          <p:nvPr>
            <p:ph type="sldNum" sz="quarter" idx="5"/>
          </p:nvPr>
        </p:nvSpPr>
        <p:spPr bwMode="auto">
          <a:xfrm>
            <a:off x="3765550" y="9313863"/>
            <a:ext cx="2881313"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1D7B67F-9FAA-4080-B6E1-A2398BE37B14}" type="slidenum">
              <a:rPr lang="de-DE"/>
              <a:pPr>
                <a:defRPr/>
              </a:pPr>
              <a:t>‹Nr.›</a:t>
            </a:fld>
            <a:endParaRPr lang="de-DE"/>
          </a:p>
        </p:txBody>
      </p:sp>
    </p:spTree>
    <p:extLst>
      <p:ext uri="{BB962C8B-B14F-4D97-AF65-F5344CB8AC3E}">
        <p14:creationId xmlns:p14="http://schemas.microsoft.com/office/powerpoint/2010/main" val="2088770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1D7B67F-9FAA-4080-B6E1-A2398BE37B14}" type="slidenum">
              <a:rPr lang="de-DE" smtClean="0"/>
              <a:pPr>
                <a:defRPr/>
              </a:pPr>
              <a:t>21</a:t>
            </a:fld>
            <a:endParaRPr lang="de-DE"/>
          </a:p>
        </p:txBody>
      </p:sp>
    </p:spTree>
    <p:extLst>
      <p:ext uri="{BB962C8B-B14F-4D97-AF65-F5344CB8AC3E}">
        <p14:creationId xmlns:p14="http://schemas.microsoft.com/office/powerpoint/2010/main" val="56304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192BAEF-5728-407D-8733-6FCC11F0FAAF}" type="slidenum">
              <a:rPr lang="de-DE" altLang="de-DE" smtClean="0"/>
              <a:pPr eaLnBrk="1" hangingPunct="1">
                <a:spcBef>
                  <a:spcPct val="0"/>
                </a:spcBef>
              </a:pPr>
              <a:t>27</a:t>
            </a:fld>
            <a:endParaRPr lang="de-DE" altLang="de-DE"/>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p:spPr>
        <p:txBody>
          <a:bodyPr/>
          <a:lstStyle/>
          <a:p>
            <a:pPr eaLnBrk="1" hangingPunct="1"/>
            <a:r>
              <a:rPr lang="de-DE" altLang="de-DE"/>
              <a:t>Anforderungsliste: Verantwortlich sind Sie!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lienbildplatzhalter 1"/>
          <p:cNvSpPr>
            <a:spLocks noGrp="1" noRot="1" noChangeAspect="1" noTextEdit="1"/>
          </p:cNvSpPr>
          <p:nvPr>
            <p:ph type="sldImg"/>
          </p:nvPr>
        </p:nvSpPr>
        <p:spPr>
          <a:ln/>
        </p:spPr>
      </p:sp>
      <p:sp>
        <p:nvSpPr>
          <p:cNvPr id="275459" name="Notizenplatzhalter 2"/>
          <p:cNvSpPr>
            <a:spLocks noGrp="1"/>
          </p:cNvSpPr>
          <p:nvPr>
            <p:ph type="body" idx="1"/>
          </p:nvPr>
        </p:nvSpPr>
        <p:spPr>
          <a:noFill/>
        </p:spPr>
        <p:txBody>
          <a:bodyPr/>
          <a:lstStyle/>
          <a:p>
            <a:pPr eaLnBrk="1" hangingPunct="1"/>
            <a:endParaRPr lang="de-DE" altLang="de-DE"/>
          </a:p>
        </p:txBody>
      </p:sp>
      <p:sp>
        <p:nvSpPr>
          <p:cNvPr id="275460"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18AC178-D96D-450B-93FB-E2D9C58022BC}" type="slidenum">
              <a:rPr lang="de-DE" altLang="de-DE" smtClean="0"/>
              <a:pPr eaLnBrk="1" hangingPunct="1">
                <a:spcBef>
                  <a:spcPct val="0"/>
                </a:spcBef>
              </a:pPr>
              <a:t>82</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A1DD4E0-BF4D-48B0-90DA-B6BCBBAE8DE8}" type="slidenum">
              <a:rPr lang="de-DE"/>
              <a:pPr>
                <a:defRPr/>
              </a:pPr>
              <a:t>‹Nr.›</a:t>
            </a:fld>
            <a:endParaRPr lang="de-DE"/>
          </a:p>
        </p:txBody>
      </p:sp>
    </p:spTree>
    <p:extLst>
      <p:ext uri="{BB962C8B-B14F-4D97-AF65-F5344CB8AC3E}">
        <p14:creationId xmlns:p14="http://schemas.microsoft.com/office/powerpoint/2010/main" val="378968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067732C-29B3-4CB6-B679-E02D40D81B9F}" type="slidenum">
              <a:rPr lang="de-DE"/>
              <a:pPr>
                <a:defRPr/>
              </a:pPr>
              <a:t>‹Nr.›</a:t>
            </a:fld>
            <a:endParaRPr lang="de-DE"/>
          </a:p>
        </p:txBody>
      </p:sp>
    </p:spTree>
    <p:extLst>
      <p:ext uri="{BB962C8B-B14F-4D97-AF65-F5344CB8AC3E}">
        <p14:creationId xmlns:p14="http://schemas.microsoft.com/office/powerpoint/2010/main" val="318949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4C0523F-1461-41BA-A547-D4C3C9FD61BF}" type="slidenum">
              <a:rPr lang="de-DE"/>
              <a:pPr>
                <a:defRPr/>
              </a:pPr>
              <a:t>‹Nr.›</a:t>
            </a:fld>
            <a:endParaRPr lang="de-DE"/>
          </a:p>
        </p:txBody>
      </p:sp>
    </p:spTree>
    <p:extLst>
      <p:ext uri="{BB962C8B-B14F-4D97-AF65-F5344CB8AC3E}">
        <p14:creationId xmlns:p14="http://schemas.microsoft.com/office/powerpoint/2010/main" val="1634467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pPr>
              <a:defRPr/>
            </a:pPr>
            <a:fld id="{D55F089B-5B48-41E9-B1F5-D03479CB5F53}" type="slidenum">
              <a:rPr lang="de-DE"/>
              <a:pPr>
                <a:defRPr/>
              </a:pPr>
              <a:t>‹Nr.›</a:t>
            </a:fld>
            <a:endParaRPr lang="de-DE"/>
          </a:p>
        </p:txBody>
      </p:sp>
    </p:spTree>
    <p:extLst>
      <p:ext uri="{BB962C8B-B14F-4D97-AF65-F5344CB8AC3E}">
        <p14:creationId xmlns:p14="http://schemas.microsoft.com/office/powerpoint/2010/main" val="3870635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D42808E-3E8F-4FA3-8958-2423B3882F96}" type="slidenum">
              <a:rPr lang="de-DE"/>
              <a:pPr>
                <a:defRPr/>
              </a:pPr>
              <a:t>‹Nr.›</a:t>
            </a:fld>
            <a:endParaRPr lang="de-DE"/>
          </a:p>
        </p:txBody>
      </p:sp>
    </p:spTree>
    <p:extLst>
      <p:ext uri="{BB962C8B-B14F-4D97-AF65-F5344CB8AC3E}">
        <p14:creationId xmlns:p14="http://schemas.microsoft.com/office/powerpoint/2010/main" val="1404978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de-DE"/>
              <a:t>Titelmasterformat durch Klicken bearbeiten</a:t>
            </a:r>
          </a:p>
        </p:txBody>
      </p:sp>
      <p:sp>
        <p:nvSpPr>
          <p:cNvPr id="3" name="Inhaltsplatzhalter 2"/>
          <p:cNvSpPr>
            <a:spLocks noGrp="1"/>
          </p:cNvSpPr>
          <p:nvPr>
            <p:ph sz="quarter" idx="1"/>
          </p:nvPr>
        </p:nvSpPr>
        <p:spPr>
          <a:xfrm>
            <a:off x="457200" y="1600200"/>
            <a:ext cx="4038600" cy="21859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57200" y="3938588"/>
            <a:ext cx="4038600" cy="218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48200" y="3938588"/>
            <a:ext cx="4038600" cy="218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D702FDD-F97E-4BA0-AB9A-D48FE89ABF93}" type="slidenum">
              <a:rPr lang="de-DE"/>
              <a:pPr>
                <a:defRPr/>
              </a:pPr>
              <a:t>‹Nr.›</a:t>
            </a:fld>
            <a:endParaRPr lang="de-DE"/>
          </a:p>
        </p:txBody>
      </p:sp>
    </p:spTree>
    <p:extLst>
      <p:ext uri="{BB962C8B-B14F-4D97-AF65-F5344CB8AC3E}">
        <p14:creationId xmlns:p14="http://schemas.microsoft.com/office/powerpoint/2010/main" val="54742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AD14054-F7EC-44A4-B74D-B9EC38204053}" type="slidenum">
              <a:rPr lang="de-DE"/>
              <a:pPr>
                <a:defRPr/>
              </a:pPr>
              <a:t>‹Nr.›</a:t>
            </a:fld>
            <a:endParaRPr lang="de-DE"/>
          </a:p>
        </p:txBody>
      </p:sp>
    </p:spTree>
    <p:extLst>
      <p:ext uri="{BB962C8B-B14F-4D97-AF65-F5344CB8AC3E}">
        <p14:creationId xmlns:p14="http://schemas.microsoft.com/office/powerpoint/2010/main" val="92494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BB00C41-8BE1-4486-ABDB-DE5E084EA6E5}" type="slidenum">
              <a:rPr lang="de-DE"/>
              <a:pPr>
                <a:defRPr/>
              </a:pPr>
              <a:t>‹Nr.›</a:t>
            </a:fld>
            <a:endParaRPr lang="de-DE"/>
          </a:p>
        </p:txBody>
      </p:sp>
    </p:spTree>
    <p:extLst>
      <p:ext uri="{BB962C8B-B14F-4D97-AF65-F5344CB8AC3E}">
        <p14:creationId xmlns:p14="http://schemas.microsoft.com/office/powerpoint/2010/main" val="415480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3DC66020-9786-4D32-BBFA-750659A35711}" type="slidenum">
              <a:rPr lang="de-DE"/>
              <a:pPr>
                <a:defRPr/>
              </a:pPr>
              <a:t>‹Nr.›</a:t>
            </a:fld>
            <a:endParaRPr lang="de-DE"/>
          </a:p>
        </p:txBody>
      </p:sp>
    </p:spTree>
    <p:extLst>
      <p:ext uri="{BB962C8B-B14F-4D97-AF65-F5344CB8AC3E}">
        <p14:creationId xmlns:p14="http://schemas.microsoft.com/office/powerpoint/2010/main" val="158430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F50FA0A-8BA1-499F-A436-06287B08B22A}" type="slidenum">
              <a:rPr lang="de-DE"/>
              <a:pPr>
                <a:defRPr/>
              </a:pPr>
              <a:t>‹Nr.›</a:t>
            </a:fld>
            <a:endParaRPr lang="de-DE"/>
          </a:p>
        </p:txBody>
      </p:sp>
    </p:spTree>
    <p:extLst>
      <p:ext uri="{BB962C8B-B14F-4D97-AF65-F5344CB8AC3E}">
        <p14:creationId xmlns:p14="http://schemas.microsoft.com/office/powerpoint/2010/main" val="329845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44DAE018-3387-4012-AF7F-5FD385738B2F}" type="slidenum">
              <a:rPr lang="de-DE"/>
              <a:pPr>
                <a:defRPr/>
              </a:pPr>
              <a:t>‹Nr.›</a:t>
            </a:fld>
            <a:endParaRPr lang="de-DE"/>
          </a:p>
        </p:txBody>
      </p:sp>
    </p:spTree>
    <p:extLst>
      <p:ext uri="{BB962C8B-B14F-4D97-AF65-F5344CB8AC3E}">
        <p14:creationId xmlns:p14="http://schemas.microsoft.com/office/powerpoint/2010/main" val="2626779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5D477A21-DEFA-4912-A5D9-8FC2C32837F9}" type="slidenum">
              <a:rPr lang="de-DE"/>
              <a:pPr>
                <a:defRPr/>
              </a:pPr>
              <a:t>‹Nr.›</a:t>
            </a:fld>
            <a:endParaRPr lang="de-DE"/>
          </a:p>
        </p:txBody>
      </p:sp>
    </p:spTree>
    <p:extLst>
      <p:ext uri="{BB962C8B-B14F-4D97-AF65-F5344CB8AC3E}">
        <p14:creationId xmlns:p14="http://schemas.microsoft.com/office/powerpoint/2010/main" val="9912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D150077-213D-44DE-B653-1E046A0FD47A}" type="slidenum">
              <a:rPr lang="de-DE"/>
              <a:pPr>
                <a:defRPr/>
              </a:pPr>
              <a:t>‹Nr.›</a:t>
            </a:fld>
            <a:endParaRPr lang="de-DE"/>
          </a:p>
        </p:txBody>
      </p:sp>
    </p:spTree>
    <p:extLst>
      <p:ext uri="{BB962C8B-B14F-4D97-AF65-F5344CB8AC3E}">
        <p14:creationId xmlns:p14="http://schemas.microsoft.com/office/powerpoint/2010/main" val="422947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88BDCD2-429C-4B13-AC38-C3B08C836860}" type="slidenum">
              <a:rPr lang="de-DE"/>
              <a:pPr>
                <a:defRPr/>
              </a:pPr>
              <a:t>‹Nr.›</a:t>
            </a:fld>
            <a:endParaRPr lang="de-DE"/>
          </a:p>
        </p:txBody>
      </p:sp>
    </p:spTree>
    <p:extLst>
      <p:ext uri="{BB962C8B-B14F-4D97-AF65-F5344CB8AC3E}">
        <p14:creationId xmlns:p14="http://schemas.microsoft.com/office/powerpoint/2010/main" val="262529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BF84155-4CD2-4762-AA82-A6630D967375}"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 Id="rId5" Type="http://schemas.openxmlformats.org/officeDocument/2006/relationships/image" Target="../media/image62.png"/><Relationship Id="rId4" Type="http://schemas.openxmlformats.org/officeDocument/2006/relationships/image" Target="../media/image61.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fag.de/"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de-DE" altLang="de-DE" sz="2200" b="1"/>
              <a:t>Hinweis</a:t>
            </a:r>
          </a:p>
        </p:txBody>
      </p:sp>
      <p:sp>
        <p:nvSpPr>
          <p:cNvPr id="4099" name="Rectangle 3"/>
          <p:cNvSpPr>
            <a:spLocks noGrp="1" noChangeArrowheads="1"/>
          </p:cNvSpPr>
          <p:nvPr>
            <p:ph type="body" idx="1"/>
          </p:nvPr>
        </p:nvSpPr>
        <p:spPr/>
        <p:txBody>
          <a:bodyPr/>
          <a:lstStyle/>
          <a:p>
            <a:pPr>
              <a:buFontTx/>
              <a:buNone/>
            </a:pPr>
            <a:endParaRPr lang="de-DE" altLang="de-DE" sz="1800" b="1" dirty="0"/>
          </a:p>
          <a:p>
            <a:pPr>
              <a:buFontTx/>
              <a:buNone/>
            </a:pPr>
            <a:r>
              <a:rPr lang="de-DE" altLang="de-DE" sz="2000" b="1" dirty="0" err="1"/>
              <a:t>Haftungsausschluß</a:t>
            </a:r>
            <a:r>
              <a:rPr lang="de-DE" altLang="de-DE" sz="1800" dirty="0"/>
              <a:t> </a:t>
            </a:r>
          </a:p>
          <a:p>
            <a:r>
              <a:rPr lang="de-DE" altLang="de-DE" sz="1800" dirty="0"/>
              <a:t>Die Vorlesungs- und Übungsunterlagen sind ausschließlich für den Gebrauch in meinen Lehrveranstaltungen bestimmt!</a:t>
            </a:r>
          </a:p>
          <a:p>
            <a:r>
              <a:rPr lang="de-DE" altLang="de-DE" sz="1800" dirty="0"/>
              <a:t>Die Weitergabe der Unterlagen an Dritte, ihre Vervielfältigung oder Verwendung auch von Auszügen davon in anderen elektronischen oder gedruckten Publikationen ist nicht gestattet. </a:t>
            </a:r>
          </a:p>
          <a:p>
            <a:r>
              <a:rPr lang="de-DE" altLang="de-DE" sz="1800" dirty="0"/>
              <a:t>Für eventuell enthaltene Fehler wird keine Haftung übernommen!</a:t>
            </a:r>
          </a:p>
        </p:txBody>
      </p:sp>
      <p:sp>
        <p:nvSpPr>
          <p:cNvPr id="4100" name="Text Box 4"/>
          <p:cNvSpPr txBox="1">
            <a:spLocks noChangeArrowheads="1"/>
          </p:cNvSpPr>
          <p:nvPr/>
        </p:nvSpPr>
        <p:spPr bwMode="auto">
          <a:xfrm>
            <a:off x="422275" y="5157788"/>
            <a:ext cx="7966075" cy="925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t>Wichtig</a:t>
            </a:r>
          </a:p>
          <a:p>
            <a:pPr eaLnBrk="1" hangingPunct="1">
              <a:spcBef>
                <a:spcPct val="0"/>
              </a:spcBef>
              <a:buFontTx/>
              <a:buNone/>
            </a:pPr>
            <a:r>
              <a:rPr lang="de-DE" altLang="de-DE" sz="1800"/>
              <a:t>Die jeweils neuesten Vorschriften sind den geltenden Normen, Regelwerken </a:t>
            </a:r>
          </a:p>
          <a:p>
            <a:pPr eaLnBrk="1" hangingPunct="1">
              <a:spcBef>
                <a:spcPct val="0"/>
              </a:spcBef>
              <a:buFontTx/>
              <a:buNone/>
            </a:pPr>
            <a:r>
              <a:rPr lang="de-DE" altLang="de-DE" sz="1800"/>
              <a:t>und Richtlinien zu entnehmen!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040E02A-7F41-46CE-8928-FE0BDB4F83B3}" type="slidenum">
              <a:rPr lang="de-DE" altLang="de-DE" sz="1400" smtClean="0"/>
              <a:pPr eaLnBrk="1" hangingPunct="1">
                <a:spcBef>
                  <a:spcPct val="0"/>
                </a:spcBef>
                <a:buFontTx/>
                <a:buNone/>
              </a:pPr>
              <a:t>10</a:t>
            </a:fld>
            <a:endParaRPr lang="de-DE" altLang="de-DE" sz="1400"/>
          </a:p>
        </p:txBody>
      </p:sp>
      <p:sp>
        <p:nvSpPr>
          <p:cNvPr id="537602" name="Rectangle 2"/>
          <p:cNvSpPr>
            <a:spLocks noGrp="1" noChangeArrowheads="1"/>
          </p:cNvSpPr>
          <p:nvPr>
            <p:ph type="body" idx="1"/>
          </p:nvPr>
        </p:nvSpPr>
        <p:spPr>
          <a:xfrm>
            <a:off x="461963" y="1576388"/>
            <a:ext cx="8682037" cy="4948237"/>
          </a:xfrm>
        </p:spPr>
        <p:txBody>
          <a:bodyPr/>
          <a:lstStyle/>
          <a:p>
            <a:pPr eaLnBrk="1" hangingPunct="1"/>
            <a:endParaRPr lang="de-DE" altLang="de-DE" sz="1800"/>
          </a:p>
          <a:p>
            <a:pPr eaLnBrk="1" hangingPunct="1"/>
            <a:r>
              <a:rPr lang="de-DE" altLang="de-DE" sz="1800"/>
              <a:t>Nehmen Sie das Projekt ernst und zwar von Anfang an!</a:t>
            </a:r>
          </a:p>
          <a:p>
            <a:pPr eaLnBrk="1" hangingPunct="1"/>
            <a:r>
              <a:rPr lang="de-DE" altLang="de-DE" sz="1800"/>
              <a:t>Es gilt immer: Nach dem Testat ist vor dem Testat!</a:t>
            </a:r>
          </a:p>
          <a:p>
            <a:pPr eaLnBrk="1" hangingPunct="1"/>
            <a:r>
              <a:rPr lang="de-DE" altLang="de-DE" sz="1800"/>
              <a:t>Die Erfahrung zeigt: </a:t>
            </a:r>
          </a:p>
          <a:p>
            <a:pPr eaLnBrk="1" hangingPunct="1">
              <a:buFontTx/>
              <a:buNone/>
            </a:pPr>
            <a:r>
              <a:rPr lang="de-DE" altLang="de-DE" sz="1800"/>
              <a:t>	Wenn Sie das Projekt zu Semesterbeginn geruhsam angehen und nur vor den Testaten auf den letzten Drücker arbeiten, bekommen Sie wirklich ernsthafte Probleme mit dem Projekt UND mit Ihrer eigenen Studienorganisation im Semester!!!</a:t>
            </a:r>
          </a:p>
          <a:p>
            <a:pPr eaLnBrk="1" hangingPunct="1"/>
            <a:endParaRPr lang="de-DE" altLang="de-DE" sz="1800"/>
          </a:p>
          <a:p>
            <a:pPr eaLnBrk="1" hangingPunct="1">
              <a:buFont typeface="Symbol" pitchFamily="18" charset="2"/>
              <a:buNone/>
            </a:pPr>
            <a:r>
              <a:rPr lang="de-DE" altLang="de-DE" sz="1800" b="1"/>
              <a:t>Daher:</a:t>
            </a:r>
            <a:r>
              <a:rPr lang="de-DE" altLang="de-DE" sz="1800"/>
              <a:t> </a:t>
            </a:r>
          </a:p>
          <a:p>
            <a:pPr eaLnBrk="1" hangingPunct="1">
              <a:buFont typeface="Symbol" pitchFamily="18" charset="2"/>
              <a:buChar char="Þ"/>
            </a:pPr>
            <a:r>
              <a:rPr lang="de-DE" altLang="de-DE" sz="1800"/>
              <a:t>Fangen Sie rechtzeitig, d.h. JETZT und HEUTE an, sich ernsthaft mit dem Projekt auseinanderzusetzen</a:t>
            </a:r>
          </a:p>
          <a:p>
            <a:pPr eaLnBrk="1" hangingPunct="1">
              <a:buFont typeface="Symbol" pitchFamily="18" charset="2"/>
              <a:buChar char="Þ"/>
            </a:pPr>
            <a:r>
              <a:rPr lang="de-DE" altLang="de-DE" sz="1800"/>
              <a:t>Steigen Sie zügig – am Tag der Aufgabenausgabe - aktiv in die Projektarbeit ein!</a:t>
            </a:r>
            <a:endParaRPr lang="de-DE" altLang="de-DE" sz="2000"/>
          </a:p>
          <a:p>
            <a:pPr eaLnBrk="1" hangingPunct="1"/>
            <a:endParaRPr lang="de-DE" altLang="de-DE" sz="1800"/>
          </a:p>
        </p:txBody>
      </p:sp>
      <p:sp>
        <p:nvSpPr>
          <p:cNvPr id="9220" name="Rectangle 3"/>
          <p:cNvSpPr>
            <a:spLocks noGrp="1" noChangeArrowheads="1"/>
          </p:cNvSpPr>
          <p:nvPr>
            <p:ph type="title"/>
          </p:nvPr>
        </p:nvSpPr>
        <p:spPr/>
        <p:txBody>
          <a:bodyPr/>
          <a:lstStyle/>
          <a:p>
            <a:pPr eaLnBrk="1" hangingPunct="1"/>
            <a:r>
              <a:rPr lang="de-DE" altLang="de-DE" sz="2200" b="1"/>
              <a:t>Überfachliches Lernziel:</a:t>
            </a:r>
            <a:br>
              <a:rPr lang="de-DE" altLang="de-DE" sz="2200" b="1"/>
            </a:br>
            <a:r>
              <a:rPr lang="de-DE" altLang="de-DE" sz="2200" b="1" i="1"/>
              <a:t>Selbstorganisation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37602">
                                            <p:txEl>
                                              <p:pRg st="1" end="1"/>
                                            </p:txEl>
                                          </p:spTgt>
                                        </p:tgtEl>
                                        <p:attrNameLst>
                                          <p:attrName>style.visibility</p:attrName>
                                        </p:attrNameLst>
                                      </p:cBhvr>
                                      <p:to>
                                        <p:strVal val="visible"/>
                                      </p:to>
                                    </p:set>
                                    <p:animEffect transition="in" filter="blinds(horizontal)">
                                      <p:cBhvr>
                                        <p:cTn id="7" dur="500"/>
                                        <p:tgtEl>
                                          <p:spTgt spid="5376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7602">
                                            <p:txEl>
                                              <p:pRg st="2" end="2"/>
                                            </p:txEl>
                                          </p:spTgt>
                                        </p:tgtEl>
                                        <p:attrNameLst>
                                          <p:attrName>style.visibility</p:attrName>
                                        </p:attrNameLst>
                                      </p:cBhvr>
                                      <p:to>
                                        <p:strVal val="visible"/>
                                      </p:to>
                                    </p:set>
                                    <p:animEffect transition="in" filter="blinds(horizontal)">
                                      <p:cBhvr>
                                        <p:cTn id="12" dur="500"/>
                                        <p:tgtEl>
                                          <p:spTgt spid="53760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7602">
                                            <p:txEl>
                                              <p:pRg st="3" end="3"/>
                                            </p:txEl>
                                          </p:spTgt>
                                        </p:tgtEl>
                                        <p:attrNameLst>
                                          <p:attrName>style.visibility</p:attrName>
                                        </p:attrNameLst>
                                      </p:cBhvr>
                                      <p:to>
                                        <p:strVal val="visible"/>
                                      </p:to>
                                    </p:set>
                                    <p:animEffect transition="in" filter="blinds(horizontal)">
                                      <p:cBhvr>
                                        <p:cTn id="17" dur="500"/>
                                        <p:tgtEl>
                                          <p:spTgt spid="537602">
                                            <p:txEl>
                                              <p:pRg st="3" end="3"/>
                                            </p:txEl>
                                          </p:spTgt>
                                        </p:tgtEl>
                                      </p:cBhvr>
                                    </p:animEffect>
                                  </p:childTnLst>
                                </p:cTn>
                              </p:par>
                            </p:childTnLst>
                          </p:cTn>
                        </p:par>
                        <p:par>
                          <p:cTn id="18" fill="hold" nodeType="afterGroup">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537602">
                                            <p:txEl>
                                              <p:pRg st="4" end="4"/>
                                            </p:txEl>
                                          </p:spTgt>
                                        </p:tgtEl>
                                        <p:attrNameLst>
                                          <p:attrName>style.visibility</p:attrName>
                                        </p:attrNameLst>
                                      </p:cBhvr>
                                      <p:to>
                                        <p:strVal val="visible"/>
                                      </p:to>
                                    </p:set>
                                    <p:animEffect transition="in" filter="blinds(horizontal)">
                                      <p:cBhvr>
                                        <p:cTn id="21" dur="500"/>
                                        <p:tgtEl>
                                          <p:spTgt spid="537602">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37602">
                                            <p:txEl>
                                              <p:pRg st="6" end="6"/>
                                            </p:txEl>
                                          </p:spTgt>
                                        </p:tgtEl>
                                        <p:attrNameLst>
                                          <p:attrName>style.visibility</p:attrName>
                                        </p:attrNameLst>
                                      </p:cBhvr>
                                      <p:to>
                                        <p:strVal val="visible"/>
                                      </p:to>
                                    </p:set>
                                    <p:animEffect transition="in" filter="blinds(horizontal)">
                                      <p:cBhvr>
                                        <p:cTn id="26" dur="500"/>
                                        <p:tgtEl>
                                          <p:spTgt spid="537602">
                                            <p:txEl>
                                              <p:pRg st="6" end="6"/>
                                            </p:txEl>
                                          </p:spTgt>
                                        </p:tgtEl>
                                      </p:cBhvr>
                                    </p:animEffect>
                                  </p:childTnLst>
                                </p:cTn>
                              </p:par>
                            </p:childTnLst>
                          </p:cTn>
                        </p:par>
                        <p:par>
                          <p:cTn id="27" fill="hold" nodeType="afterGroup">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537602">
                                            <p:txEl>
                                              <p:pRg st="7" end="7"/>
                                            </p:txEl>
                                          </p:spTgt>
                                        </p:tgtEl>
                                        <p:attrNameLst>
                                          <p:attrName>style.visibility</p:attrName>
                                        </p:attrNameLst>
                                      </p:cBhvr>
                                      <p:to>
                                        <p:strVal val="visible"/>
                                      </p:to>
                                    </p:set>
                                    <p:animEffect transition="in" filter="blinds(horizontal)">
                                      <p:cBhvr>
                                        <p:cTn id="30" dur="500"/>
                                        <p:tgtEl>
                                          <p:spTgt spid="537602">
                                            <p:txEl>
                                              <p:pRg st="7" end="7"/>
                                            </p:txEl>
                                          </p:spTgt>
                                        </p:tgtEl>
                                      </p:cBhvr>
                                    </p:animEffect>
                                  </p:childTnLst>
                                </p:cTn>
                              </p:par>
                            </p:childTnLst>
                          </p:cTn>
                        </p:par>
                        <p:par>
                          <p:cTn id="31" fill="hold" nodeType="afterGroup">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537602">
                                            <p:txEl>
                                              <p:pRg st="8" end="8"/>
                                            </p:txEl>
                                          </p:spTgt>
                                        </p:tgtEl>
                                        <p:attrNameLst>
                                          <p:attrName>style.visibility</p:attrName>
                                        </p:attrNameLst>
                                      </p:cBhvr>
                                      <p:to>
                                        <p:strVal val="visible"/>
                                      </p:to>
                                    </p:set>
                                    <p:animEffect transition="in" filter="blinds(horizontal)">
                                      <p:cBhvr>
                                        <p:cTn id="34" dur="500"/>
                                        <p:tgtEl>
                                          <p:spTgt spid="5376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2"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4FAED6D-EB8B-4CD1-8AE3-2F31C9381B1E}" type="slidenum">
              <a:rPr lang="de-DE" altLang="de-DE" sz="1400" smtClean="0"/>
              <a:pPr eaLnBrk="1" hangingPunct="1">
                <a:spcBef>
                  <a:spcPct val="0"/>
                </a:spcBef>
                <a:buFontTx/>
                <a:buNone/>
              </a:pPr>
              <a:t>100</a:t>
            </a:fld>
            <a:endParaRPr lang="de-DE" altLang="de-DE" sz="1400"/>
          </a:p>
        </p:txBody>
      </p:sp>
      <p:sp>
        <p:nvSpPr>
          <p:cNvPr id="106499" name="Rectangle 2"/>
          <p:cNvSpPr>
            <a:spLocks noGrp="1" noChangeArrowheads="1"/>
          </p:cNvSpPr>
          <p:nvPr>
            <p:ph type="title"/>
          </p:nvPr>
        </p:nvSpPr>
        <p:spPr/>
        <p:txBody>
          <a:bodyPr/>
          <a:lstStyle/>
          <a:p>
            <a:pPr eaLnBrk="1" hangingPunct="1"/>
            <a:r>
              <a:rPr lang="de-DE" altLang="de-DE" sz="2200" b="1"/>
              <a:t>Strategien zur Einschränkung der Lösungsvielfalt</a:t>
            </a:r>
          </a:p>
        </p:txBody>
      </p:sp>
      <p:sp>
        <p:nvSpPr>
          <p:cNvPr id="839683" name="Rectangle 3"/>
          <p:cNvSpPr>
            <a:spLocks noGrp="1" noChangeArrowheads="1"/>
          </p:cNvSpPr>
          <p:nvPr>
            <p:ph type="body" sz="half" idx="1"/>
          </p:nvPr>
        </p:nvSpPr>
        <p:spPr>
          <a:xfrm>
            <a:off x="457200" y="1600200"/>
            <a:ext cx="8507413" cy="4708525"/>
          </a:xfrm>
        </p:spPr>
        <p:txBody>
          <a:bodyPr/>
          <a:lstStyle/>
          <a:p>
            <a:pPr marL="533400" indent="-533400" eaLnBrk="1" hangingPunct="1">
              <a:lnSpc>
                <a:spcPct val="80000"/>
              </a:lnSpc>
              <a:buFontTx/>
              <a:buNone/>
            </a:pPr>
            <a:endParaRPr lang="de-DE" altLang="de-DE" sz="1600" b="1" dirty="0">
              <a:solidFill>
                <a:srgbClr val="008000"/>
              </a:solidFill>
            </a:endParaRPr>
          </a:p>
          <a:p>
            <a:pPr marL="533400" indent="-533400" eaLnBrk="1" hangingPunct="1">
              <a:lnSpc>
                <a:spcPct val="80000"/>
              </a:lnSpc>
              <a:buFontTx/>
              <a:buNone/>
            </a:pPr>
            <a:r>
              <a:rPr lang="de-DE" altLang="de-DE" sz="1600" b="1" dirty="0">
                <a:solidFill>
                  <a:srgbClr val="008000"/>
                </a:solidFill>
              </a:rPr>
              <a:t>Strategie 1: 	Anzahl der Teilfunktionen reduzieren</a:t>
            </a:r>
          </a:p>
          <a:p>
            <a:pPr marL="533400" indent="-533400" eaLnBrk="1" hangingPunct="1">
              <a:lnSpc>
                <a:spcPct val="80000"/>
              </a:lnSpc>
              <a:buFontTx/>
              <a:buNone/>
            </a:pPr>
            <a:endParaRPr lang="de-DE" altLang="de-DE" sz="1600" b="1" dirty="0">
              <a:solidFill>
                <a:srgbClr val="008000"/>
              </a:solidFill>
            </a:endParaRPr>
          </a:p>
          <a:p>
            <a:pPr marL="533400" indent="-533400" eaLnBrk="1" hangingPunct="1">
              <a:lnSpc>
                <a:spcPct val="80000"/>
              </a:lnSpc>
              <a:buFontTx/>
              <a:buNone/>
            </a:pPr>
            <a:r>
              <a:rPr lang="de-DE" altLang="de-DE" sz="1600" b="1" dirty="0">
                <a:solidFill>
                  <a:srgbClr val="008000"/>
                </a:solidFill>
              </a:rPr>
              <a:t>Strategie 2: 	Anzahl der Teillösungen reduzieren</a:t>
            </a:r>
          </a:p>
          <a:p>
            <a:pPr marL="533400" indent="-533400" eaLnBrk="1" hangingPunct="1">
              <a:lnSpc>
                <a:spcPct val="80000"/>
              </a:lnSpc>
              <a:buFontTx/>
              <a:buNone/>
            </a:pPr>
            <a:endParaRPr lang="de-DE" altLang="de-DE" sz="1600" b="1" dirty="0">
              <a:solidFill>
                <a:srgbClr val="008000"/>
              </a:solidFill>
            </a:endParaRPr>
          </a:p>
          <a:p>
            <a:pPr marL="533400" indent="-533400" eaLnBrk="1" hangingPunct="1">
              <a:lnSpc>
                <a:spcPct val="80000"/>
              </a:lnSpc>
              <a:buFontTx/>
              <a:buNone/>
            </a:pPr>
            <a:r>
              <a:rPr lang="de-DE" altLang="de-DE" sz="1600" b="1" dirty="0">
                <a:solidFill>
                  <a:srgbClr val="008000"/>
                </a:solidFill>
              </a:rPr>
              <a:t>Strategie 3:	Eventuell nur Teillösungen einer Lösungsklasse beachten</a:t>
            </a:r>
          </a:p>
          <a:p>
            <a:pPr marL="533400" indent="-533400" eaLnBrk="1" hangingPunct="1">
              <a:lnSpc>
                <a:spcPct val="80000"/>
              </a:lnSpc>
              <a:buFontTx/>
              <a:buNone/>
            </a:pPr>
            <a:endParaRPr lang="de-DE" altLang="de-DE" sz="1600" b="1" dirty="0">
              <a:solidFill>
                <a:srgbClr val="008000"/>
              </a:solidFill>
            </a:endParaRPr>
          </a:p>
          <a:p>
            <a:pPr marL="533400" indent="-533400" eaLnBrk="1" hangingPunct="1">
              <a:lnSpc>
                <a:spcPct val="80000"/>
              </a:lnSpc>
              <a:buFontTx/>
              <a:buNone/>
            </a:pPr>
            <a:r>
              <a:rPr lang="de-DE" altLang="de-DE" sz="1600" b="1" dirty="0">
                <a:solidFill>
                  <a:srgbClr val="008000"/>
                </a:solidFill>
              </a:rPr>
              <a:t>Strategie 4: 	Vorauswahl geeigneter Lösungsmöglichkeiten mit </a:t>
            </a:r>
            <a:r>
              <a:rPr lang="de-DE" altLang="de-DE" sz="1600" b="1" dirty="0">
                <a:solidFill>
                  <a:srgbClr val="FF0000"/>
                </a:solidFill>
              </a:rPr>
              <a:t>Auswahlliste</a:t>
            </a:r>
            <a:r>
              <a:rPr lang="de-DE" altLang="de-DE" sz="1600" b="1" dirty="0">
                <a:solidFill>
                  <a:srgbClr val="008000"/>
                </a:solidFill>
              </a:rPr>
              <a:t> </a:t>
            </a:r>
          </a:p>
          <a:p>
            <a:pPr marL="533400" indent="-533400" eaLnBrk="1" hangingPunct="1">
              <a:lnSpc>
                <a:spcPct val="80000"/>
              </a:lnSpc>
              <a:buFontTx/>
              <a:buNone/>
            </a:pPr>
            <a:r>
              <a:rPr lang="de-DE" altLang="de-DE" sz="1600" dirty="0"/>
              <a:t>			</a:t>
            </a:r>
            <a:r>
              <a:rPr lang="de-DE" altLang="de-DE" sz="1600" i="1" dirty="0"/>
              <a:t>Grundsatz: nur weiterverfolgen, was</a:t>
            </a:r>
          </a:p>
          <a:p>
            <a:pPr marL="533400" indent="-533400" eaLnBrk="1" hangingPunct="1">
              <a:lnSpc>
                <a:spcPct val="80000"/>
              </a:lnSpc>
              <a:buFontTx/>
              <a:buNone/>
            </a:pPr>
            <a:r>
              <a:rPr lang="de-DE" altLang="de-DE" sz="1600" i="1" dirty="0"/>
              <a:t>			- die Forderungen (FF, BF) der Anforderungsliste erfüllt und</a:t>
            </a:r>
          </a:p>
          <a:p>
            <a:pPr marL="533400" indent="-533400" eaLnBrk="1" hangingPunct="1">
              <a:lnSpc>
                <a:spcPct val="80000"/>
              </a:lnSpc>
              <a:buFontTx/>
              <a:buNone/>
            </a:pPr>
            <a:r>
              <a:rPr lang="de-DE" altLang="de-DE" sz="1600" i="1" dirty="0"/>
              <a:t>			- was zulässigen Aufwand erwarten lässt</a:t>
            </a:r>
          </a:p>
          <a:p>
            <a:pPr marL="533400" indent="-533400" eaLnBrk="1" hangingPunct="1">
              <a:lnSpc>
                <a:spcPct val="80000"/>
              </a:lnSpc>
            </a:pPr>
            <a:endParaRPr lang="de-DE" altLang="de-DE" sz="1600" b="1" i="1" dirty="0">
              <a:solidFill>
                <a:srgbClr val="008000"/>
              </a:solidFill>
            </a:endParaRPr>
          </a:p>
          <a:p>
            <a:pPr marL="533400" indent="-533400" eaLnBrk="1" hangingPunct="1">
              <a:lnSpc>
                <a:spcPct val="80000"/>
              </a:lnSpc>
              <a:buFontTx/>
              <a:buNone/>
            </a:pPr>
            <a:r>
              <a:rPr lang="de-DE" altLang="de-DE" sz="1600" b="1" dirty="0">
                <a:solidFill>
                  <a:srgbClr val="008000"/>
                </a:solidFill>
              </a:rPr>
              <a:t>Strategie 5: 	Verträgliche Gesamtlösungen kombinieren</a:t>
            </a:r>
          </a:p>
          <a:p>
            <a:pPr marL="533400" indent="-533400" eaLnBrk="1" hangingPunct="1">
              <a:lnSpc>
                <a:spcPct val="80000"/>
              </a:lnSpc>
              <a:buFontTx/>
              <a:buNone/>
            </a:pPr>
            <a:r>
              <a:rPr lang="de-DE" altLang="de-DE" sz="1600" dirty="0"/>
              <a:t>			</a:t>
            </a:r>
            <a:r>
              <a:rPr lang="de-DE" altLang="de-DE" sz="1600" i="1" dirty="0"/>
              <a:t>Grundsatz: nur Verträgliches miteinander kombinieren:</a:t>
            </a:r>
            <a:r>
              <a:rPr lang="de-DE" altLang="de-DE" sz="1600" dirty="0"/>
              <a:t>	</a:t>
            </a:r>
          </a:p>
          <a:p>
            <a:pPr marL="533400" indent="-533400" eaLnBrk="1" hangingPunct="1">
              <a:lnSpc>
                <a:spcPct val="80000"/>
              </a:lnSpc>
              <a:buFont typeface="Symbol" pitchFamily="18" charset="2"/>
              <a:buNone/>
            </a:pPr>
            <a:r>
              <a:rPr lang="de-DE" altLang="de-DE" sz="1600" dirty="0"/>
              <a:t>			- </a:t>
            </a:r>
            <a:r>
              <a:rPr lang="de-DE" altLang="de-DE" sz="1600" b="1" dirty="0">
                <a:solidFill>
                  <a:srgbClr val="0000CC"/>
                </a:solidFill>
              </a:rPr>
              <a:t>Lösungsstammbaum &amp; Verträglichkeitsmatrix</a:t>
            </a:r>
          </a:p>
          <a:p>
            <a:pPr marL="533400" indent="-533400" eaLnBrk="1" hangingPunct="1">
              <a:lnSpc>
                <a:spcPct val="80000"/>
              </a:lnSpc>
              <a:buFontTx/>
              <a:buNone/>
            </a:pPr>
            <a:endParaRPr lang="de-DE" altLang="de-DE" sz="1600" dirty="0"/>
          </a:p>
          <a:p>
            <a:pPr marL="533400" indent="-533400" eaLnBrk="1" hangingPunct="1">
              <a:lnSpc>
                <a:spcPct val="80000"/>
              </a:lnSpc>
              <a:buFontTx/>
              <a:buNone/>
            </a:pPr>
            <a:r>
              <a:rPr lang="de-DE" altLang="de-DE" sz="1600" dirty="0"/>
              <a:t>Ggf. günstig erscheinende Kombinationen herausheben und analysieren, warum diese im Vergleich zu den anderen weiterverfolgt werden sollen. </a:t>
            </a:r>
          </a:p>
        </p:txBody>
      </p:sp>
      <p:sp>
        <p:nvSpPr>
          <p:cNvPr id="843780" name="Text Box 4"/>
          <p:cNvSpPr txBox="1">
            <a:spLocks noChangeArrowheads="1"/>
          </p:cNvSpPr>
          <p:nvPr/>
        </p:nvSpPr>
        <p:spPr bwMode="auto">
          <a:xfrm rot="-5400000">
            <a:off x="7155656" y="3880645"/>
            <a:ext cx="37115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Birkhofer, Vorlesung Produktentwicklung, Darmstadt 1997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39683">
                                            <p:txEl>
                                              <p:pRg st="1" end="1"/>
                                            </p:txEl>
                                          </p:spTgt>
                                        </p:tgtEl>
                                        <p:attrNameLst>
                                          <p:attrName>style.visibility</p:attrName>
                                        </p:attrNameLst>
                                      </p:cBhvr>
                                      <p:to>
                                        <p:strVal val="visible"/>
                                      </p:to>
                                    </p:set>
                                    <p:animEffect transition="in" filter="blinds(horizontal)">
                                      <p:cBhvr>
                                        <p:cTn id="7" dur="500"/>
                                        <p:tgtEl>
                                          <p:spTgt spid="8396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9683">
                                            <p:txEl>
                                              <p:pRg st="3" end="3"/>
                                            </p:txEl>
                                          </p:spTgt>
                                        </p:tgtEl>
                                        <p:attrNameLst>
                                          <p:attrName>style.visibility</p:attrName>
                                        </p:attrNameLst>
                                      </p:cBhvr>
                                      <p:to>
                                        <p:strVal val="visible"/>
                                      </p:to>
                                    </p:set>
                                    <p:animEffect transition="in" filter="blinds(horizontal)">
                                      <p:cBhvr>
                                        <p:cTn id="12" dur="500"/>
                                        <p:tgtEl>
                                          <p:spTgt spid="83968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9683">
                                            <p:txEl>
                                              <p:pRg st="5" end="5"/>
                                            </p:txEl>
                                          </p:spTgt>
                                        </p:tgtEl>
                                        <p:attrNameLst>
                                          <p:attrName>style.visibility</p:attrName>
                                        </p:attrNameLst>
                                      </p:cBhvr>
                                      <p:to>
                                        <p:strVal val="visible"/>
                                      </p:to>
                                    </p:set>
                                    <p:animEffect transition="in" filter="blinds(horizontal)">
                                      <p:cBhvr>
                                        <p:cTn id="17" dur="500"/>
                                        <p:tgtEl>
                                          <p:spTgt spid="83968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9683">
                                            <p:txEl>
                                              <p:pRg st="7" end="7"/>
                                            </p:txEl>
                                          </p:spTgt>
                                        </p:tgtEl>
                                        <p:attrNameLst>
                                          <p:attrName>style.visibility</p:attrName>
                                        </p:attrNameLst>
                                      </p:cBhvr>
                                      <p:to>
                                        <p:strVal val="visible"/>
                                      </p:to>
                                    </p:set>
                                    <p:animEffect transition="in" filter="blinds(horizontal)">
                                      <p:cBhvr>
                                        <p:cTn id="22" dur="500"/>
                                        <p:tgtEl>
                                          <p:spTgt spid="839683">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39683">
                                            <p:txEl>
                                              <p:pRg st="8" end="8"/>
                                            </p:txEl>
                                          </p:spTgt>
                                        </p:tgtEl>
                                        <p:attrNameLst>
                                          <p:attrName>style.visibility</p:attrName>
                                        </p:attrNameLst>
                                      </p:cBhvr>
                                      <p:to>
                                        <p:strVal val="visible"/>
                                      </p:to>
                                    </p:set>
                                    <p:animEffect transition="in" filter="blinds(horizontal)">
                                      <p:cBhvr>
                                        <p:cTn id="27" dur="500"/>
                                        <p:tgtEl>
                                          <p:spTgt spid="839683">
                                            <p:txEl>
                                              <p:pRg st="8" end="8"/>
                                            </p:txEl>
                                          </p:spTgt>
                                        </p:tgtEl>
                                      </p:cBhvr>
                                    </p:animEffect>
                                  </p:childTnLst>
                                </p:cTn>
                              </p:par>
                            </p:childTnLst>
                          </p:cTn>
                        </p:par>
                        <p:par>
                          <p:cTn id="28" fill="hold" nodeType="afterGroup">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839683">
                                            <p:txEl>
                                              <p:pRg st="9" end="9"/>
                                            </p:txEl>
                                          </p:spTgt>
                                        </p:tgtEl>
                                        <p:attrNameLst>
                                          <p:attrName>style.visibility</p:attrName>
                                        </p:attrNameLst>
                                      </p:cBhvr>
                                      <p:to>
                                        <p:strVal val="visible"/>
                                      </p:to>
                                    </p:set>
                                    <p:animEffect transition="in" filter="blinds(horizontal)">
                                      <p:cBhvr>
                                        <p:cTn id="31" dur="500"/>
                                        <p:tgtEl>
                                          <p:spTgt spid="839683">
                                            <p:txEl>
                                              <p:pRg st="9" end="9"/>
                                            </p:txEl>
                                          </p:spTgt>
                                        </p:tgtEl>
                                      </p:cBhvr>
                                    </p:animEffect>
                                  </p:childTnLst>
                                </p:cTn>
                              </p:par>
                            </p:childTnLst>
                          </p:cTn>
                        </p:par>
                        <p:par>
                          <p:cTn id="32" fill="hold" nodeType="afterGroup">
                            <p:stCondLst>
                              <p:cond delay="1000"/>
                            </p:stCondLst>
                            <p:childTnLst>
                              <p:par>
                                <p:cTn id="33" presetID="3" presetClass="entr" presetSubtype="10" fill="hold" grpId="0" nodeType="afterEffect">
                                  <p:stCondLst>
                                    <p:cond delay="0"/>
                                  </p:stCondLst>
                                  <p:childTnLst>
                                    <p:set>
                                      <p:cBhvr>
                                        <p:cTn id="34" dur="1" fill="hold">
                                          <p:stCondLst>
                                            <p:cond delay="0"/>
                                          </p:stCondLst>
                                        </p:cTn>
                                        <p:tgtEl>
                                          <p:spTgt spid="839683">
                                            <p:txEl>
                                              <p:pRg st="10" end="10"/>
                                            </p:txEl>
                                          </p:spTgt>
                                        </p:tgtEl>
                                        <p:attrNameLst>
                                          <p:attrName>style.visibility</p:attrName>
                                        </p:attrNameLst>
                                      </p:cBhvr>
                                      <p:to>
                                        <p:strVal val="visible"/>
                                      </p:to>
                                    </p:set>
                                    <p:animEffect transition="in" filter="blinds(horizontal)">
                                      <p:cBhvr>
                                        <p:cTn id="35" dur="500"/>
                                        <p:tgtEl>
                                          <p:spTgt spid="839683">
                                            <p:txEl>
                                              <p:pRg st="10" end="1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39683">
                                            <p:txEl>
                                              <p:pRg st="12" end="12"/>
                                            </p:txEl>
                                          </p:spTgt>
                                        </p:tgtEl>
                                        <p:attrNameLst>
                                          <p:attrName>style.visibility</p:attrName>
                                        </p:attrNameLst>
                                      </p:cBhvr>
                                      <p:to>
                                        <p:strVal val="visible"/>
                                      </p:to>
                                    </p:set>
                                    <p:animEffect transition="in" filter="blinds(horizontal)">
                                      <p:cBhvr>
                                        <p:cTn id="40" dur="500"/>
                                        <p:tgtEl>
                                          <p:spTgt spid="839683">
                                            <p:txEl>
                                              <p:pRg st="12" end="1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39683">
                                            <p:txEl>
                                              <p:pRg st="13" end="13"/>
                                            </p:txEl>
                                          </p:spTgt>
                                        </p:tgtEl>
                                        <p:attrNameLst>
                                          <p:attrName>style.visibility</p:attrName>
                                        </p:attrNameLst>
                                      </p:cBhvr>
                                      <p:to>
                                        <p:strVal val="visible"/>
                                      </p:to>
                                    </p:set>
                                    <p:animEffect transition="in" filter="blinds(horizontal)">
                                      <p:cBhvr>
                                        <p:cTn id="45" dur="500"/>
                                        <p:tgtEl>
                                          <p:spTgt spid="839683">
                                            <p:txEl>
                                              <p:pRg st="13" end="13"/>
                                            </p:txEl>
                                          </p:spTgt>
                                        </p:tgtEl>
                                      </p:cBhvr>
                                    </p:animEffect>
                                  </p:childTnLst>
                                </p:cTn>
                              </p:par>
                            </p:childTnLst>
                          </p:cTn>
                        </p:par>
                        <p:par>
                          <p:cTn id="46" fill="hold" nodeType="afterGroup">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839683">
                                            <p:txEl>
                                              <p:pRg st="14" end="14"/>
                                            </p:txEl>
                                          </p:spTgt>
                                        </p:tgtEl>
                                        <p:attrNameLst>
                                          <p:attrName>style.visibility</p:attrName>
                                        </p:attrNameLst>
                                      </p:cBhvr>
                                      <p:to>
                                        <p:strVal val="visible"/>
                                      </p:to>
                                    </p:set>
                                    <p:animEffect transition="in" filter="blinds(horizontal)">
                                      <p:cBhvr>
                                        <p:cTn id="49" dur="500"/>
                                        <p:tgtEl>
                                          <p:spTgt spid="839683">
                                            <p:txEl>
                                              <p:pRg st="14" end="1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839683">
                                            <p:txEl>
                                              <p:pRg st="16" end="16"/>
                                            </p:txEl>
                                          </p:spTgt>
                                        </p:tgtEl>
                                        <p:attrNameLst>
                                          <p:attrName>style.visibility</p:attrName>
                                        </p:attrNameLst>
                                      </p:cBhvr>
                                      <p:to>
                                        <p:strVal val="visible"/>
                                      </p:to>
                                    </p:set>
                                    <p:animEffect transition="in" filter="blinds(horizontal)">
                                      <p:cBhvr>
                                        <p:cTn id="54" dur="500"/>
                                        <p:tgtEl>
                                          <p:spTgt spid="839683">
                                            <p:txEl>
                                              <p:pRg st="16" end="16"/>
                                            </p:txEl>
                                          </p:spTgt>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843780"/>
                                        </p:tgtEl>
                                        <p:attrNameLst>
                                          <p:attrName>style.visibility</p:attrName>
                                        </p:attrNameLst>
                                      </p:cBhvr>
                                      <p:to>
                                        <p:strVal val="visible"/>
                                      </p:to>
                                    </p:set>
                                    <p:animEffect transition="in" filter="blinds(horizontal)">
                                      <p:cBhvr>
                                        <p:cTn id="57" dur="500"/>
                                        <p:tgtEl>
                                          <p:spTgt spid="843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3" grpId="0" build="p"/>
      <p:bldP spid="84378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9D2E78D-B31D-476C-B7A6-B09E119F296C}" type="slidenum">
              <a:rPr lang="de-DE" altLang="de-DE" sz="1400" smtClean="0"/>
              <a:pPr eaLnBrk="1" hangingPunct="1">
                <a:spcBef>
                  <a:spcPct val="0"/>
                </a:spcBef>
                <a:buFontTx/>
                <a:buNone/>
              </a:pPr>
              <a:t>101</a:t>
            </a:fld>
            <a:endParaRPr lang="de-DE" altLang="de-DE" sz="1400"/>
          </a:p>
        </p:txBody>
      </p:sp>
      <p:sp>
        <p:nvSpPr>
          <p:cNvPr id="840706" name="Rectangle 2"/>
          <p:cNvSpPr>
            <a:spLocks noGrp="1" noChangeArrowheads="1"/>
          </p:cNvSpPr>
          <p:nvPr>
            <p:ph type="title"/>
          </p:nvPr>
        </p:nvSpPr>
        <p:spPr/>
        <p:txBody>
          <a:bodyPr/>
          <a:lstStyle/>
          <a:p>
            <a:pPr eaLnBrk="1" hangingPunct="1"/>
            <a:r>
              <a:rPr lang="de-DE" altLang="de-DE" sz="2200" b="1"/>
              <a:t>Lösungsvielfalt einschränken</a:t>
            </a:r>
            <a:endParaRPr lang="de-DE" altLang="de-DE" sz="2200" b="1">
              <a:solidFill>
                <a:srgbClr val="0000CC"/>
              </a:solidFill>
            </a:endParaRPr>
          </a:p>
        </p:txBody>
      </p:sp>
      <p:sp>
        <p:nvSpPr>
          <p:cNvPr id="840707" name="Rectangle 3"/>
          <p:cNvSpPr>
            <a:spLocks noGrp="1" noChangeArrowheads="1"/>
          </p:cNvSpPr>
          <p:nvPr>
            <p:ph type="body" sz="half" idx="1"/>
          </p:nvPr>
        </p:nvSpPr>
        <p:spPr>
          <a:xfrm>
            <a:off x="457200" y="1600200"/>
            <a:ext cx="7715250" cy="4525963"/>
          </a:xfrm>
        </p:spPr>
        <p:txBody>
          <a:bodyPr/>
          <a:lstStyle/>
          <a:p>
            <a:pPr eaLnBrk="1" hangingPunct="1">
              <a:buFontTx/>
              <a:buNone/>
            </a:pPr>
            <a:endParaRPr lang="de-DE" altLang="de-DE" sz="1800" b="1"/>
          </a:p>
          <a:p>
            <a:pPr eaLnBrk="1" hangingPunct="1">
              <a:buFontTx/>
              <a:buNone/>
            </a:pPr>
            <a:r>
              <a:rPr lang="de-DE" altLang="de-DE" sz="1800" b="1"/>
              <a:t>Zielsetzung:</a:t>
            </a:r>
            <a:r>
              <a:rPr lang="de-DE" altLang="de-DE" sz="1800"/>
              <a:t> 	mit vertretbarem Beurteilungsaufwand zielgerichtet die 		aussichtsreichen Gesamtlösungen ermitteln</a:t>
            </a:r>
          </a:p>
          <a:p>
            <a:pPr eaLnBrk="1" hangingPunct="1">
              <a:buFontTx/>
              <a:buNone/>
            </a:pPr>
            <a:endParaRPr lang="de-DE" altLang="de-DE" sz="1800"/>
          </a:p>
          <a:p>
            <a:pPr eaLnBrk="1" hangingPunct="1">
              <a:buFontTx/>
              <a:buNone/>
            </a:pPr>
            <a:endParaRPr lang="de-DE" altLang="de-DE" sz="1800"/>
          </a:p>
          <a:p>
            <a:pPr eaLnBrk="1" hangingPunct="1">
              <a:buFontTx/>
              <a:buNone/>
            </a:pPr>
            <a:r>
              <a:rPr lang="de-DE" altLang="de-DE" sz="1800" b="1">
                <a:solidFill>
                  <a:srgbClr val="008000"/>
                </a:solidFill>
              </a:rPr>
              <a:t>Strategie 1: 	Anzahl der Teilfunktionen reduzieren</a:t>
            </a:r>
          </a:p>
          <a:p>
            <a:pPr eaLnBrk="1" hangingPunct="1">
              <a:buFontTx/>
              <a:buNone/>
            </a:pPr>
            <a:endParaRPr lang="de-DE" altLang="de-DE" sz="800" b="1"/>
          </a:p>
          <a:p>
            <a:pPr eaLnBrk="1" hangingPunct="1">
              <a:buFontTx/>
              <a:buNone/>
            </a:pPr>
            <a:r>
              <a:rPr lang="de-DE" altLang="de-DE" sz="1800"/>
              <a:t>Teilfunktionen und zugeordnete Lösungen zurückstellen, </a:t>
            </a:r>
          </a:p>
          <a:p>
            <a:pPr eaLnBrk="1" hangingPunct="1"/>
            <a:r>
              <a:rPr lang="de-DE" altLang="de-DE" sz="1800"/>
              <a:t>die nur geringen Einfluß auf Gesamtlösung haben</a:t>
            </a:r>
          </a:p>
          <a:p>
            <a:pPr eaLnBrk="1" hangingPunct="1"/>
            <a:r>
              <a:rPr lang="de-DE" altLang="de-DE" sz="1800"/>
              <a:t>die Nebenfunktionen sind</a:t>
            </a:r>
          </a:p>
        </p:txBody>
      </p:sp>
      <p:sp>
        <p:nvSpPr>
          <p:cNvPr id="840708" name="Rectangle 4"/>
          <p:cNvSpPr>
            <a:spLocks noChangeArrowheads="1"/>
          </p:cNvSpPr>
          <p:nvPr/>
        </p:nvSpPr>
        <p:spPr bwMode="auto">
          <a:xfrm>
            <a:off x="468313" y="3141663"/>
            <a:ext cx="8424862" cy="16557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43780" name="Text Box 4"/>
          <p:cNvSpPr txBox="1">
            <a:spLocks noChangeArrowheads="1"/>
          </p:cNvSpPr>
          <p:nvPr/>
        </p:nvSpPr>
        <p:spPr bwMode="auto">
          <a:xfrm rot="-5400000">
            <a:off x="7155656" y="3880645"/>
            <a:ext cx="37115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Birkhofer, Vorlesung Produktentwicklung, Darmstadt 1997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40706"/>
                                        </p:tgtEl>
                                        <p:attrNameLst>
                                          <p:attrName>style.visibility</p:attrName>
                                        </p:attrNameLst>
                                      </p:cBhvr>
                                      <p:to>
                                        <p:strVal val="visible"/>
                                      </p:to>
                                    </p:set>
                                    <p:animEffect transition="in" filter="blinds(horizontal)">
                                      <p:cBhvr>
                                        <p:cTn id="7" dur="500"/>
                                        <p:tgtEl>
                                          <p:spTgt spid="8407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40707">
                                            <p:txEl>
                                              <p:pRg st="1" end="1"/>
                                            </p:txEl>
                                          </p:spTgt>
                                        </p:tgtEl>
                                        <p:attrNameLst>
                                          <p:attrName>style.visibility</p:attrName>
                                        </p:attrNameLst>
                                      </p:cBhvr>
                                      <p:to>
                                        <p:strVal val="visible"/>
                                      </p:to>
                                    </p:set>
                                    <p:animEffect transition="in" filter="blinds(horizontal)">
                                      <p:cBhvr>
                                        <p:cTn id="10" dur="500"/>
                                        <p:tgtEl>
                                          <p:spTgt spid="84070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40707">
                                            <p:txEl>
                                              <p:pRg st="4" end="4"/>
                                            </p:txEl>
                                          </p:spTgt>
                                        </p:tgtEl>
                                        <p:attrNameLst>
                                          <p:attrName>style.visibility</p:attrName>
                                        </p:attrNameLst>
                                      </p:cBhvr>
                                      <p:to>
                                        <p:strVal val="visible"/>
                                      </p:to>
                                    </p:set>
                                    <p:animEffect transition="in" filter="blinds(horizontal)">
                                      <p:cBhvr>
                                        <p:cTn id="15" dur="500"/>
                                        <p:tgtEl>
                                          <p:spTgt spid="840707">
                                            <p:txEl>
                                              <p:pRg st="4" end="4"/>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40708"/>
                                        </p:tgtEl>
                                        <p:attrNameLst>
                                          <p:attrName>style.visibility</p:attrName>
                                        </p:attrNameLst>
                                      </p:cBhvr>
                                      <p:to>
                                        <p:strVal val="visible"/>
                                      </p:to>
                                    </p:set>
                                    <p:animEffect transition="in" filter="blinds(horizontal)">
                                      <p:cBhvr>
                                        <p:cTn id="18" dur="500"/>
                                        <p:tgtEl>
                                          <p:spTgt spid="840708"/>
                                        </p:tgtEl>
                                      </p:cBhvr>
                                    </p:animEffect>
                                  </p:childTnLst>
                                </p:cTn>
                              </p:par>
                            </p:childTnLst>
                          </p:cTn>
                        </p:par>
                        <p:par>
                          <p:cTn id="19" fill="hold" nodeType="afterGroup">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840707">
                                            <p:txEl>
                                              <p:pRg st="6" end="6"/>
                                            </p:txEl>
                                          </p:spTgt>
                                        </p:tgtEl>
                                        <p:attrNameLst>
                                          <p:attrName>style.visibility</p:attrName>
                                        </p:attrNameLst>
                                      </p:cBhvr>
                                      <p:to>
                                        <p:strVal val="visible"/>
                                      </p:to>
                                    </p:set>
                                    <p:animEffect transition="in" filter="blinds(horizontal)">
                                      <p:cBhvr>
                                        <p:cTn id="22" dur="500"/>
                                        <p:tgtEl>
                                          <p:spTgt spid="840707">
                                            <p:txEl>
                                              <p:pRg st="6" end="6"/>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40707">
                                            <p:txEl>
                                              <p:pRg st="7" end="7"/>
                                            </p:txEl>
                                          </p:spTgt>
                                        </p:tgtEl>
                                        <p:attrNameLst>
                                          <p:attrName>style.visibility</p:attrName>
                                        </p:attrNameLst>
                                      </p:cBhvr>
                                      <p:to>
                                        <p:strVal val="visible"/>
                                      </p:to>
                                    </p:set>
                                    <p:animEffect transition="in" filter="blinds(horizontal)">
                                      <p:cBhvr>
                                        <p:cTn id="25" dur="500"/>
                                        <p:tgtEl>
                                          <p:spTgt spid="840707">
                                            <p:txEl>
                                              <p:pRg st="7" end="7"/>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40707">
                                            <p:txEl>
                                              <p:pRg st="8" end="8"/>
                                            </p:txEl>
                                          </p:spTgt>
                                        </p:tgtEl>
                                        <p:attrNameLst>
                                          <p:attrName>style.visibility</p:attrName>
                                        </p:attrNameLst>
                                      </p:cBhvr>
                                      <p:to>
                                        <p:strVal val="visible"/>
                                      </p:to>
                                    </p:set>
                                    <p:animEffect transition="in" filter="blinds(horizontal)">
                                      <p:cBhvr>
                                        <p:cTn id="28" dur="500"/>
                                        <p:tgtEl>
                                          <p:spTgt spid="840707">
                                            <p:txEl>
                                              <p:pRg st="8" end="8"/>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43780"/>
                                        </p:tgtEl>
                                        <p:attrNameLst>
                                          <p:attrName>style.visibility</p:attrName>
                                        </p:attrNameLst>
                                      </p:cBhvr>
                                      <p:to>
                                        <p:strVal val="visible"/>
                                      </p:to>
                                    </p:set>
                                    <p:animEffect transition="in" filter="blinds(horizontal)">
                                      <p:cBhvr>
                                        <p:cTn id="31" dur="500"/>
                                        <p:tgtEl>
                                          <p:spTgt spid="843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6" grpId="0"/>
      <p:bldP spid="840707" grpId="0" build="p"/>
      <p:bldP spid="840708" grpId="0" animBg="1"/>
      <p:bldP spid="843780"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3B1A0E5-9749-44D0-880E-5177D02C3DDD}" type="slidenum">
              <a:rPr lang="de-DE" altLang="de-DE" sz="1400" smtClean="0"/>
              <a:pPr eaLnBrk="1" hangingPunct="1">
                <a:spcBef>
                  <a:spcPct val="0"/>
                </a:spcBef>
                <a:buFontTx/>
                <a:buNone/>
              </a:pPr>
              <a:t>102</a:t>
            </a:fld>
            <a:endParaRPr lang="de-DE" altLang="de-DE" sz="1400"/>
          </a:p>
        </p:txBody>
      </p:sp>
      <p:sp>
        <p:nvSpPr>
          <p:cNvPr id="841730" name="Rectangle 2"/>
          <p:cNvSpPr>
            <a:spLocks noGrp="1" noChangeArrowheads="1"/>
          </p:cNvSpPr>
          <p:nvPr>
            <p:ph type="title"/>
          </p:nvPr>
        </p:nvSpPr>
        <p:spPr/>
        <p:txBody>
          <a:bodyPr/>
          <a:lstStyle/>
          <a:p>
            <a:pPr eaLnBrk="1" hangingPunct="1"/>
            <a:r>
              <a:rPr lang="de-DE" altLang="de-DE" sz="2200" b="1"/>
              <a:t>Lösungsvielfalt einschränken</a:t>
            </a:r>
          </a:p>
        </p:txBody>
      </p:sp>
      <p:sp>
        <p:nvSpPr>
          <p:cNvPr id="841731" name="Rectangle 3"/>
          <p:cNvSpPr>
            <a:spLocks noGrp="1" noChangeArrowheads="1"/>
          </p:cNvSpPr>
          <p:nvPr>
            <p:ph type="body" sz="half" idx="1"/>
          </p:nvPr>
        </p:nvSpPr>
        <p:spPr>
          <a:xfrm>
            <a:off x="457200" y="1600200"/>
            <a:ext cx="8686800" cy="4997450"/>
          </a:xfrm>
        </p:spPr>
        <p:txBody>
          <a:bodyPr/>
          <a:lstStyle/>
          <a:p>
            <a:pPr eaLnBrk="1" hangingPunct="1">
              <a:buFontTx/>
              <a:buNone/>
            </a:pPr>
            <a:r>
              <a:rPr lang="de-DE" altLang="de-DE" sz="1800" b="1">
                <a:solidFill>
                  <a:srgbClr val="008000"/>
                </a:solidFill>
              </a:rPr>
              <a:t>Strategie 2: 	Anzahl der Teillösungen reduzieren</a:t>
            </a:r>
          </a:p>
          <a:p>
            <a:pPr eaLnBrk="1" hangingPunct="1">
              <a:buFontTx/>
              <a:buNone/>
            </a:pPr>
            <a:endParaRPr lang="de-DE" altLang="de-DE" sz="800"/>
          </a:p>
          <a:p>
            <a:pPr eaLnBrk="1" hangingPunct="1">
              <a:buFontTx/>
              <a:buNone/>
            </a:pPr>
            <a:r>
              <a:rPr lang="de-DE" altLang="de-DE" sz="1800">
                <a:solidFill>
                  <a:srgbClr val="008000"/>
                </a:solidFill>
              </a:rPr>
              <a:t>Strategie 2.1:</a:t>
            </a:r>
            <a:r>
              <a:rPr lang="de-DE" altLang="de-DE" sz="1800"/>
              <a:t>	</a:t>
            </a:r>
            <a:r>
              <a:rPr lang="de-DE" altLang="de-DE" sz="1800" i="1"/>
              <a:t>Weniger geeignete Teillösungen zurückstellen</a:t>
            </a:r>
            <a:r>
              <a:rPr lang="de-DE" altLang="de-DE" sz="1800"/>
              <a:t>, z.B.</a:t>
            </a:r>
          </a:p>
          <a:p>
            <a:pPr eaLnBrk="1" hangingPunct="1">
              <a:buFontTx/>
              <a:buNone/>
            </a:pPr>
            <a:r>
              <a:rPr lang="de-DE" altLang="de-DE" sz="1800"/>
              <a:t>			- utopische Teillösungen</a:t>
            </a:r>
          </a:p>
          <a:p>
            <a:pPr eaLnBrk="1" hangingPunct="1">
              <a:buFontTx/>
              <a:buNone/>
            </a:pPr>
            <a:r>
              <a:rPr lang="de-DE" altLang="de-DE" sz="1800"/>
              <a:t>			- geringe Realisierungschance</a:t>
            </a:r>
          </a:p>
          <a:p>
            <a:pPr eaLnBrk="1" hangingPunct="1">
              <a:buFontTx/>
              <a:buNone/>
            </a:pPr>
            <a:r>
              <a:rPr lang="de-DE" altLang="de-DE" sz="1800"/>
              <a:t>			- hohes Realisierungsrisiko</a:t>
            </a:r>
          </a:p>
          <a:p>
            <a:pPr eaLnBrk="1" hangingPunct="1"/>
            <a:endParaRPr lang="de-DE" altLang="de-DE" sz="800"/>
          </a:p>
          <a:p>
            <a:pPr eaLnBrk="1" hangingPunct="1">
              <a:buFontTx/>
              <a:buNone/>
            </a:pPr>
            <a:r>
              <a:rPr lang="de-DE" altLang="de-DE" sz="1800">
                <a:solidFill>
                  <a:srgbClr val="008000"/>
                </a:solidFill>
              </a:rPr>
              <a:t>Strategie 2.2</a:t>
            </a:r>
            <a:r>
              <a:rPr lang="de-DE" altLang="de-DE" sz="1800"/>
              <a:t>	</a:t>
            </a:r>
            <a:r>
              <a:rPr lang="de-DE" altLang="de-DE" sz="1800" i="1"/>
              <a:t>Einzelne Teillösungen zu Teillösungsklassen zusammenfassen</a:t>
            </a:r>
          </a:p>
          <a:p>
            <a:pPr eaLnBrk="1" hangingPunct="1">
              <a:buFontTx/>
              <a:buNone/>
            </a:pPr>
            <a:r>
              <a:rPr lang="de-DE" altLang="de-DE" sz="1800"/>
              <a:t>			z.B. alle mechanischen oder hydraulischen Lösungen</a:t>
            </a:r>
          </a:p>
          <a:p>
            <a:pPr eaLnBrk="1" hangingPunct="1">
              <a:buFontTx/>
              <a:buNone/>
            </a:pPr>
            <a:endParaRPr lang="de-DE" altLang="de-DE" sz="1800"/>
          </a:p>
          <a:p>
            <a:pPr eaLnBrk="1" hangingPunct="1">
              <a:buFontTx/>
              <a:buNone/>
            </a:pPr>
            <a:r>
              <a:rPr lang="de-DE" altLang="de-DE" sz="1800" b="1">
                <a:solidFill>
                  <a:srgbClr val="008000"/>
                </a:solidFill>
              </a:rPr>
              <a:t>Strategie 3:	Eventuell nur Teillösungen einer Lösungsklasse beachten</a:t>
            </a:r>
          </a:p>
          <a:p>
            <a:pPr eaLnBrk="1" hangingPunct="1">
              <a:buFontTx/>
              <a:buNone/>
            </a:pPr>
            <a:r>
              <a:rPr lang="de-DE" altLang="de-DE" sz="1800"/>
              <a:t>			kann morphologischer Kasten nicht weiter reduziert werden, 			kann es sinnvoll sein, </a:t>
            </a:r>
            <a:r>
              <a:rPr lang="de-DE" altLang="de-DE" sz="1800" i="1"/>
              <a:t>nur Teillösungen einer Lösungsklasse</a:t>
            </a:r>
            <a:r>
              <a:rPr lang="de-DE" altLang="de-DE" sz="1800"/>
              <a:t> zu 		</a:t>
            </a:r>
            <a:r>
              <a:rPr lang="de-DE" altLang="de-DE" sz="1800" i="1"/>
              <a:t>betrachten</a:t>
            </a:r>
            <a:r>
              <a:rPr lang="de-DE" altLang="de-DE" sz="1800"/>
              <a:t>, z.B. nur mechanische oder nur elektrische 			Lösungskomponenten (=Vorauswahl der Lösungen!)</a:t>
            </a:r>
          </a:p>
          <a:p>
            <a:pPr eaLnBrk="1" hangingPunct="1">
              <a:buFontTx/>
              <a:buNone/>
            </a:pPr>
            <a:endParaRPr lang="de-DE" altLang="de-DE" sz="1800"/>
          </a:p>
        </p:txBody>
      </p:sp>
      <p:sp>
        <p:nvSpPr>
          <p:cNvPr id="841732" name="Rectangle 4"/>
          <p:cNvSpPr>
            <a:spLocks noChangeArrowheads="1"/>
          </p:cNvSpPr>
          <p:nvPr/>
        </p:nvSpPr>
        <p:spPr bwMode="auto">
          <a:xfrm>
            <a:off x="468313" y="1557338"/>
            <a:ext cx="8424862" cy="28082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41733" name="Rectangle 5"/>
          <p:cNvSpPr>
            <a:spLocks noChangeArrowheads="1"/>
          </p:cNvSpPr>
          <p:nvPr/>
        </p:nvSpPr>
        <p:spPr bwMode="auto">
          <a:xfrm>
            <a:off x="468313" y="4437063"/>
            <a:ext cx="8424862" cy="1728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43780" name="Text Box 4"/>
          <p:cNvSpPr txBox="1">
            <a:spLocks noChangeArrowheads="1"/>
          </p:cNvSpPr>
          <p:nvPr/>
        </p:nvSpPr>
        <p:spPr bwMode="auto">
          <a:xfrm rot="-5400000">
            <a:off x="7155656" y="3880645"/>
            <a:ext cx="37115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Birkhofer, Vorlesung Produktentwicklung, Darmstadt 1997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41730"/>
                                        </p:tgtEl>
                                        <p:attrNameLst>
                                          <p:attrName>style.visibility</p:attrName>
                                        </p:attrNameLst>
                                      </p:cBhvr>
                                      <p:to>
                                        <p:strVal val="visible"/>
                                      </p:to>
                                    </p:set>
                                    <p:animEffect transition="in" filter="blinds(horizontal)">
                                      <p:cBhvr>
                                        <p:cTn id="7" dur="500"/>
                                        <p:tgtEl>
                                          <p:spTgt spid="8417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41731">
                                            <p:txEl>
                                              <p:pRg st="0" end="0"/>
                                            </p:txEl>
                                          </p:spTgt>
                                        </p:tgtEl>
                                        <p:attrNameLst>
                                          <p:attrName>style.visibility</p:attrName>
                                        </p:attrNameLst>
                                      </p:cBhvr>
                                      <p:to>
                                        <p:strVal val="visible"/>
                                      </p:to>
                                    </p:set>
                                    <p:animEffect transition="in" filter="blinds(horizontal)">
                                      <p:cBhvr>
                                        <p:cTn id="10" dur="500"/>
                                        <p:tgtEl>
                                          <p:spTgt spid="84173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41731">
                                            <p:txEl>
                                              <p:pRg st="2" end="2"/>
                                            </p:txEl>
                                          </p:spTgt>
                                        </p:tgtEl>
                                        <p:attrNameLst>
                                          <p:attrName>style.visibility</p:attrName>
                                        </p:attrNameLst>
                                      </p:cBhvr>
                                      <p:to>
                                        <p:strVal val="visible"/>
                                      </p:to>
                                    </p:set>
                                    <p:animEffect transition="in" filter="blinds(horizontal)">
                                      <p:cBhvr>
                                        <p:cTn id="15" dur="500"/>
                                        <p:tgtEl>
                                          <p:spTgt spid="841731">
                                            <p:txEl>
                                              <p:pRg st="2" end="2"/>
                                            </p:txEl>
                                          </p:spTgt>
                                        </p:tgtEl>
                                      </p:cBhvr>
                                    </p:animEffect>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841732"/>
                                        </p:tgtEl>
                                        <p:attrNameLst>
                                          <p:attrName>style.visibility</p:attrName>
                                        </p:attrNameLst>
                                      </p:cBhvr>
                                      <p:to>
                                        <p:strVal val="visible"/>
                                      </p:to>
                                    </p:set>
                                    <p:animEffect transition="in" filter="blinds(horizontal)">
                                      <p:cBhvr>
                                        <p:cTn id="19" dur="500"/>
                                        <p:tgtEl>
                                          <p:spTgt spid="841732"/>
                                        </p:tgtEl>
                                      </p:cBhvr>
                                    </p:animEffect>
                                  </p:childTnLst>
                                </p:cTn>
                              </p:par>
                            </p:childTnLst>
                          </p:cTn>
                        </p:par>
                        <p:par>
                          <p:cTn id="20" fill="hold" nodeType="afterGroup">
                            <p:stCondLst>
                              <p:cond delay="1000"/>
                            </p:stCondLst>
                            <p:childTnLst>
                              <p:par>
                                <p:cTn id="21" presetID="3" presetClass="entr" presetSubtype="10" fill="hold" grpId="0" nodeType="afterEffect">
                                  <p:stCondLst>
                                    <p:cond delay="0"/>
                                  </p:stCondLst>
                                  <p:childTnLst>
                                    <p:set>
                                      <p:cBhvr>
                                        <p:cTn id="22" dur="1" fill="hold">
                                          <p:stCondLst>
                                            <p:cond delay="0"/>
                                          </p:stCondLst>
                                        </p:cTn>
                                        <p:tgtEl>
                                          <p:spTgt spid="841731">
                                            <p:txEl>
                                              <p:pRg st="3" end="3"/>
                                            </p:txEl>
                                          </p:spTgt>
                                        </p:tgtEl>
                                        <p:attrNameLst>
                                          <p:attrName>style.visibility</p:attrName>
                                        </p:attrNameLst>
                                      </p:cBhvr>
                                      <p:to>
                                        <p:strVal val="visible"/>
                                      </p:to>
                                    </p:set>
                                    <p:animEffect transition="in" filter="blinds(horizontal)">
                                      <p:cBhvr>
                                        <p:cTn id="23" dur="500"/>
                                        <p:tgtEl>
                                          <p:spTgt spid="841731">
                                            <p:txEl>
                                              <p:pRg st="3" end="3"/>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41731">
                                            <p:txEl>
                                              <p:pRg st="4" end="4"/>
                                            </p:txEl>
                                          </p:spTgt>
                                        </p:tgtEl>
                                        <p:attrNameLst>
                                          <p:attrName>style.visibility</p:attrName>
                                        </p:attrNameLst>
                                      </p:cBhvr>
                                      <p:to>
                                        <p:strVal val="visible"/>
                                      </p:to>
                                    </p:set>
                                    <p:animEffect transition="in" filter="blinds(horizontal)">
                                      <p:cBhvr>
                                        <p:cTn id="26" dur="500"/>
                                        <p:tgtEl>
                                          <p:spTgt spid="841731">
                                            <p:txEl>
                                              <p:pRg st="4" end="4"/>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41731">
                                            <p:txEl>
                                              <p:pRg st="5" end="5"/>
                                            </p:txEl>
                                          </p:spTgt>
                                        </p:tgtEl>
                                        <p:attrNameLst>
                                          <p:attrName>style.visibility</p:attrName>
                                        </p:attrNameLst>
                                      </p:cBhvr>
                                      <p:to>
                                        <p:strVal val="visible"/>
                                      </p:to>
                                    </p:set>
                                    <p:animEffect transition="in" filter="blinds(horizontal)">
                                      <p:cBhvr>
                                        <p:cTn id="29" dur="500"/>
                                        <p:tgtEl>
                                          <p:spTgt spid="841731">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41731">
                                            <p:txEl>
                                              <p:pRg st="7" end="7"/>
                                            </p:txEl>
                                          </p:spTgt>
                                        </p:tgtEl>
                                        <p:attrNameLst>
                                          <p:attrName>style.visibility</p:attrName>
                                        </p:attrNameLst>
                                      </p:cBhvr>
                                      <p:to>
                                        <p:strVal val="visible"/>
                                      </p:to>
                                    </p:set>
                                    <p:animEffect transition="in" filter="blinds(horizontal)">
                                      <p:cBhvr>
                                        <p:cTn id="34" dur="500"/>
                                        <p:tgtEl>
                                          <p:spTgt spid="841731">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41731">
                                            <p:txEl>
                                              <p:pRg st="8" end="8"/>
                                            </p:txEl>
                                          </p:spTgt>
                                        </p:tgtEl>
                                        <p:attrNameLst>
                                          <p:attrName>style.visibility</p:attrName>
                                        </p:attrNameLst>
                                      </p:cBhvr>
                                      <p:to>
                                        <p:strVal val="visible"/>
                                      </p:to>
                                    </p:set>
                                    <p:animEffect transition="in" filter="blinds(horizontal)">
                                      <p:cBhvr>
                                        <p:cTn id="37" dur="500"/>
                                        <p:tgtEl>
                                          <p:spTgt spid="84173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41731">
                                            <p:txEl>
                                              <p:pRg st="10" end="10"/>
                                            </p:txEl>
                                          </p:spTgt>
                                        </p:tgtEl>
                                        <p:attrNameLst>
                                          <p:attrName>style.visibility</p:attrName>
                                        </p:attrNameLst>
                                      </p:cBhvr>
                                      <p:to>
                                        <p:strVal val="visible"/>
                                      </p:to>
                                    </p:set>
                                    <p:animEffect transition="in" filter="blinds(horizontal)">
                                      <p:cBhvr>
                                        <p:cTn id="42" dur="500"/>
                                        <p:tgtEl>
                                          <p:spTgt spid="841731">
                                            <p:txEl>
                                              <p:pRg st="10" end="10"/>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841733"/>
                                        </p:tgtEl>
                                        <p:attrNameLst>
                                          <p:attrName>style.visibility</p:attrName>
                                        </p:attrNameLst>
                                      </p:cBhvr>
                                      <p:to>
                                        <p:strVal val="visible"/>
                                      </p:to>
                                    </p:set>
                                    <p:animEffect transition="in" filter="blinds(horizontal)">
                                      <p:cBhvr>
                                        <p:cTn id="45" dur="500"/>
                                        <p:tgtEl>
                                          <p:spTgt spid="841733"/>
                                        </p:tgtEl>
                                      </p:cBhvr>
                                    </p:animEffect>
                                  </p:childTnLst>
                                </p:cTn>
                              </p:par>
                            </p:childTnLst>
                          </p:cTn>
                        </p:par>
                        <p:par>
                          <p:cTn id="46" fill="hold" nodeType="afterGroup">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841731">
                                            <p:txEl>
                                              <p:pRg st="11" end="11"/>
                                            </p:txEl>
                                          </p:spTgt>
                                        </p:tgtEl>
                                        <p:attrNameLst>
                                          <p:attrName>style.visibility</p:attrName>
                                        </p:attrNameLst>
                                      </p:cBhvr>
                                      <p:to>
                                        <p:strVal val="visible"/>
                                      </p:to>
                                    </p:set>
                                    <p:animEffect transition="in" filter="blinds(horizontal)">
                                      <p:cBhvr>
                                        <p:cTn id="49" dur="500"/>
                                        <p:tgtEl>
                                          <p:spTgt spid="841731">
                                            <p:txEl>
                                              <p:pRg st="11" end="11"/>
                                            </p:tx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43780"/>
                                        </p:tgtEl>
                                        <p:attrNameLst>
                                          <p:attrName>style.visibility</p:attrName>
                                        </p:attrNameLst>
                                      </p:cBhvr>
                                      <p:to>
                                        <p:strVal val="visible"/>
                                      </p:to>
                                    </p:set>
                                    <p:animEffect transition="in" filter="blinds(horizontal)">
                                      <p:cBhvr>
                                        <p:cTn id="52" dur="500"/>
                                        <p:tgtEl>
                                          <p:spTgt spid="843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30" grpId="0"/>
      <p:bldP spid="841731" grpId="0" build="p"/>
      <p:bldP spid="841732" grpId="0" animBg="1"/>
      <p:bldP spid="841733" grpId="0" animBg="1"/>
      <p:bldP spid="84378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BA6471F-E75E-4443-948B-B18C91F7FC34}" type="slidenum">
              <a:rPr lang="de-DE" altLang="de-DE" sz="1400" smtClean="0"/>
              <a:pPr eaLnBrk="1" hangingPunct="1">
                <a:spcBef>
                  <a:spcPct val="0"/>
                </a:spcBef>
                <a:buFontTx/>
                <a:buNone/>
              </a:pPr>
              <a:t>103</a:t>
            </a:fld>
            <a:endParaRPr lang="de-DE" altLang="de-DE" sz="1400"/>
          </a:p>
        </p:txBody>
      </p:sp>
      <p:sp>
        <p:nvSpPr>
          <p:cNvPr id="879618" name="Rectangle 2"/>
          <p:cNvSpPr>
            <a:spLocks noGrp="1" noChangeArrowheads="1"/>
          </p:cNvSpPr>
          <p:nvPr>
            <p:ph type="title"/>
          </p:nvPr>
        </p:nvSpPr>
        <p:spPr/>
        <p:txBody>
          <a:bodyPr/>
          <a:lstStyle/>
          <a:p>
            <a:pPr eaLnBrk="1" hangingPunct="1"/>
            <a:r>
              <a:rPr lang="de-DE" altLang="de-DE" sz="2200" b="1"/>
              <a:t>Lösungsvielfalt einschränken</a:t>
            </a:r>
            <a:br>
              <a:rPr lang="de-DE" altLang="de-DE" sz="2200" b="1"/>
            </a:br>
            <a:r>
              <a:rPr lang="de-DE" altLang="de-DE" sz="2200" b="1"/>
              <a:t> </a:t>
            </a:r>
            <a:r>
              <a:rPr lang="de-DE" altLang="de-DE" sz="2200" b="1">
                <a:solidFill>
                  <a:srgbClr val="FF0000"/>
                </a:solidFill>
              </a:rPr>
              <a:t>Auswahlliste</a:t>
            </a:r>
          </a:p>
        </p:txBody>
      </p:sp>
      <p:sp>
        <p:nvSpPr>
          <p:cNvPr id="879619" name="Rectangle 3"/>
          <p:cNvSpPr>
            <a:spLocks noGrp="1" noChangeArrowheads="1"/>
          </p:cNvSpPr>
          <p:nvPr>
            <p:ph type="body" sz="half" idx="1"/>
          </p:nvPr>
        </p:nvSpPr>
        <p:spPr>
          <a:xfrm>
            <a:off x="457200" y="1600200"/>
            <a:ext cx="8435975" cy="5068888"/>
          </a:xfrm>
          <a:ln>
            <a:solidFill>
              <a:schemeClr val="tx1"/>
            </a:solidFill>
            <a:miter lim="800000"/>
            <a:headEnd/>
            <a:tailEnd/>
          </a:ln>
        </p:spPr>
        <p:txBody>
          <a:bodyPr/>
          <a:lstStyle/>
          <a:p>
            <a:pPr eaLnBrk="1" hangingPunct="1">
              <a:lnSpc>
                <a:spcPct val="90000"/>
              </a:lnSpc>
              <a:buFontTx/>
              <a:buNone/>
            </a:pPr>
            <a:r>
              <a:rPr lang="de-DE" altLang="de-DE" sz="1800" b="1">
                <a:solidFill>
                  <a:srgbClr val="008000"/>
                </a:solidFill>
              </a:rPr>
              <a:t>Strategie 4: 	Vorauswahl geeigneter Lösungsmöglichkeiten mit 			Auswahlliste</a:t>
            </a:r>
          </a:p>
          <a:p>
            <a:pPr eaLnBrk="1" hangingPunct="1">
              <a:lnSpc>
                <a:spcPct val="90000"/>
              </a:lnSpc>
              <a:buFontTx/>
              <a:buNone/>
            </a:pPr>
            <a:endParaRPr lang="de-DE" altLang="de-DE" sz="1800" b="1">
              <a:solidFill>
                <a:srgbClr val="008000"/>
              </a:solidFill>
            </a:endParaRPr>
          </a:p>
          <a:p>
            <a:pPr eaLnBrk="1" hangingPunct="1">
              <a:lnSpc>
                <a:spcPct val="90000"/>
              </a:lnSpc>
              <a:buFontTx/>
              <a:buNone/>
            </a:pPr>
            <a:r>
              <a:rPr lang="de-DE" altLang="de-DE" sz="1800" b="1"/>
              <a:t>Prinzip:</a:t>
            </a:r>
            <a:r>
              <a:rPr lang="de-DE" altLang="de-DE" sz="1800"/>
              <a:t> Grundsätzlich nur das weiterverfolgen, was</a:t>
            </a:r>
          </a:p>
          <a:p>
            <a:pPr eaLnBrk="1" hangingPunct="1">
              <a:lnSpc>
                <a:spcPct val="90000"/>
              </a:lnSpc>
            </a:pPr>
            <a:r>
              <a:rPr lang="de-DE" altLang="de-DE" sz="1800"/>
              <a:t>mit der Aufgabe und/oder untereinander verträglich ist (</a:t>
            </a:r>
            <a:r>
              <a:rPr lang="de-DE" altLang="de-DE" sz="1800" b="1"/>
              <a:t>Kriterium A</a:t>
            </a:r>
            <a:r>
              <a:rPr lang="de-DE" altLang="de-DE" sz="1800"/>
              <a:t>),</a:t>
            </a:r>
          </a:p>
          <a:p>
            <a:pPr eaLnBrk="1" hangingPunct="1">
              <a:lnSpc>
                <a:spcPct val="90000"/>
              </a:lnSpc>
            </a:pPr>
            <a:r>
              <a:rPr lang="de-DE" altLang="de-DE" sz="1800"/>
              <a:t>die Forderungen (FF, BF) der Anforderungsliste erfüllt (</a:t>
            </a:r>
            <a:r>
              <a:rPr lang="de-DE" altLang="de-DE" sz="1800" b="1"/>
              <a:t>Kriterium B</a:t>
            </a:r>
            <a:r>
              <a:rPr lang="de-DE" altLang="de-DE" sz="1800"/>
              <a:t>),</a:t>
            </a:r>
          </a:p>
          <a:p>
            <a:pPr eaLnBrk="1" hangingPunct="1">
              <a:lnSpc>
                <a:spcPct val="90000"/>
              </a:lnSpc>
            </a:pPr>
            <a:r>
              <a:rPr lang="de-DE" altLang="de-DE" sz="1800"/>
              <a:t>eine Realisierungsmöglichkeit hinsichtlich Wirkungshöhe, Größe, notwendiger Anordnung usw. erkennen lässt (</a:t>
            </a:r>
            <a:r>
              <a:rPr lang="de-DE" altLang="de-DE" sz="1800" b="1"/>
              <a:t>Kriterium C</a:t>
            </a:r>
            <a:r>
              <a:rPr lang="de-DE" altLang="de-DE" sz="1800"/>
              <a:t>),</a:t>
            </a:r>
          </a:p>
          <a:p>
            <a:pPr eaLnBrk="1" hangingPunct="1">
              <a:lnSpc>
                <a:spcPct val="90000"/>
              </a:lnSpc>
            </a:pPr>
            <a:r>
              <a:rPr lang="de-DE" altLang="de-DE" sz="1800"/>
              <a:t>einen zulässigen Aufwand (Zeit, Kosten) erwarten lässt (</a:t>
            </a:r>
            <a:r>
              <a:rPr lang="de-DE" altLang="de-DE" sz="1800" b="1"/>
              <a:t>Kriterium D</a:t>
            </a:r>
            <a:r>
              <a:rPr lang="de-DE" altLang="de-DE" sz="1800"/>
              <a:t>), </a:t>
            </a:r>
          </a:p>
          <a:p>
            <a:pPr eaLnBrk="1" hangingPunct="1">
              <a:lnSpc>
                <a:spcPct val="90000"/>
              </a:lnSpc>
            </a:pPr>
            <a:r>
              <a:rPr lang="de-DE" altLang="de-DE" sz="1800"/>
              <a:t>eine unmittelbare Sicherheitstechnik oder günstige ergonomische Voraussetzungen erlaubt (</a:t>
            </a:r>
            <a:r>
              <a:rPr lang="de-DE" altLang="de-DE" sz="1800" b="1"/>
              <a:t>Kriterium E</a:t>
            </a:r>
            <a:r>
              <a:rPr lang="de-DE" altLang="de-DE" sz="1800"/>
              <a:t>)</a:t>
            </a:r>
          </a:p>
          <a:p>
            <a:pPr eaLnBrk="1" hangingPunct="1">
              <a:lnSpc>
                <a:spcPct val="90000"/>
              </a:lnSpc>
            </a:pPr>
            <a:r>
              <a:rPr lang="de-DE" altLang="de-DE" sz="1800"/>
              <a:t>im eigenen Bereich mit bekanntem Know-how, Werkstoffen oder Arbeitsverfahren sowie günstiger Patentlage leicht realisierbar erscheint (</a:t>
            </a:r>
            <a:r>
              <a:rPr lang="de-DE" altLang="de-DE" sz="1800" b="1"/>
              <a:t>Kriterium F</a:t>
            </a:r>
            <a:r>
              <a:rPr lang="de-DE" altLang="de-DE" sz="1800"/>
              <a:t>)</a:t>
            </a:r>
          </a:p>
          <a:p>
            <a:pPr eaLnBrk="1" hangingPunct="1">
              <a:lnSpc>
                <a:spcPct val="90000"/>
              </a:lnSpc>
              <a:buFontTx/>
              <a:buNone/>
            </a:pPr>
            <a:br>
              <a:rPr lang="de-DE" altLang="de-DE" sz="1800"/>
            </a:br>
            <a:r>
              <a:rPr lang="de-DE" altLang="de-DE" sz="1800"/>
              <a:t>(siehe Pahl / Beitz  S. 262 &amp; 164)</a:t>
            </a:r>
          </a:p>
        </p:txBody>
      </p:sp>
      <p:sp>
        <p:nvSpPr>
          <p:cNvPr id="109573" name="Text Box 9"/>
          <p:cNvSpPr txBox="1">
            <a:spLocks noChangeArrowheads="1"/>
          </p:cNvSpPr>
          <p:nvPr/>
        </p:nvSpPr>
        <p:spPr bwMode="auto">
          <a:xfrm rot="-5400000">
            <a:off x="7083425" y="3808413"/>
            <a:ext cx="38560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In Anlehnung an Pahl / Beitz, Konstruktionslehre, Springer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79618"/>
                                        </p:tgtEl>
                                        <p:attrNameLst>
                                          <p:attrName>style.visibility</p:attrName>
                                        </p:attrNameLst>
                                      </p:cBhvr>
                                      <p:to>
                                        <p:strVal val="visible"/>
                                      </p:to>
                                    </p:set>
                                    <p:animEffect transition="in" filter="blinds(horizontal)">
                                      <p:cBhvr>
                                        <p:cTn id="7" dur="500"/>
                                        <p:tgtEl>
                                          <p:spTgt spid="8796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79619">
                                            <p:bg/>
                                          </p:spTgt>
                                        </p:tgtEl>
                                        <p:attrNameLst>
                                          <p:attrName>style.visibility</p:attrName>
                                        </p:attrNameLst>
                                      </p:cBhvr>
                                      <p:to>
                                        <p:strVal val="visible"/>
                                      </p:to>
                                    </p:set>
                                    <p:animEffect transition="in" filter="blinds(horizontal)">
                                      <p:cBhvr>
                                        <p:cTn id="10" dur="500"/>
                                        <p:tgtEl>
                                          <p:spTgt spid="879619">
                                            <p:bg/>
                                          </p:spTgt>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879619">
                                            <p:txEl>
                                              <p:pRg st="0" end="0"/>
                                            </p:txEl>
                                          </p:spTgt>
                                        </p:tgtEl>
                                        <p:attrNameLst>
                                          <p:attrName>style.visibility</p:attrName>
                                        </p:attrNameLst>
                                      </p:cBhvr>
                                      <p:to>
                                        <p:strVal val="visible"/>
                                      </p:to>
                                    </p:set>
                                    <p:animEffect transition="in" filter="blinds(horizontal)">
                                      <p:cBhvr>
                                        <p:cTn id="14" dur="500"/>
                                        <p:tgtEl>
                                          <p:spTgt spid="87961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79619">
                                            <p:txEl>
                                              <p:pRg st="2" end="2"/>
                                            </p:txEl>
                                          </p:spTgt>
                                        </p:tgtEl>
                                        <p:attrNameLst>
                                          <p:attrName>style.visibility</p:attrName>
                                        </p:attrNameLst>
                                      </p:cBhvr>
                                      <p:to>
                                        <p:strVal val="visible"/>
                                      </p:to>
                                    </p:set>
                                    <p:animEffect transition="in" filter="blinds(horizontal)">
                                      <p:cBhvr>
                                        <p:cTn id="19" dur="500"/>
                                        <p:tgtEl>
                                          <p:spTgt spid="879619">
                                            <p:txEl>
                                              <p:pRg st="2" end="2"/>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79619">
                                            <p:txEl>
                                              <p:pRg st="3" end="3"/>
                                            </p:txEl>
                                          </p:spTgt>
                                        </p:tgtEl>
                                        <p:attrNameLst>
                                          <p:attrName>style.visibility</p:attrName>
                                        </p:attrNameLst>
                                      </p:cBhvr>
                                      <p:to>
                                        <p:strVal val="visible"/>
                                      </p:to>
                                    </p:set>
                                    <p:animEffect transition="in" filter="blinds(horizontal)">
                                      <p:cBhvr>
                                        <p:cTn id="22" dur="500"/>
                                        <p:tgtEl>
                                          <p:spTgt spid="879619">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79619">
                                            <p:txEl>
                                              <p:pRg st="4" end="4"/>
                                            </p:txEl>
                                          </p:spTgt>
                                        </p:tgtEl>
                                        <p:attrNameLst>
                                          <p:attrName>style.visibility</p:attrName>
                                        </p:attrNameLst>
                                      </p:cBhvr>
                                      <p:to>
                                        <p:strVal val="visible"/>
                                      </p:to>
                                    </p:set>
                                    <p:animEffect transition="in" filter="blinds(horizontal)">
                                      <p:cBhvr>
                                        <p:cTn id="25" dur="500"/>
                                        <p:tgtEl>
                                          <p:spTgt spid="87961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79619">
                                            <p:txEl>
                                              <p:pRg st="5" end="5"/>
                                            </p:txEl>
                                          </p:spTgt>
                                        </p:tgtEl>
                                        <p:attrNameLst>
                                          <p:attrName>style.visibility</p:attrName>
                                        </p:attrNameLst>
                                      </p:cBhvr>
                                      <p:to>
                                        <p:strVal val="visible"/>
                                      </p:to>
                                    </p:set>
                                    <p:animEffect transition="in" filter="blinds(horizontal)">
                                      <p:cBhvr>
                                        <p:cTn id="30" dur="500"/>
                                        <p:tgtEl>
                                          <p:spTgt spid="879619">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79619">
                                            <p:txEl>
                                              <p:pRg st="6" end="6"/>
                                            </p:txEl>
                                          </p:spTgt>
                                        </p:tgtEl>
                                        <p:attrNameLst>
                                          <p:attrName>style.visibility</p:attrName>
                                        </p:attrNameLst>
                                      </p:cBhvr>
                                      <p:to>
                                        <p:strVal val="visible"/>
                                      </p:to>
                                    </p:set>
                                    <p:animEffect transition="in" filter="blinds(horizontal)">
                                      <p:cBhvr>
                                        <p:cTn id="33" dur="500"/>
                                        <p:tgtEl>
                                          <p:spTgt spid="879619">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79619">
                                            <p:txEl>
                                              <p:pRg st="7" end="7"/>
                                            </p:txEl>
                                          </p:spTgt>
                                        </p:tgtEl>
                                        <p:attrNameLst>
                                          <p:attrName>style.visibility</p:attrName>
                                        </p:attrNameLst>
                                      </p:cBhvr>
                                      <p:to>
                                        <p:strVal val="visible"/>
                                      </p:to>
                                    </p:set>
                                    <p:animEffect transition="in" filter="blinds(horizontal)">
                                      <p:cBhvr>
                                        <p:cTn id="38" dur="500"/>
                                        <p:tgtEl>
                                          <p:spTgt spid="879619">
                                            <p:txEl>
                                              <p:pRg st="7" end="7"/>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79619">
                                            <p:txEl>
                                              <p:pRg st="8" end="8"/>
                                            </p:txEl>
                                          </p:spTgt>
                                        </p:tgtEl>
                                        <p:attrNameLst>
                                          <p:attrName>style.visibility</p:attrName>
                                        </p:attrNameLst>
                                      </p:cBhvr>
                                      <p:to>
                                        <p:strVal val="visible"/>
                                      </p:to>
                                    </p:set>
                                    <p:animEffect transition="in" filter="blinds(horizontal)">
                                      <p:cBhvr>
                                        <p:cTn id="41" dur="500"/>
                                        <p:tgtEl>
                                          <p:spTgt spid="879619">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79619">
                                            <p:txEl>
                                              <p:pRg st="9" end="9"/>
                                            </p:txEl>
                                          </p:spTgt>
                                        </p:tgtEl>
                                        <p:attrNameLst>
                                          <p:attrName>style.visibility</p:attrName>
                                        </p:attrNameLst>
                                      </p:cBhvr>
                                      <p:to>
                                        <p:strVal val="visible"/>
                                      </p:to>
                                    </p:set>
                                    <p:animEffect transition="in" filter="blinds(horizontal)">
                                      <p:cBhvr>
                                        <p:cTn id="46" dur="500"/>
                                        <p:tgtEl>
                                          <p:spTgt spid="879619">
                                            <p:txEl>
                                              <p:pRg st="9" end="9"/>
                                            </p:txEl>
                                          </p:spTgt>
                                        </p:tgtEl>
                                      </p:cBhvr>
                                    </p:animEffect>
                                  </p:childTnLst>
                                </p:cTn>
                              </p:par>
                              <p:par>
                                <p:cTn id="47" presetID="3" presetClass="entr" presetSubtype="10" fill="hold" grpId="1" nodeType="withEffect">
                                  <p:stCondLst>
                                    <p:cond delay="0"/>
                                  </p:stCondLst>
                                  <p:childTnLst>
                                    <p:set>
                                      <p:cBhvr>
                                        <p:cTn id="48" dur="1" fill="hold">
                                          <p:stCondLst>
                                            <p:cond delay="0"/>
                                          </p:stCondLst>
                                        </p:cTn>
                                        <p:tgtEl>
                                          <p:spTgt spid="879619">
                                            <p:bg/>
                                          </p:spTgt>
                                        </p:tgtEl>
                                        <p:attrNameLst>
                                          <p:attrName>style.visibility</p:attrName>
                                        </p:attrNameLst>
                                      </p:cBhvr>
                                      <p:to>
                                        <p:strVal val="visible"/>
                                      </p:to>
                                    </p:set>
                                    <p:animEffect transition="in" filter="blinds(horizontal)">
                                      <p:cBhvr>
                                        <p:cTn id="49" dur="500"/>
                                        <p:tgtEl>
                                          <p:spTgt spid="87961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8" grpId="0"/>
      <p:bldP spid="879619" grpId="0" build="p" animBg="1"/>
      <p:bldP spid="879619" grpId="1"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C023C17-25C6-4431-B2BF-76C206EBB702}" type="slidenum">
              <a:rPr lang="de-DE" altLang="de-DE" sz="1400" smtClean="0"/>
              <a:pPr eaLnBrk="1" hangingPunct="1">
                <a:spcBef>
                  <a:spcPct val="0"/>
                </a:spcBef>
                <a:buFontTx/>
                <a:buNone/>
              </a:pPr>
              <a:t>104</a:t>
            </a:fld>
            <a:endParaRPr lang="de-DE" altLang="de-DE" sz="1400"/>
          </a:p>
        </p:txBody>
      </p:sp>
      <p:sp>
        <p:nvSpPr>
          <p:cNvPr id="880642" name="Rectangle 2"/>
          <p:cNvSpPr>
            <a:spLocks noGrp="1" noChangeArrowheads="1"/>
          </p:cNvSpPr>
          <p:nvPr>
            <p:ph type="title"/>
          </p:nvPr>
        </p:nvSpPr>
        <p:spPr>
          <a:xfrm>
            <a:off x="457200" y="274638"/>
            <a:ext cx="8229600" cy="490537"/>
          </a:xfrm>
        </p:spPr>
        <p:txBody>
          <a:bodyPr/>
          <a:lstStyle/>
          <a:p>
            <a:pPr algn="l" eaLnBrk="1" hangingPunct="1"/>
            <a:r>
              <a:rPr lang="de-DE" altLang="de-DE" sz="2200" b="1">
                <a:solidFill>
                  <a:srgbClr val="FF0000"/>
                </a:solidFill>
              </a:rPr>
              <a:t>Auswahlliste</a:t>
            </a:r>
          </a:p>
        </p:txBody>
      </p:sp>
      <p:pic>
        <p:nvPicPr>
          <p:cNvPr id="880643"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0663" y="0"/>
            <a:ext cx="4933950" cy="6858000"/>
          </a:xfrm>
          <a:noFill/>
        </p:spPr>
      </p:pic>
      <p:sp>
        <p:nvSpPr>
          <p:cNvPr id="110597" name="Text Box 4"/>
          <p:cNvSpPr txBox="1">
            <a:spLocks noChangeArrowheads="1"/>
          </p:cNvSpPr>
          <p:nvPr/>
        </p:nvSpPr>
        <p:spPr bwMode="auto">
          <a:xfrm rot="-5400000">
            <a:off x="7678738" y="4651375"/>
            <a:ext cx="26622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80645" name="Rectangle 5"/>
          <p:cNvSpPr>
            <a:spLocks noGrp="1" noChangeArrowheads="1"/>
          </p:cNvSpPr>
          <p:nvPr>
            <p:ph type="body" sz="half" idx="1"/>
          </p:nvPr>
        </p:nvSpPr>
        <p:spPr>
          <a:xfrm>
            <a:off x="468313" y="1628775"/>
            <a:ext cx="3609975" cy="5068888"/>
          </a:xfrm>
        </p:spPr>
        <p:txBody>
          <a:bodyPr/>
          <a:lstStyle/>
          <a:p>
            <a:pPr eaLnBrk="1" hangingPunct="1">
              <a:lnSpc>
                <a:spcPct val="90000"/>
              </a:lnSpc>
              <a:buFontTx/>
              <a:buNone/>
            </a:pPr>
            <a:r>
              <a:rPr lang="de-DE" altLang="de-DE" sz="1600" b="1"/>
              <a:t>Kriterien A und B</a:t>
            </a:r>
            <a:r>
              <a:rPr lang="de-DE" altLang="de-DE" sz="1400"/>
              <a:t> </a:t>
            </a:r>
          </a:p>
          <a:p>
            <a:pPr eaLnBrk="1" hangingPunct="1">
              <a:lnSpc>
                <a:spcPct val="90000"/>
              </a:lnSpc>
            </a:pPr>
            <a:r>
              <a:rPr lang="de-DE" altLang="de-DE" sz="1400" b="1" i="1"/>
              <a:t>Verträglichkeit</a:t>
            </a:r>
            <a:r>
              <a:rPr lang="de-DE" altLang="de-DE" sz="1400" b="1"/>
              <a:t> &amp; </a:t>
            </a:r>
            <a:r>
              <a:rPr lang="de-DE" altLang="de-DE" sz="1400" b="1" i="1"/>
              <a:t>Anforderungen</a:t>
            </a:r>
          </a:p>
          <a:p>
            <a:pPr eaLnBrk="1" hangingPunct="1">
              <a:lnSpc>
                <a:spcPct val="90000"/>
              </a:lnSpc>
            </a:pPr>
            <a:r>
              <a:rPr lang="de-DE" altLang="de-DE" sz="1400" b="1"/>
              <a:t>eignen sich für Ja-Nein-Entscheidungen</a:t>
            </a:r>
          </a:p>
          <a:p>
            <a:pPr eaLnBrk="1" hangingPunct="1">
              <a:lnSpc>
                <a:spcPct val="90000"/>
              </a:lnSpc>
            </a:pPr>
            <a:endParaRPr lang="de-DE" altLang="de-DE" sz="800"/>
          </a:p>
          <a:p>
            <a:pPr eaLnBrk="1" hangingPunct="1">
              <a:lnSpc>
                <a:spcPct val="90000"/>
              </a:lnSpc>
              <a:buFontTx/>
              <a:buNone/>
            </a:pPr>
            <a:r>
              <a:rPr lang="de-DE" altLang="de-DE" sz="1600" b="1"/>
              <a:t>Kriterien C und D</a:t>
            </a:r>
            <a:r>
              <a:rPr lang="de-DE" altLang="de-DE" sz="1400" b="1"/>
              <a:t> </a:t>
            </a:r>
          </a:p>
          <a:p>
            <a:pPr eaLnBrk="1" hangingPunct="1">
              <a:lnSpc>
                <a:spcPct val="90000"/>
              </a:lnSpc>
            </a:pPr>
            <a:r>
              <a:rPr lang="de-DE" altLang="de-DE" sz="1400" b="1" i="1"/>
              <a:t>Realisierbarkeit</a:t>
            </a:r>
            <a:r>
              <a:rPr lang="de-DE" altLang="de-DE" sz="1400" b="1"/>
              <a:t> &amp; </a:t>
            </a:r>
            <a:r>
              <a:rPr lang="de-DE" altLang="de-DE" sz="1400" b="1" i="1"/>
              <a:t>Aufwand</a:t>
            </a:r>
          </a:p>
          <a:p>
            <a:pPr eaLnBrk="1" hangingPunct="1">
              <a:lnSpc>
                <a:spcPct val="90000"/>
              </a:lnSpc>
            </a:pPr>
            <a:r>
              <a:rPr lang="de-DE" altLang="de-DE" sz="1400" b="1"/>
              <a:t>Beurteilung hängt stärker vom Ermessen ab</a:t>
            </a:r>
          </a:p>
          <a:p>
            <a:pPr eaLnBrk="1" hangingPunct="1">
              <a:lnSpc>
                <a:spcPct val="90000"/>
              </a:lnSpc>
              <a:buFont typeface="Symbol" pitchFamily="18" charset="2"/>
              <a:buChar char="Þ"/>
            </a:pPr>
            <a:r>
              <a:rPr lang="de-DE" altLang="de-DE" sz="1400" b="1"/>
              <a:t>Gründe für</a:t>
            </a:r>
          </a:p>
          <a:p>
            <a:pPr eaLnBrk="1" hangingPunct="1">
              <a:lnSpc>
                <a:spcPct val="90000"/>
              </a:lnSpc>
            </a:pPr>
            <a:r>
              <a:rPr lang="de-DE" altLang="de-DE" sz="1400" b="1" i="1" u="sng"/>
              <a:t>Ausscheiden</a:t>
            </a:r>
            <a:r>
              <a:rPr lang="de-DE" altLang="de-DE" sz="1400" b="1"/>
              <a:t>, z.B. geringe Wirkungshöhe oder hohe Kosten</a:t>
            </a:r>
          </a:p>
          <a:p>
            <a:pPr eaLnBrk="1" hangingPunct="1">
              <a:lnSpc>
                <a:spcPct val="90000"/>
              </a:lnSpc>
            </a:pPr>
            <a:r>
              <a:rPr lang="de-DE" altLang="de-DE" sz="1400" b="1" i="1" u="sng"/>
              <a:t>Bevorzugen</a:t>
            </a:r>
            <a:r>
              <a:rPr lang="de-DE" altLang="de-DE" sz="1400" b="1"/>
              <a:t>, z.B. besonders hohe Wirkungshöhe, geringer Raumbedarf, zu erwartende niedrige Kosten</a:t>
            </a:r>
          </a:p>
          <a:p>
            <a:pPr eaLnBrk="1" hangingPunct="1">
              <a:lnSpc>
                <a:spcPct val="90000"/>
              </a:lnSpc>
            </a:pPr>
            <a:r>
              <a:rPr lang="de-DE" altLang="de-DE" sz="1400" b="1"/>
              <a:t>C und D sind insbesondere dann maßgebend, wenn Über- oder Unterschreiten wichtige Vorteile bringen</a:t>
            </a:r>
          </a:p>
          <a:p>
            <a:pPr eaLnBrk="1" hangingPunct="1">
              <a:lnSpc>
                <a:spcPct val="90000"/>
              </a:lnSpc>
            </a:pPr>
            <a:endParaRPr lang="de-DE" altLang="de-DE" sz="800" b="1"/>
          </a:p>
          <a:p>
            <a:pPr eaLnBrk="1" hangingPunct="1">
              <a:lnSpc>
                <a:spcPct val="90000"/>
              </a:lnSpc>
              <a:buFontTx/>
              <a:buNone/>
            </a:pPr>
            <a:r>
              <a:rPr lang="de-DE" altLang="de-DE" sz="1600" b="1"/>
              <a:t>Kriterien E und F</a:t>
            </a:r>
            <a:r>
              <a:rPr lang="de-DE" altLang="de-DE" sz="1400" b="1"/>
              <a:t> </a:t>
            </a:r>
          </a:p>
          <a:p>
            <a:pPr eaLnBrk="1" hangingPunct="1">
              <a:lnSpc>
                <a:spcPct val="90000"/>
              </a:lnSpc>
            </a:pPr>
            <a:r>
              <a:rPr lang="de-DE" altLang="de-DE" sz="1400" b="1" i="1"/>
              <a:t>Sicherheit</a:t>
            </a:r>
            <a:r>
              <a:rPr lang="de-DE" altLang="de-DE" sz="1400" b="1"/>
              <a:t> &amp; </a:t>
            </a:r>
            <a:r>
              <a:rPr lang="de-DE" altLang="de-DE" sz="1400" b="1" i="1"/>
              <a:t>Bevorzugung</a:t>
            </a:r>
            <a:endParaRPr lang="de-DE" altLang="de-DE" sz="1400" b="1"/>
          </a:p>
        </p:txBody>
      </p:sp>
      <p:pic>
        <p:nvPicPr>
          <p:cNvPr id="8806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8175" y="692150"/>
            <a:ext cx="180022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47" name="AutoShape 7"/>
          <p:cNvSpPr>
            <a:spLocks noChangeArrowheads="1"/>
          </p:cNvSpPr>
          <p:nvPr/>
        </p:nvSpPr>
        <p:spPr bwMode="auto">
          <a:xfrm rot="5400000">
            <a:off x="3636169" y="1124744"/>
            <a:ext cx="1008062" cy="863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38 h 21600"/>
              <a:gd name="T14" fmla="*/ 18190 w 21600"/>
              <a:gd name="T15" fmla="*/ 9220 h 21600"/>
            </a:gdLst>
            <a:ahLst/>
            <a:cxnLst>
              <a:cxn ang="T8">
                <a:pos x="T0" y="T1"/>
              </a:cxn>
              <a:cxn ang="T9">
                <a:pos x="T2" y="T3"/>
              </a:cxn>
              <a:cxn ang="T10">
                <a:pos x="T4" y="T5"/>
              </a:cxn>
              <a:cxn ang="T11">
                <a:pos x="T6" y="T7"/>
              </a:cxn>
            </a:cxnLst>
            <a:rect l="T12" t="T13" r="T14" b="T15"/>
            <a:pathLst>
              <a:path w="21600" h="21600">
                <a:moveTo>
                  <a:pt x="21600" y="6079"/>
                </a:moveTo>
                <a:lnTo>
                  <a:pt x="15000" y="0"/>
                </a:lnTo>
                <a:lnTo>
                  <a:pt x="15000" y="2938"/>
                </a:lnTo>
                <a:lnTo>
                  <a:pt x="12427" y="2938"/>
                </a:lnTo>
                <a:cubicBezTo>
                  <a:pt x="5564" y="2938"/>
                  <a:pt x="0" y="7066"/>
                  <a:pt x="0" y="12158"/>
                </a:cubicBezTo>
                <a:lnTo>
                  <a:pt x="0" y="21600"/>
                </a:lnTo>
                <a:lnTo>
                  <a:pt x="6421" y="21600"/>
                </a:lnTo>
                <a:lnTo>
                  <a:pt x="6421" y="12158"/>
                </a:lnTo>
                <a:cubicBezTo>
                  <a:pt x="6421" y="10535"/>
                  <a:pt x="9110" y="9220"/>
                  <a:pt x="12427" y="9220"/>
                </a:cubicBezTo>
                <a:lnTo>
                  <a:pt x="15000" y="9220"/>
                </a:lnTo>
                <a:lnTo>
                  <a:pt x="15000"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80648" name="Rectangle 8"/>
          <p:cNvSpPr>
            <a:spLocks noChangeArrowheads="1"/>
          </p:cNvSpPr>
          <p:nvPr/>
        </p:nvSpPr>
        <p:spPr bwMode="auto">
          <a:xfrm>
            <a:off x="5795963" y="2952750"/>
            <a:ext cx="2808287" cy="15398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pic>
        <p:nvPicPr>
          <p:cNvPr id="88064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5913438"/>
            <a:ext cx="180022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50" name="Line 10"/>
          <p:cNvSpPr>
            <a:spLocks noChangeShapeType="1"/>
          </p:cNvSpPr>
          <p:nvPr/>
        </p:nvSpPr>
        <p:spPr bwMode="auto">
          <a:xfrm flipV="1">
            <a:off x="8067675" y="6189663"/>
            <a:ext cx="215900" cy="12541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51" name="Line 11"/>
          <p:cNvSpPr>
            <a:spLocks noChangeShapeType="1"/>
          </p:cNvSpPr>
          <p:nvPr/>
        </p:nvSpPr>
        <p:spPr bwMode="auto">
          <a:xfrm flipV="1">
            <a:off x="8288338" y="6205538"/>
            <a:ext cx="195262" cy="1079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52" name="Line 12"/>
          <p:cNvSpPr>
            <a:spLocks noChangeShapeType="1"/>
          </p:cNvSpPr>
          <p:nvPr/>
        </p:nvSpPr>
        <p:spPr bwMode="auto">
          <a:xfrm flipV="1">
            <a:off x="8720138" y="6196013"/>
            <a:ext cx="195262" cy="1079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53" name="Line 13"/>
          <p:cNvSpPr>
            <a:spLocks noChangeShapeType="1"/>
          </p:cNvSpPr>
          <p:nvPr/>
        </p:nvSpPr>
        <p:spPr bwMode="auto">
          <a:xfrm flipV="1">
            <a:off x="8936038" y="6191250"/>
            <a:ext cx="195262" cy="1079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54" name="Line 14"/>
          <p:cNvSpPr>
            <a:spLocks noChangeShapeType="1"/>
          </p:cNvSpPr>
          <p:nvPr/>
        </p:nvSpPr>
        <p:spPr bwMode="auto">
          <a:xfrm flipV="1">
            <a:off x="8045450" y="6308725"/>
            <a:ext cx="215900" cy="12541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55" name="Line 15"/>
          <p:cNvSpPr>
            <a:spLocks noChangeShapeType="1"/>
          </p:cNvSpPr>
          <p:nvPr/>
        </p:nvSpPr>
        <p:spPr bwMode="auto">
          <a:xfrm flipV="1">
            <a:off x="8266113" y="6324600"/>
            <a:ext cx="195262" cy="1079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56" name="Line 16"/>
          <p:cNvSpPr>
            <a:spLocks noChangeShapeType="1"/>
          </p:cNvSpPr>
          <p:nvPr/>
        </p:nvSpPr>
        <p:spPr bwMode="auto">
          <a:xfrm flipV="1">
            <a:off x="8482013" y="6319838"/>
            <a:ext cx="195262" cy="1079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57" name="Line 17"/>
          <p:cNvSpPr>
            <a:spLocks noChangeShapeType="1"/>
          </p:cNvSpPr>
          <p:nvPr/>
        </p:nvSpPr>
        <p:spPr bwMode="auto">
          <a:xfrm flipV="1">
            <a:off x="8697913" y="6315075"/>
            <a:ext cx="195262" cy="1079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58" name="Line 18"/>
          <p:cNvSpPr>
            <a:spLocks noChangeShapeType="1"/>
          </p:cNvSpPr>
          <p:nvPr/>
        </p:nvSpPr>
        <p:spPr bwMode="auto">
          <a:xfrm flipV="1">
            <a:off x="8266113" y="6443663"/>
            <a:ext cx="195262" cy="1079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59" name="Line 19"/>
          <p:cNvSpPr>
            <a:spLocks noChangeShapeType="1"/>
          </p:cNvSpPr>
          <p:nvPr/>
        </p:nvSpPr>
        <p:spPr bwMode="auto">
          <a:xfrm flipV="1">
            <a:off x="8482013" y="6438900"/>
            <a:ext cx="195262" cy="1079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60" name="Line 20"/>
          <p:cNvSpPr>
            <a:spLocks noChangeShapeType="1"/>
          </p:cNvSpPr>
          <p:nvPr/>
        </p:nvSpPr>
        <p:spPr bwMode="auto">
          <a:xfrm flipV="1">
            <a:off x="8697913" y="6434138"/>
            <a:ext cx="195262" cy="1079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61" name="Line 21"/>
          <p:cNvSpPr>
            <a:spLocks noChangeShapeType="1"/>
          </p:cNvSpPr>
          <p:nvPr/>
        </p:nvSpPr>
        <p:spPr bwMode="auto">
          <a:xfrm flipV="1">
            <a:off x="8066088" y="6584950"/>
            <a:ext cx="215900" cy="12541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62" name="Line 22"/>
          <p:cNvSpPr>
            <a:spLocks noChangeShapeType="1"/>
          </p:cNvSpPr>
          <p:nvPr/>
        </p:nvSpPr>
        <p:spPr bwMode="auto">
          <a:xfrm flipV="1">
            <a:off x="8502650" y="6596063"/>
            <a:ext cx="195263" cy="1079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63" name="Line 23"/>
          <p:cNvSpPr>
            <a:spLocks noChangeShapeType="1"/>
          </p:cNvSpPr>
          <p:nvPr/>
        </p:nvSpPr>
        <p:spPr bwMode="auto">
          <a:xfrm flipV="1">
            <a:off x="8718550" y="6591300"/>
            <a:ext cx="195263" cy="1079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664" name="Line 24"/>
          <p:cNvSpPr>
            <a:spLocks noChangeShapeType="1"/>
          </p:cNvSpPr>
          <p:nvPr/>
        </p:nvSpPr>
        <p:spPr bwMode="auto">
          <a:xfrm flipV="1">
            <a:off x="8051800" y="6721475"/>
            <a:ext cx="215900" cy="12541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80642"/>
                                        </p:tgtEl>
                                        <p:attrNameLst>
                                          <p:attrName>style.visibility</p:attrName>
                                        </p:attrNameLst>
                                      </p:cBhvr>
                                      <p:to>
                                        <p:strVal val="visible"/>
                                      </p:to>
                                    </p:set>
                                    <p:animEffect transition="in" filter="blinds(horizontal)">
                                      <p:cBhvr>
                                        <p:cTn id="7" dur="500"/>
                                        <p:tgtEl>
                                          <p:spTgt spid="880642"/>
                                        </p:tgtEl>
                                      </p:cBhvr>
                                    </p:animEffect>
                                  </p:childTnLst>
                                </p:cTn>
                              </p:par>
                              <p:par>
                                <p:cTn id="8" presetID="3" presetClass="entr" presetSubtype="10" fill="hold" nodeType="withEffect">
                                  <p:stCondLst>
                                    <p:cond delay="0"/>
                                  </p:stCondLst>
                                  <p:childTnLst>
                                    <p:set>
                                      <p:cBhvr>
                                        <p:cTn id="9" dur="1" fill="hold">
                                          <p:stCondLst>
                                            <p:cond delay="0"/>
                                          </p:stCondLst>
                                        </p:cTn>
                                        <p:tgtEl>
                                          <p:spTgt spid="880643"/>
                                        </p:tgtEl>
                                        <p:attrNameLst>
                                          <p:attrName>style.visibility</p:attrName>
                                        </p:attrNameLst>
                                      </p:cBhvr>
                                      <p:to>
                                        <p:strVal val="visible"/>
                                      </p:to>
                                    </p:set>
                                    <p:animEffect transition="in" filter="blinds(horizontal)">
                                      <p:cBhvr>
                                        <p:cTn id="10" dur="500"/>
                                        <p:tgtEl>
                                          <p:spTgt spid="8806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880646"/>
                                        </p:tgtEl>
                                        <p:attrNameLst>
                                          <p:attrName>style.visibility</p:attrName>
                                        </p:attrNameLst>
                                      </p:cBhvr>
                                      <p:to>
                                        <p:strVal val="visible"/>
                                      </p:to>
                                    </p:set>
                                    <p:animEffect transition="in" filter="blinds(horizontal)">
                                      <p:cBhvr>
                                        <p:cTn id="15" dur="500"/>
                                        <p:tgtEl>
                                          <p:spTgt spid="880646"/>
                                        </p:tgtEl>
                                      </p:cBhvr>
                                    </p:animEffect>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880647"/>
                                        </p:tgtEl>
                                        <p:attrNameLst>
                                          <p:attrName>style.visibility</p:attrName>
                                        </p:attrNameLst>
                                      </p:cBhvr>
                                      <p:to>
                                        <p:strVal val="visible"/>
                                      </p:to>
                                    </p:set>
                                    <p:animEffect transition="in" filter="blinds(horizontal)">
                                      <p:cBhvr>
                                        <p:cTn id="19" dur="500"/>
                                        <p:tgtEl>
                                          <p:spTgt spid="8806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80645">
                                            <p:txEl>
                                              <p:pRg st="0" end="0"/>
                                            </p:txEl>
                                          </p:spTgt>
                                        </p:tgtEl>
                                        <p:attrNameLst>
                                          <p:attrName>style.visibility</p:attrName>
                                        </p:attrNameLst>
                                      </p:cBhvr>
                                      <p:to>
                                        <p:strVal val="visible"/>
                                      </p:to>
                                    </p:set>
                                    <p:animEffect transition="in" filter="blinds(horizontal)">
                                      <p:cBhvr>
                                        <p:cTn id="24" dur="500"/>
                                        <p:tgtEl>
                                          <p:spTgt spid="880645">
                                            <p:txEl>
                                              <p:pRg st="0" end="0"/>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80645">
                                            <p:txEl>
                                              <p:pRg st="1" end="1"/>
                                            </p:txEl>
                                          </p:spTgt>
                                        </p:tgtEl>
                                        <p:attrNameLst>
                                          <p:attrName>style.visibility</p:attrName>
                                        </p:attrNameLst>
                                      </p:cBhvr>
                                      <p:to>
                                        <p:strVal val="visible"/>
                                      </p:to>
                                    </p:set>
                                    <p:animEffect transition="in" filter="blinds(horizontal)">
                                      <p:cBhvr>
                                        <p:cTn id="27" dur="500"/>
                                        <p:tgtEl>
                                          <p:spTgt spid="880645">
                                            <p:txEl>
                                              <p:pRg st="1" end="1"/>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80645">
                                            <p:txEl>
                                              <p:pRg st="2" end="2"/>
                                            </p:txEl>
                                          </p:spTgt>
                                        </p:tgtEl>
                                        <p:attrNameLst>
                                          <p:attrName>style.visibility</p:attrName>
                                        </p:attrNameLst>
                                      </p:cBhvr>
                                      <p:to>
                                        <p:strVal val="visible"/>
                                      </p:to>
                                    </p:set>
                                    <p:animEffect transition="in" filter="blinds(horizontal)">
                                      <p:cBhvr>
                                        <p:cTn id="30" dur="500"/>
                                        <p:tgtEl>
                                          <p:spTgt spid="88064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80645">
                                            <p:txEl>
                                              <p:pRg st="4" end="4"/>
                                            </p:txEl>
                                          </p:spTgt>
                                        </p:tgtEl>
                                        <p:attrNameLst>
                                          <p:attrName>style.visibility</p:attrName>
                                        </p:attrNameLst>
                                      </p:cBhvr>
                                      <p:to>
                                        <p:strVal val="visible"/>
                                      </p:to>
                                    </p:set>
                                    <p:animEffect transition="in" filter="blinds(horizontal)">
                                      <p:cBhvr>
                                        <p:cTn id="35" dur="500"/>
                                        <p:tgtEl>
                                          <p:spTgt spid="880645">
                                            <p:txEl>
                                              <p:pRg st="4" end="4"/>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80645">
                                            <p:txEl>
                                              <p:pRg st="5" end="5"/>
                                            </p:txEl>
                                          </p:spTgt>
                                        </p:tgtEl>
                                        <p:attrNameLst>
                                          <p:attrName>style.visibility</p:attrName>
                                        </p:attrNameLst>
                                      </p:cBhvr>
                                      <p:to>
                                        <p:strVal val="visible"/>
                                      </p:to>
                                    </p:set>
                                    <p:animEffect transition="in" filter="blinds(horizontal)">
                                      <p:cBhvr>
                                        <p:cTn id="38" dur="500"/>
                                        <p:tgtEl>
                                          <p:spTgt spid="880645">
                                            <p:txEl>
                                              <p:pRg st="5" end="5"/>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80645">
                                            <p:txEl>
                                              <p:pRg st="6" end="6"/>
                                            </p:txEl>
                                          </p:spTgt>
                                        </p:tgtEl>
                                        <p:attrNameLst>
                                          <p:attrName>style.visibility</p:attrName>
                                        </p:attrNameLst>
                                      </p:cBhvr>
                                      <p:to>
                                        <p:strVal val="visible"/>
                                      </p:to>
                                    </p:set>
                                    <p:animEffect transition="in" filter="blinds(horizontal)">
                                      <p:cBhvr>
                                        <p:cTn id="41" dur="500"/>
                                        <p:tgtEl>
                                          <p:spTgt spid="880645">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80645">
                                            <p:txEl>
                                              <p:pRg st="7" end="7"/>
                                            </p:txEl>
                                          </p:spTgt>
                                        </p:tgtEl>
                                        <p:attrNameLst>
                                          <p:attrName>style.visibility</p:attrName>
                                        </p:attrNameLst>
                                      </p:cBhvr>
                                      <p:to>
                                        <p:strVal val="visible"/>
                                      </p:to>
                                    </p:set>
                                    <p:animEffect transition="in" filter="blinds(horizontal)">
                                      <p:cBhvr>
                                        <p:cTn id="46" dur="500"/>
                                        <p:tgtEl>
                                          <p:spTgt spid="880645">
                                            <p:txEl>
                                              <p:pRg st="7" end="7"/>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80645">
                                            <p:txEl>
                                              <p:pRg st="8" end="8"/>
                                            </p:txEl>
                                          </p:spTgt>
                                        </p:tgtEl>
                                        <p:attrNameLst>
                                          <p:attrName>style.visibility</p:attrName>
                                        </p:attrNameLst>
                                      </p:cBhvr>
                                      <p:to>
                                        <p:strVal val="visible"/>
                                      </p:to>
                                    </p:set>
                                    <p:animEffect transition="in" filter="blinds(horizontal)">
                                      <p:cBhvr>
                                        <p:cTn id="49" dur="500"/>
                                        <p:tgtEl>
                                          <p:spTgt spid="880645">
                                            <p:txEl>
                                              <p:pRg st="8" end="8"/>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880645">
                                            <p:txEl>
                                              <p:pRg st="9" end="9"/>
                                            </p:txEl>
                                          </p:spTgt>
                                        </p:tgtEl>
                                        <p:attrNameLst>
                                          <p:attrName>style.visibility</p:attrName>
                                        </p:attrNameLst>
                                      </p:cBhvr>
                                      <p:to>
                                        <p:strVal val="visible"/>
                                      </p:to>
                                    </p:set>
                                    <p:animEffect transition="in" filter="blinds(horizontal)">
                                      <p:cBhvr>
                                        <p:cTn id="54" dur="500"/>
                                        <p:tgtEl>
                                          <p:spTgt spid="880645">
                                            <p:txEl>
                                              <p:pRg st="9" end="9"/>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80645">
                                            <p:txEl>
                                              <p:pRg st="10" end="10"/>
                                            </p:txEl>
                                          </p:spTgt>
                                        </p:tgtEl>
                                        <p:attrNameLst>
                                          <p:attrName>style.visibility</p:attrName>
                                        </p:attrNameLst>
                                      </p:cBhvr>
                                      <p:to>
                                        <p:strVal val="visible"/>
                                      </p:to>
                                    </p:set>
                                    <p:animEffect transition="in" filter="blinds(horizontal)">
                                      <p:cBhvr>
                                        <p:cTn id="59" dur="500"/>
                                        <p:tgtEl>
                                          <p:spTgt spid="880645">
                                            <p:txEl>
                                              <p:pRg st="10" end="10"/>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880645">
                                            <p:txEl>
                                              <p:pRg st="12" end="12"/>
                                            </p:txEl>
                                          </p:spTgt>
                                        </p:tgtEl>
                                        <p:attrNameLst>
                                          <p:attrName>style.visibility</p:attrName>
                                        </p:attrNameLst>
                                      </p:cBhvr>
                                      <p:to>
                                        <p:strVal val="visible"/>
                                      </p:to>
                                    </p:set>
                                    <p:animEffect transition="in" filter="blinds(horizontal)">
                                      <p:cBhvr>
                                        <p:cTn id="64" dur="500"/>
                                        <p:tgtEl>
                                          <p:spTgt spid="880645">
                                            <p:txEl>
                                              <p:pRg st="12" end="12"/>
                                            </p:txEl>
                                          </p:spTgt>
                                        </p:tgtEl>
                                      </p:cBhvr>
                                    </p:animEffect>
                                  </p:childTnLst>
                                </p:cTn>
                              </p:par>
                            </p:childTnLst>
                          </p:cTn>
                        </p:par>
                        <p:par>
                          <p:cTn id="65" fill="hold" nodeType="afterGroup">
                            <p:stCondLst>
                              <p:cond delay="500"/>
                            </p:stCondLst>
                            <p:childTnLst>
                              <p:par>
                                <p:cTn id="66" presetID="3" presetClass="entr" presetSubtype="10" fill="hold" grpId="0" nodeType="afterEffect">
                                  <p:stCondLst>
                                    <p:cond delay="0"/>
                                  </p:stCondLst>
                                  <p:childTnLst>
                                    <p:set>
                                      <p:cBhvr>
                                        <p:cTn id="67" dur="1" fill="hold">
                                          <p:stCondLst>
                                            <p:cond delay="0"/>
                                          </p:stCondLst>
                                        </p:cTn>
                                        <p:tgtEl>
                                          <p:spTgt spid="880645">
                                            <p:txEl>
                                              <p:pRg st="13" end="13"/>
                                            </p:txEl>
                                          </p:spTgt>
                                        </p:tgtEl>
                                        <p:attrNameLst>
                                          <p:attrName>style.visibility</p:attrName>
                                        </p:attrNameLst>
                                      </p:cBhvr>
                                      <p:to>
                                        <p:strVal val="visible"/>
                                      </p:to>
                                    </p:set>
                                    <p:animEffect transition="in" filter="blinds(horizontal)">
                                      <p:cBhvr>
                                        <p:cTn id="68" dur="500"/>
                                        <p:tgtEl>
                                          <p:spTgt spid="880645">
                                            <p:txEl>
                                              <p:pRg st="13" end="13"/>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880648"/>
                                        </p:tgtEl>
                                        <p:attrNameLst>
                                          <p:attrName>style.visibility</p:attrName>
                                        </p:attrNameLst>
                                      </p:cBhvr>
                                      <p:to>
                                        <p:strVal val="visible"/>
                                      </p:to>
                                    </p:set>
                                    <p:animEffect transition="in" filter="blinds(horizontal)">
                                      <p:cBhvr>
                                        <p:cTn id="73" dur="500"/>
                                        <p:tgtEl>
                                          <p:spTgt spid="88064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880649"/>
                                        </p:tgtEl>
                                        <p:attrNameLst>
                                          <p:attrName>style.visibility</p:attrName>
                                        </p:attrNameLst>
                                      </p:cBhvr>
                                      <p:to>
                                        <p:strVal val="visible"/>
                                      </p:to>
                                    </p:set>
                                    <p:animEffect transition="in" filter="blinds(horizontal)">
                                      <p:cBhvr>
                                        <p:cTn id="78" dur="500"/>
                                        <p:tgtEl>
                                          <p:spTgt spid="880649"/>
                                        </p:tgtEl>
                                      </p:cBhvr>
                                    </p:animEffect>
                                  </p:childTnLst>
                                </p:cTn>
                              </p:par>
                            </p:childTnLst>
                          </p:cTn>
                        </p:par>
                        <p:par>
                          <p:cTn id="79" fill="hold" nodeType="afterGroup">
                            <p:stCondLst>
                              <p:cond delay="500"/>
                            </p:stCondLst>
                            <p:childTnLst>
                              <p:par>
                                <p:cTn id="80" presetID="3" presetClass="entr" presetSubtype="10" fill="hold" grpId="0" nodeType="afterEffect">
                                  <p:stCondLst>
                                    <p:cond delay="0"/>
                                  </p:stCondLst>
                                  <p:childTnLst>
                                    <p:set>
                                      <p:cBhvr>
                                        <p:cTn id="81" dur="1" fill="hold">
                                          <p:stCondLst>
                                            <p:cond delay="0"/>
                                          </p:stCondLst>
                                        </p:cTn>
                                        <p:tgtEl>
                                          <p:spTgt spid="880650"/>
                                        </p:tgtEl>
                                        <p:attrNameLst>
                                          <p:attrName>style.visibility</p:attrName>
                                        </p:attrNameLst>
                                      </p:cBhvr>
                                      <p:to>
                                        <p:strVal val="visible"/>
                                      </p:to>
                                    </p:set>
                                    <p:animEffect transition="in" filter="blinds(horizontal)">
                                      <p:cBhvr>
                                        <p:cTn id="82" dur="500"/>
                                        <p:tgtEl>
                                          <p:spTgt spid="880650"/>
                                        </p:tgtEl>
                                      </p:cBhvr>
                                    </p:animEffect>
                                  </p:childTnLst>
                                </p:cTn>
                              </p:par>
                            </p:childTnLst>
                          </p:cTn>
                        </p:par>
                        <p:par>
                          <p:cTn id="83" fill="hold" nodeType="afterGroup">
                            <p:stCondLst>
                              <p:cond delay="1000"/>
                            </p:stCondLst>
                            <p:childTnLst>
                              <p:par>
                                <p:cTn id="84" presetID="3" presetClass="entr" presetSubtype="10" fill="hold" grpId="0" nodeType="afterEffect">
                                  <p:stCondLst>
                                    <p:cond delay="0"/>
                                  </p:stCondLst>
                                  <p:childTnLst>
                                    <p:set>
                                      <p:cBhvr>
                                        <p:cTn id="85" dur="1" fill="hold">
                                          <p:stCondLst>
                                            <p:cond delay="0"/>
                                          </p:stCondLst>
                                        </p:cTn>
                                        <p:tgtEl>
                                          <p:spTgt spid="880651"/>
                                        </p:tgtEl>
                                        <p:attrNameLst>
                                          <p:attrName>style.visibility</p:attrName>
                                        </p:attrNameLst>
                                      </p:cBhvr>
                                      <p:to>
                                        <p:strVal val="visible"/>
                                      </p:to>
                                    </p:set>
                                    <p:animEffect transition="in" filter="blinds(horizontal)">
                                      <p:cBhvr>
                                        <p:cTn id="86" dur="500"/>
                                        <p:tgtEl>
                                          <p:spTgt spid="880651"/>
                                        </p:tgtEl>
                                      </p:cBhvr>
                                    </p:animEffect>
                                  </p:childTnLst>
                                </p:cTn>
                              </p:par>
                            </p:childTnLst>
                          </p:cTn>
                        </p:par>
                        <p:par>
                          <p:cTn id="87" fill="hold" nodeType="afterGroup">
                            <p:stCondLst>
                              <p:cond delay="1500"/>
                            </p:stCondLst>
                            <p:childTnLst>
                              <p:par>
                                <p:cTn id="88" presetID="3" presetClass="entr" presetSubtype="10" fill="hold" grpId="0" nodeType="afterEffect">
                                  <p:stCondLst>
                                    <p:cond delay="0"/>
                                  </p:stCondLst>
                                  <p:childTnLst>
                                    <p:set>
                                      <p:cBhvr>
                                        <p:cTn id="89" dur="1" fill="hold">
                                          <p:stCondLst>
                                            <p:cond delay="0"/>
                                          </p:stCondLst>
                                        </p:cTn>
                                        <p:tgtEl>
                                          <p:spTgt spid="880652"/>
                                        </p:tgtEl>
                                        <p:attrNameLst>
                                          <p:attrName>style.visibility</p:attrName>
                                        </p:attrNameLst>
                                      </p:cBhvr>
                                      <p:to>
                                        <p:strVal val="visible"/>
                                      </p:to>
                                    </p:set>
                                    <p:animEffect transition="in" filter="blinds(horizontal)">
                                      <p:cBhvr>
                                        <p:cTn id="90" dur="500"/>
                                        <p:tgtEl>
                                          <p:spTgt spid="880652"/>
                                        </p:tgtEl>
                                      </p:cBhvr>
                                    </p:animEffect>
                                  </p:childTnLst>
                                </p:cTn>
                              </p:par>
                            </p:childTnLst>
                          </p:cTn>
                        </p:par>
                        <p:par>
                          <p:cTn id="91" fill="hold" nodeType="afterGroup">
                            <p:stCondLst>
                              <p:cond delay="2000"/>
                            </p:stCondLst>
                            <p:childTnLst>
                              <p:par>
                                <p:cTn id="92" presetID="3" presetClass="entr" presetSubtype="10" fill="hold" grpId="0" nodeType="afterEffect">
                                  <p:stCondLst>
                                    <p:cond delay="0"/>
                                  </p:stCondLst>
                                  <p:childTnLst>
                                    <p:set>
                                      <p:cBhvr>
                                        <p:cTn id="93" dur="1" fill="hold">
                                          <p:stCondLst>
                                            <p:cond delay="0"/>
                                          </p:stCondLst>
                                        </p:cTn>
                                        <p:tgtEl>
                                          <p:spTgt spid="880653"/>
                                        </p:tgtEl>
                                        <p:attrNameLst>
                                          <p:attrName>style.visibility</p:attrName>
                                        </p:attrNameLst>
                                      </p:cBhvr>
                                      <p:to>
                                        <p:strVal val="visible"/>
                                      </p:to>
                                    </p:set>
                                    <p:animEffect transition="in" filter="blinds(horizontal)">
                                      <p:cBhvr>
                                        <p:cTn id="94" dur="500"/>
                                        <p:tgtEl>
                                          <p:spTgt spid="880653"/>
                                        </p:tgtEl>
                                      </p:cBhvr>
                                    </p:animEffect>
                                  </p:childTnLst>
                                </p:cTn>
                              </p:par>
                            </p:childTnLst>
                          </p:cTn>
                        </p:par>
                        <p:par>
                          <p:cTn id="95" fill="hold" nodeType="afterGroup">
                            <p:stCondLst>
                              <p:cond delay="2500"/>
                            </p:stCondLst>
                            <p:childTnLst>
                              <p:par>
                                <p:cTn id="96" presetID="3" presetClass="entr" presetSubtype="10" fill="hold" grpId="0" nodeType="afterEffect">
                                  <p:stCondLst>
                                    <p:cond delay="0"/>
                                  </p:stCondLst>
                                  <p:childTnLst>
                                    <p:set>
                                      <p:cBhvr>
                                        <p:cTn id="97" dur="1" fill="hold">
                                          <p:stCondLst>
                                            <p:cond delay="0"/>
                                          </p:stCondLst>
                                        </p:cTn>
                                        <p:tgtEl>
                                          <p:spTgt spid="880654"/>
                                        </p:tgtEl>
                                        <p:attrNameLst>
                                          <p:attrName>style.visibility</p:attrName>
                                        </p:attrNameLst>
                                      </p:cBhvr>
                                      <p:to>
                                        <p:strVal val="visible"/>
                                      </p:to>
                                    </p:set>
                                    <p:animEffect transition="in" filter="blinds(horizontal)">
                                      <p:cBhvr>
                                        <p:cTn id="98" dur="500"/>
                                        <p:tgtEl>
                                          <p:spTgt spid="880654"/>
                                        </p:tgtEl>
                                      </p:cBhvr>
                                    </p:animEffect>
                                  </p:childTnLst>
                                </p:cTn>
                              </p:par>
                            </p:childTnLst>
                          </p:cTn>
                        </p:par>
                        <p:par>
                          <p:cTn id="99" fill="hold" nodeType="afterGroup">
                            <p:stCondLst>
                              <p:cond delay="3000"/>
                            </p:stCondLst>
                            <p:childTnLst>
                              <p:par>
                                <p:cTn id="100" presetID="3" presetClass="entr" presetSubtype="10" fill="hold" grpId="0" nodeType="afterEffect">
                                  <p:stCondLst>
                                    <p:cond delay="0"/>
                                  </p:stCondLst>
                                  <p:childTnLst>
                                    <p:set>
                                      <p:cBhvr>
                                        <p:cTn id="101" dur="1" fill="hold">
                                          <p:stCondLst>
                                            <p:cond delay="0"/>
                                          </p:stCondLst>
                                        </p:cTn>
                                        <p:tgtEl>
                                          <p:spTgt spid="880655"/>
                                        </p:tgtEl>
                                        <p:attrNameLst>
                                          <p:attrName>style.visibility</p:attrName>
                                        </p:attrNameLst>
                                      </p:cBhvr>
                                      <p:to>
                                        <p:strVal val="visible"/>
                                      </p:to>
                                    </p:set>
                                    <p:animEffect transition="in" filter="blinds(horizontal)">
                                      <p:cBhvr>
                                        <p:cTn id="102" dur="500"/>
                                        <p:tgtEl>
                                          <p:spTgt spid="880655"/>
                                        </p:tgtEl>
                                      </p:cBhvr>
                                    </p:animEffect>
                                  </p:childTnLst>
                                </p:cTn>
                              </p:par>
                            </p:childTnLst>
                          </p:cTn>
                        </p:par>
                        <p:par>
                          <p:cTn id="103" fill="hold" nodeType="afterGroup">
                            <p:stCondLst>
                              <p:cond delay="3500"/>
                            </p:stCondLst>
                            <p:childTnLst>
                              <p:par>
                                <p:cTn id="104" presetID="3" presetClass="entr" presetSubtype="10" fill="hold" grpId="0" nodeType="afterEffect">
                                  <p:stCondLst>
                                    <p:cond delay="0"/>
                                  </p:stCondLst>
                                  <p:childTnLst>
                                    <p:set>
                                      <p:cBhvr>
                                        <p:cTn id="105" dur="1" fill="hold">
                                          <p:stCondLst>
                                            <p:cond delay="0"/>
                                          </p:stCondLst>
                                        </p:cTn>
                                        <p:tgtEl>
                                          <p:spTgt spid="880656"/>
                                        </p:tgtEl>
                                        <p:attrNameLst>
                                          <p:attrName>style.visibility</p:attrName>
                                        </p:attrNameLst>
                                      </p:cBhvr>
                                      <p:to>
                                        <p:strVal val="visible"/>
                                      </p:to>
                                    </p:set>
                                    <p:animEffect transition="in" filter="blinds(horizontal)">
                                      <p:cBhvr>
                                        <p:cTn id="106" dur="500"/>
                                        <p:tgtEl>
                                          <p:spTgt spid="880656"/>
                                        </p:tgtEl>
                                      </p:cBhvr>
                                    </p:animEffect>
                                  </p:childTnLst>
                                </p:cTn>
                              </p:par>
                            </p:childTnLst>
                          </p:cTn>
                        </p:par>
                        <p:par>
                          <p:cTn id="107" fill="hold" nodeType="afterGroup">
                            <p:stCondLst>
                              <p:cond delay="4000"/>
                            </p:stCondLst>
                            <p:childTnLst>
                              <p:par>
                                <p:cTn id="108" presetID="3" presetClass="entr" presetSubtype="10" fill="hold" grpId="0" nodeType="afterEffect">
                                  <p:stCondLst>
                                    <p:cond delay="0"/>
                                  </p:stCondLst>
                                  <p:childTnLst>
                                    <p:set>
                                      <p:cBhvr>
                                        <p:cTn id="109" dur="1" fill="hold">
                                          <p:stCondLst>
                                            <p:cond delay="0"/>
                                          </p:stCondLst>
                                        </p:cTn>
                                        <p:tgtEl>
                                          <p:spTgt spid="880657"/>
                                        </p:tgtEl>
                                        <p:attrNameLst>
                                          <p:attrName>style.visibility</p:attrName>
                                        </p:attrNameLst>
                                      </p:cBhvr>
                                      <p:to>
                                        <p:strVal val="visible"/>
                                      </p:to>
                                    </p:set>
                                    <p:animEffect transition="in" filter="blinds(horizontal)">
                                      <p:cBhvr>
                                        <p:cTn id="110" dur="500"/>
                                        <p:tgtEl>
                                          <p:spTgt spid="880657"/>
                                        </p:tgtEl>
                                      </p:cBhvr>
                                    </p:animEffect>
                                  </p:childTnLst>
                                </p:cTn>
                              </p:par>
                            </p:childTnLst>
                          </p:cTn>
                        </p:par>
                        <p:par>
                          <p:cTn id="111" fill="hold" nodeType="afterGroup">
                            <p:stCondLst>
                              <p:cond delay="4500"/>
                            </p:stCondLst>
                            <p:childTnLst>
                              <p:par>
                                <p:cTn id="112" presetID="3" presetClass="entr" presetSubtype="10" fill="hold" grpId="0" nodeType="afterEffect">
                                  <p:stCondLst>
                                    <p:cond delay="0"/>
                                  </p:stCondLst>
                                  <p:childTnLst>
                                    <p:set>
                                      <p:cBhvr>
                                        <p:cTn id="113" dur="1" fill="hold">
                                          <p:stCondLst>
                                            <p:cond delay="0"/>
                                          </p:stCondLst>
                                        </p:cTn>
                                        <p:tgtEl>
                                          <p:spTgt spid="880658"/>
                                        </p:tgtEl>
                                        <p:attrNameLst>
                                          <p:attrName>style.visibility</p:attrName>
                                        </p:attrNameLst>
                                      </p:cBhvr>
                                      <p:to>
                                        <p:strVal val="visible"/>
                                      </p:to>
                                    </p:set>
                                    <p:animEffect transition="in" filter="blinds(horizontal)">
                                      <p:cBhvr>
                                        <p:cTn id="114" dur="500"/>
                                        <p:tgtEl>
                                          <p:spTgt spid="880658"/>
                                        </p:tgtEl>
                                      </p:cBhvr>
                                    </p:animEffect>
                                  </p:childTnLst>
                                </p:cTn>
                              </p:par>
                            </p:childTnLst>
                          </p:cTn>
                        </p:par>
                        <p:par>
                          <p:cTn id="115" fill="hold" nodeType="afterGroup">
                            <p:stCondLst>
                              <p:cond delay="5000"/>
                            </p:stCondLst>
                            <p:childTnLst>
                              <p:par>
                                <p:cTn id="116" presetID="3" presetClass="entr" presetSubtype="10" fill="hold" grpId="0" nodeType="afterEffect">
                                  <p:stCondLst>
                                    <p:cond delay="0"/>
                                  </p:stCondLst>
                                  <p:childTnLst>
                                    <p:set>
                                      <p:cBhvr>
                                        <p:cTn id="117" dur="1" fill="hold">
                                          <p:stCondLst>
                                            <p:cond delay="0"/>
                                          </p:stCondLst>
                                        </p:cTn>
                                        <p:tgtEl>
                                          <p:spTgt spid="880659"/>
                                        </p:tgtEl>
                                        <p:attrNameLst>
                                          <p:attrName>style.visibility</p:attrName>
                                        </p:attrNameLst>
                                      </p:cBhvr>
                                      <p:to>
                                        <p:strVal val="visible"/>
                                      </p:to>
                                    </p:set>
                                    <p:animEffect transition="in" filter="blinds(horizontal)">
                                      <p:cBhvr>
                                        <p:cTn id="118" dur="500"/>
                                        <p:tgtEl>
                                          <p:spTgt spid="880659"/>
                                        </p:tgtEl>
                                      </p:cBhvr>
                                    </p:animEffect>
                                  </p:childTnLst>
                                </p:cTn>
                              </p:par>
                            </p:childTnLst>
                          </p:cTn>
                        </p:par>
                        <p:par>
                          <p:cTn id="119" fill="hold" nodeType="afterGroup">
                            <p:stCondLst>
                              <p:cond delay="5500"/>
                            </p:stCondLst>
                            <p:childTnLst>
                              <p:par>
                                <p:cTn id="120" presetID="3" presetClass="entr" presetSubtype="10" fill="hold" grpId="0" nodeType="afterEffect">
                                  <p:stCondLst>
                                    <p:cond delay="0"/>
                                  </p:stCondLst>
                                  <p:childTnLst>
                                    <p:set>
                                      <p:cBhvr>
                                        <p:cTn id="121" dur="1" fill="hold">
                                          <p:stCondLst>
                                            <p:cond delay="0"/>
                                          </p:stCondLst>
                                        </p:cTn>
                                        <p:tgtEl>
                                          <p:spTgt spid="880660"/>
                                        </p:tgtEl>
                                        <p:attrNameLst>
                                          <p:attrName>style.visibility</p:attrName>
                                        </p:attrNameLst>
                                      </p:cBhvr>
                                      <p:to>
                                        <p:strVal val="visible"/>
                                      </p:to>
                                    </p:set>
                                    <p:animEffect transition="in" filter="blinds(horizontal)">
                                      <p:cBhvr>
                                        <p:cTn id="122" dur="500"/>
                                        <p:tgtEl>
                                          <p:spTgt spid="880660"/>
                                        </p:tgtEl>
                                      </p:cBhvr>
                                    </p:animEffect>
                                  </p:childTnLst>
                                </p:cTn>
                              </p:par>
                            </p:childTnLst>
                          </p:cTn>
                        </p:par>
                        <p:par>
                          <p:cTn id="123" fill="hold" nodeType="afterGroup">
                            <p:stCondLst>
                              <p:cond delay="6000"/>
                            </p:stCondLst>
                            <p:childTnLst>
                              <p:par>
                                <p:cTn id="124" presetID="3" presetClass="entr" presetSubtype="10" fill="hold" grpId="0" nodeType="afterEffect">
                                  <p:stCondLst>
                                    <p:cond delay="0"/>
                                  </p:stCondLst>
                                  <p:childTnLst>
                                    <p:set>
                                      <p:cBhvr>
                                        <p:cTn id="125" dur="1" fill="hold">
                                          <p:stCondLst>
                                            <p:cond delay="0"/>
                                          </p:stCondLst>
                                        </p:cTn>
                                        <p:tgtEl>
                                          <p:spTgt spid="880661"/>
                                        </p:tgtEl>
                                        <p:attrNameLst>
                                          <p:attrName>style.visibility</p:attrName>
                                        </p:attrNameLst>
                                      </p:cBhvr>
                                      <p:to>
                                        <p:strVal val="visible"/>
                                      </p:to>
                                    </p:set>
                                    <p:animEffect transition="in" filter="blinds(horizontal)">
                                      <p:cBhvr>
                                        <p:cTn id="126" dur="500"/>
                                        <p:tgtEl>
                                          <p:spTgt spid="880661"/>
                                        </p:tgtEl>
                                      </p:cBhvr>
                                    </p:animEffect>
                                  </p:childTnLst>
                                </p:cTn>
                              </p:par>
                            </p:childTnLst>
                          </p:cTn>
                        </p:par>
                        <p:par>
                          <p:cTn id="127" fill="hold" nodeType="afterGroup">
                            <p:stCondLst>
                              <p:cond delay="6500"/>
                            </p:stCondLst>
                            <p:childTnLst>
                              <p:par>
                                <p:cTn id="128" presetID="3" presetClass="entr" presetSubtype="10" fill="hold" grpId="0" nodeType="afterEffect">
                                  <p:stCondLst>
                                    <p:cond delay="0"/>
                                  </p:stCondLst>
                                  <p:childTnLst>
                                    <p:set>
                                      <p:cBhvr>
                                        <p:cTn id="129" dur="1" fill="hold">
                                          <p:stCondLst>
                                            <p:cond delay="0"/>
                                          </p:stCondLst>
                                        </p:cTn>
                                        <p:tgtEl>
                                          <p:spTgt spid="880662"/>
                                        </p:tgtEl>
                                        <p:attrNameLst>
                                          <p:attrName>style.visibility</p:attrName>
                                        </p:attrNameLst>
                                      </p:cBhvr>
                                      <p:to>
                                        <p:strVal val="visible"/>
                                      </p:to>
                                    </p:set>
                                    <p:animEffect transition="in" filter="blinds(horizontal)">
                                      <p:cBhvr>
                                        <p:cTn id="130" dur="500"/>
                                        <p:tgtEl>
                                          <p:spTgt spid="880662"/>
                                        </p:tgtEl>
                                      </p:cBhvr>
                                    </p:animEffect>
                                  </p:childTnLst>
                                </p:cTn>
                              </p:par>
                            </p:childTnLst>
                          </p:cTn>
                        </p:par>
                        <p:par>
                          <p:cTn id="131" fill="hold" nodeType="afterGroup">
                            <p:stCondLst>
                              <p:cond delay="7000"/>
                            </p:stCondLst>
                            <p:childTnLst>
                              <p:par>
                                <p:cTn id="132" presetID="3" presetClass="entr" presetSubtype="10" fill="hold" grpId="0" nodeType="afterEffect">
                                  <p:stCondLst>
                                    <p:cond delay="0"/>
                                  </p:stCondLst>
                                  <p:childTnLst>
                                    <p:set>
                                      <p:cBhvr>
                                        <p:cTn id="133" dur="1" fill="hold">
                                          <p:stCondLst>
                                            <p:cond delay="0"/>
                                          </p:stCondLst>
                                        </p:cTn>
                                        <p:tgtEl>
                                          <p:spTgt spid="880663"/>
                                        </p:tgtEl>
                                        <p:attrNameLst>
                                          <p:attrName>style.visibility</p:attrName>
                                        </p:attrNameLst>
                                      </p:cBhvr>
                                      <p:to>
                                        <p:strVal val="visible"/>
                                      </p:to>
                                    </p:set>
                                    <p:animEffect transition="in" filter="blinds(horizontal)">
                                      <p:cBhvr>
                                        <p:cTn id="134" dur="500"/>
                                        <p:tgtEl>
                                          <p:spTgt spid="880663"/>
                                        </p:tgtEl>
                                      </p:cBhvr>
                                    </p:animEffect>
                                  </p:childTnLst>
                                </p:cTn>
                              </p:par>
                            </p:childTnLst>
                          </p:cTn>
                        </p:par>
                        <p:par>
                          <p:cTn id="135" fill="hold" nodeType="afterGroup">
                            <p:stCondLst>
                              <p:cond delay="7500"/>
                            </p:stCondLst>
                            <p:childTnLst>
                              <p:par>
                                <p:cTn id="136" presetID="3" presetClass="entr" presetSubtype="10" fill="hold" grpId="0" nodeType="afterEffect">
                                  <p:stCondLst>
                                    <p:cond delay="0"/>
                                  </p:stCondLst>
                                  <p:childTnLst>
                                    <p:set>
                                      <p:cBhvr>
                                        <p:cTn id="137" dur="1" fill="hold">
                                          <p:stCondLst>
                                            <p:cond delay="0"/>
                                          </p:stCondLst>
                                        </p:cTn>
                                        <p:tgtEl>
                                          <p:spTgt spid="880664"/>
                                        </p:tgtEl>
                                        <p:attrNameLst>
                                          <p:attrName>style.visibility</p:attrName>
                                        </p:attrNameLst>
                                      </p:cBhvr>
                                      <p:to>
                                        <p:strVal val="visible"/>
                                      </p:to>
                                    </p:set>
                                    <p:animEffect transition="in" filter="blinds(horizontal)">
                                      <p:cBhvr>
                                        <p:cTn id="138" dur="500"/>
                                        <p:tgtEl>
                                          <p:spTgt spid="88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42" grpId="0"/>
      <p:bldP spid="880645" grpId="0" build="p"/>
      <p:bldP spid="880647" grpId="0" animBg="1"/>
      <p:bldP spid="880648" grpId="0" animBg="1"/>
      <p:bldP spid="880650" grpId="0" animBg="1"/>
      <p:bldP spid="880651" grpId="0" animBg="1"/>
      <p:bldP spid="880652" grpId="0" animBg="1"/>
      <p:bldP spid="880653" grpId="0" animBg="1"/>
      <p:bldP spid="880654" grpId="0" animBg="1"/>
      <p:bldP spid="880655" grpId="0" animBg="1"/>
      <p:bldP spid="880656" grpId="0" animBg="1"/>
      <p:bldP spid="880657" grpId="0" animBg="1"/>
      <p:bldP spid="880658" grpId="0" animBg="1"/>
      <p:bldP spid="880659" grpId="0" animBg="1"/>
      <p:bldP spid="880660" grpId="0" animBg="1"/>
      <p:bldP spid="880661" grpId="0" animBg="1"/>
      <p:bldP spid="880662" grpId="0" animBg="1"/>
      <p:bldP spid="880663" grpId="0" animBg="1"/>
      <p:bldP spid="88066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CDFACDC-EF41-479E-A67E-07F0D84FED8A}" type="slidenum">
              <a:rPr lang="de-DE" altLang="de-DE" sz="1400" smtClean="0"/>
              <a:pPr eaLnBrk="1" hangingPunct="1">
                <a:spcBef>
                  <a:spcPct val="0"/>
                </a:spcBef>
                <a:buFontTx/>
                <a:buNone/>
              </a:pPr>
              <a:t>105</a:t>
            </a:fld>
            <a:endParaRPr lang="de-DE" altLang="de-DE" sz="1400"/>
          </a:p>
        </p:txBody>
      </p:sp>
      <p:sp>
        <p:nvSpPr>
          <p:cNvPr id="881666" name="Rectangle 2"/>
          <p:cNvSpPr>
            <a:spLocks noGrp="1" noChangeArrowheads="1"/>
          </p:cNvSpPr>
          <p:nvPr>
            <p:ph type="title"/>
          </p:nvPr>
        </p:nvSpPr>
        <p:spPr/>
        <p:txBody>
          <a:bodyPr/>
          <a:lstStyle/>
          <a:p>
            <a:pPr eaLnBrk="1" hangingPunct="1"/>
            <a:r>
              <a:rPr lang="de-DE" altLang="de-DE" sz="2200" b="1"/>
              <a:t>Hinweise zum Arbeiten mit der </a:t>
            </a:r>
            <a:r>
              <a:rPr lang="de-DE" altLang="de-DE" sz="2200" b="1">
                <a:solidFill>
                  <a:srgbClr val="FF0000"/>
                </a:solidFill>
              </a:rPr>
              <a:t>Auswahlliste</a:t>
            </a:r>
          </a:p>
        </p:txBody>
      </p:sp>
      <p:sp>
        <p:nvSpPr>
          <p:cNvPr id="881667" name="Rectangle 3"/>
          <p:cNvSpPr>
            <a:spLocks noGrp="1" noChangeArrowheads="1"/>
          </p:cNvSpPr>
          <p:nvPr>
            <p:ph type="body" sz="half" idx="1"/>
          </p:nvPr>
        </p:nvSpPr>
        <p:spPr>
          <a:xfrm>
            <a:off x="457200" y="1600200"/>
            <a:ext cx="8435975" cy="5068888"/>
          </a:xfrm>
        </p:spPr>
        <p:txBody>
          <a:bodyPr/>
          <a:lstStyle/>
          <a:p>
            <a:pPr eaLnBrk="1" hangingPunct="1">
              <a:buFont typeface="Symbol" pitchFamily="18" charset="2"/>
              <a:buNone/>
            </a:pPr>
            <a:endParaRPr lang="de-DE" altLang="de-DE" sz="1800" b="1"/>
          </a:p>
          <a:p>
            <a:pPr eaLnBrk="1" hangingPunct="1"/>
            <a:r>
              <a:rPr lang="de-DE" altLang="de-DE" sz="1800"/>
              <a:t>Es können auch andere oder weitere Auswahlmerkmale gewählt werden, die für eine Auswahlentscheidung relevanter erscheinen.</a:t>
            </a:r>
          </a:p>
          <a:p>
            <a:pPr eaLnBrk="1" hangingPunct="1"/>
            <a:endParaRPr lang="de-DE" altLang="de-DE" sz="1800"/>
          </a:p>
          <a:p>
            <a:pPr eaLnBrk="1" hangingPunct="1"/>
            <a:r>
              <a:rPr lang="de-DE" altLang="de-DE" sz="1800"/>
              <a:t>Manchmal ist wegen Informationsmangels keine Aussage möglich.</a:t>
            </a:r>
          </a:p>
          <a:p>
            <a:pPr eaLnBrk="1" hangingPunct="1">
              <a:buFont typeface="Symbol" pitchFamily="18" charset="2"/>
              <a:buChar char="Þ"/>
            </a:pPr>
            <a:r>
              <a:rPr lang="de-DE" altLang="de-DE" sz="1800"/>
              <a:t>bei lohnend erscheinenden Varianten (Kriterien A und B erfüllt!!!), </a:t>
            </a:r>
            <a:r>
              <a:rPr lang="de-DE" altLang="de-DE" sz="1800" i="1"/>
              <a:t>Informationslücke ausfüllen und Vorschlag erneut beurteilen, </a:t>
            </a:r>
            <a:br>
              <a:rPr lang="de-DE" altLang="de-DE" sz="1800" i="1"/>
            </a:br>
            <a:r>
              <a:rPr lang="de-DE" altLang="de-DE" sz="1800" b="1" i="1" u="sng"/>
              <a:t>damit man nicht an guten Lösungen vorbeigeht</a:t>
            </a:r>
            <a:r>
              <a:rPr lang="de-DE" altLang="de-DE" sz="1800" b="1" i="1"/>
              <a:t>!</a:t>
            </a:r>
          </a:p>
          <a:p>
            <a:pPr eaLnBrk="1" hangingPunct="1">
              <a:buFont typeface="Symbol" pitchFamily="18" charset="2"/>
              <a:buChar char="Þ"/>
            </a:pPr>
            <a:endParaRPr lang="de-DE" altLang="de-DE" sz="1800" i="1"/>
          </a:p>
          <a:p>
            <a:pPr eaLnBrk="1" hangingPunct="1"/>
            <a:r>
              <a:rPr lang="de-DE" altLang="de-DE" sz="1800"/>
              <a:t>Reihenfolge der Kriterien wurde gewählt, um arbeitssparendes Verfahren zu erhalten</a:t>
            </a:r>
          </a:p>
          <a:p>
            <a:pPr eaLnBrk="1" hangingPunct="1">
              <a:buFont typeface="Symbol" pitchFamily="18" charset="2"/>
              <a:buChar char="Þ"/>
            </a:pPr>
            <a:r>
              <a:rPr lang="de-DE" altLang="de-DE" sz="1800"/>
              <a:t>keine aufgabenspezifische Reihenfolge in der Bedeutung der Kriterien</a:t>
            </a:r>
          </a:p>
          <a:p>
            <a:pPr eaLnBrk="1" hangingPunct="1">
              <a:buFont typeface="Symbol" pitchFamily="18" charset="2"/>
              <a:buChar char="Þ"/>
            </a:pPr>
            <a:endParaRPr lang="de-DE" altLang="de-DE" sz="1800"/>
          </a:p>
          <a:p>
            <a:pPr eaLnBrk="1" hangingPunct="1">
              <a:buFont typeface="Symbol" pitchFamily="18" charset="2"/>
              <a:buChar char="Þ"/>
            </a:pPr>
            <a:r>
              <a:rPr lang="de-DE" altLang="de-DE" sz="1800"/>
              <a:t>Pahl / Beitz: Beispiele in Kap 3.3.1 und 6.4.3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81666"/>
                                        </p:tgtEl>
                                        <p:attrNameLst>
                                          <p:attrName>style.visibility</p:attrName>
                                        </p:attrNameLst>
                                      </p:cBhvr>
                                      <p:to>
                                        <p:strVal val="visible"/>
                                      </p:to>
                                    </p:set>
                                    <p:animEffect transition="in" filter="blinds(horizontal)">
                                      <p:cBhvr>
                                        <p:cTn id="7" dur="500"/>
                                        <p:tgtEl>
                                          <p:spTgt spid="8816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81667">
                                            <p:txEl>
                                              <p:pRg st="1" end="1"/>
                                            </p:txEl>
                                          </p:spTgt>
                                        </p:tgtEl>
                                        <p:attrNameLst>
                                          <p:attrName>style.visibility</p:attrName>
                                        </p:attrNameLst>
                                      </p:cBhvr>
                                      <p:to>
                                        <p:strVal val="visible"/>
                                      </p:to>
                                    </p:set>
                                    <p:animEffect transition="in" filter="blinds(horizontal)">
                                      <p:cBhvr>
                                        <p:cTn id="10" dur="500"/>
                                        <p:tgtEl>
                                          <p:spTgt spid="88166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81667">
                                            <p:txEl>
                                              <p:pRg st="3" end="3"/>
                                            </p:txEl>
                                          </p:spTgt>
                                        </p:tgtEl>
                                        <p:attrNameLst>
                                          <p:attrName>style.visibility</p:attrName>
                                        </p:attrNameLst>
                                      </p:cBhvr>
                                      <p:to>
                                        <p:strVal val="visible"/>
                                      </p:to>
                                    </p:set>
                                    <p:animEffect transition="in" filter="blinds(horizontal)">
                                      <p:cBhvr>
                                        <p:cTn id="15" dur="500"/>
                                        <p:tgtEl>
                                          <p:spTgt spid="881667">
                                            <p:txEl>
                                              <p:pRg st="3" end="3"/>
                                            </p:txEl>
                                          </p:spTgt>
                                        </p:tgtEl>
                                      </p:cBhvr>
                                    </p:animEffect>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881667">
                                            <p:txEl>
                                              <p:pRg st="4" end="4"/>
                                            </p:txEl>
                                          </p:spTgt>
                                        </p:tgtEl>
                                        <p:attrNameLst>
                                          <p:attrName>style.visibility</p:attrName>
                                        </p:attrNameLst>
                                      </p:cBhvr>
                                      <p:to>
                                        <p:strVal val="visible"/>
                                      </p:to>
                                    </p:set>
                                    <p:animEffect transition="in" filter="blinds(horizontal)">
                                      <p:cBhvr>
                                        <p:cTn id="19" dur="500"/>
                                        <p:tgtEl>
                                          <p:spTgt spid="881667">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81667">
                                            <p:txEl>
                                              <p:pRg st="6" end="6"/>
                                            </p:txEl>
                                          </p:spTgt>
                                        </p:tgtEl>
                                        <p:attrNameLst>
                                          <p:attrName>style.visibility</p:attrName>
                                        </p:attrNameLst>
                                      </p:cBhvr>
                                      <p:to>
                                        <p:strVal val="visible"/>
                                      </p:to>
                                    </p:set>
                                    <p:animEffect transition="in" filter="blinds(horizontal)">
                                      <p:cBhvr>
                                        <p:cTn id="24" dur="500"/>
                                        <p:tgtEl>
                                          <p:spTgt spid="881667">
                                            <p:txEl>
                                              <p:pRg st="6" end="6"/>
                                            </p:txEl>
                                          </p:spTgt>
                                        </p:tgtEl>
                                      </p:cBhvr>
                                    </p:animEffect>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881667">
                                            <p:txEl>
                                              <p:pRg st="7" end="7"/>
                                            </p:txEl>
                                          </p:spTgt>
                                        </p:tgtEl>
                                        <p:attrNameLst>
                                          <p:attrName>style.visibility</p:attrName>
                                        </p:attrNameLst>
                                      </p:cBhvr>
                                      <p:to>
                                        <p:strVal val="visible"/>
                                      </p:to>
                                    </p:set>
                                    <p:animEffect transition="in" filter="blinds(horizontal)">
                                      <p:cBhvr>
                                        <p:cTn id="28" dur="500"/>
                                        <p:tgtEl>
                                          <p:spTgt spid="881667">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81667">
                                            <p:txEl>
                                              <p:pRg st="9" end="9"/>
                                            </p:txEl>
                                          </p:spTgt>
                                        </p:tgtEl>
                                        <p:attrNameLst>
                                          <p:attrName>style.visibility</p:attrName>
                                        </p:attrNameLst>
                                      </p:cBhvr>
                                      <p:to>
                                        <p:strVal val="visible"/>
                                      </p:to>
                                    </p:set>
                                    <p:animEffect transition="in" filter="blinds(horizontal)">
                                      <p:cBhvr>
                                        <p:cTn id="33" dur="500"/>
                                        <p:tgtEl>
                                          <p:spTgt spid="8816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6" grpId="0"/>
      <p:bldP spid="881667"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7E9617B-CBD9-4143-BBE9-0C5C32957CDB}" type="slidenum">
              <a:rPr lang="de-DE" altLang="de-DE" sz="1400" smtClean="0"/>
              <a:pPr eaLnBrk="1" hangingPunct="1">
                <a:spcBef>
                  <a:spcPct val="0"/>
                </a:spcBef>
                <a:buFontTx/>
                <a:buNone/>
              </a:pPr>
              <a:t>106</a:t>
            </a:fld>
            <a:endParaRPr lang="de-DE" altLang="de-DE" sz="1400"/>
          </a:p>
        </p:txBody>
      </p:sp>
      <p:sp>
        <p:nvSpPr>
          <p:cNvPr id="882690" name="Rectangle 2"/>
          <p:cNvSpPr>
            <a:spLocks noGrp="1" noChangeArrowheads="1"/>
          </p:cNvSpPr>
          <p:nvPr>
            <p:ph type="title"/>
          </p:nvPr>
        </p:nvSpPr>
        <p:spPr/>
        <p:txBody>
          <a:bodyPr/>
          <a:lstStyle/>
          <a:p>
            <a:pPr eaLnBrk="1" hangingPunct="1"/>
            <a:r>
              <a:rPr lang="de-DE" altLang="de-DE" sz="2200" b="1"/>
              <a:t>Ergebnis nach Anwendungen der </a:t>
            </a:r>
            <a:r>
              <a:rPr lang="de-DE" altLang="de-DE" sz="2200" b="1">
                <a:solidFill>
                  <a:srgbClr val="008000"/>
                </a:solidFill>
              </a:rPr>
              <a:t>Strategien 1 – 4</a:t>
            </a:r>
            <a:r>
              <a:rPr lang="de-DE" altLang="de-DE" sz="2200" b="1"/>
              <a:t> Reduzierter Morphologischer Kasten</a:t>
            </a:r>
          </a:p>
        </p:txBody>
      </p:sp>
      <p:pic>
        <p:nvPicPr>
          <p:cNvPr id="8826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78200" y="1412875"/>
            <a:ext cx="5226050" cy="5256213"/>
          </a:xfrm>
          <a:noFill/>
        </p:spPr>
      </p:pic>
      <p:sp>
        <p:nvSpPr>
          <p:cNvPr id="882692" name="Text Box 4"/>
          <p:cNvSpPr txBox="1">
            <a:spLocks noChangeArrowheads="1"/>
          </p:cNvSpPr>
          <p:nvPr/>
        </p:nvSpPr>
        <p:spPr bwMode="auto">
          <a:xfrm>
            <a:off x="323850" y="1628775"/>
            <a:ext cx="30781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b="1"/>
              <a:t>Morphologischer Kasten </a:t>
            </a:r>
          </a:p>
          <a:p>
            <a:pPr eaLnBrk="1" hangingPunct="1">
              <a:spcBef>
                <a:spcPct val="0"/>
              </a:spcBef>
              <a:buFontTx/>
              <a:buNone/>
            </a:pPr>
            <a:r>
              <a:rPr lang="de-DE" altLang="de-DE" sz="1600" b="1"/>
              <a:t>mit geeigneten Wirkprinzipien</a:t>
            </a:r>
          </a:p>
        </p:txBody>
      </p:sp>
      <p:sp>
        <p:nvSpPr>
          <p:cNvPr id="112646" name="Text Box 5"/>
          <p:cNvSpPr txBox="1">
            <a:spLocks noChangeArrowheads="1"/>
          </p:cNvSpPr>
          <p:nvPr/>
        </p:nvSpPr>
        <p:spPr bwMode="auto">
          <a:xfrm rot="-5400000">
            <a:off x="7643019" y="4615656"/>
            <a:ext cx="27336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82694" name="Line 6"/>
          <p:cNvSpPr>
            <a:spLocks noChangeShapeType="1"/>
          </p:cNvSpPr>
          <p:nvPr/>
        </p:nvSpPr>
        <p:spPr bwMode="auto">
          <a:xfrm flipH="1">
            <a:off x="4457700" y="2060575"/>
            <a:ext cx="792163" cy="7921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695" name="Line 7"/>
          <p:cNvSpPr>
            <a:spLocks noChangeShapeType="1"/>
          </p:cNvSpPr>
          <p:nvPr/>
        </p:nvSpPr>
        <p:spPr bwMode="auto">
          <a:xfrm flipH="1">
            <a:off x="5249863" y="2060575"/>
            <a:ext cx="792162" cy="7921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696" name="Line 8"/>
          <p:cNvSpPr>
            <a:spLocks noChangeShapeType="1"/>
          </p:cNvSpPr>
          <p:nvPr/>
        </p:nvSpPr>
        <p:spPr bwMode="auto">
          <a:xfrm flipH="1">
            <a:off x="6978650" y="2133600"/>
            <a:ext cx="792163" cy="7921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697" name="Line 9"/>
          <p:cNvSpPr>
            <a:spLocks noChangeShapeType="1"/>
          </p:cNvSpPr>
          <p:nvPr/>
        </p:nvSpPr>
        <p:spPr bwMode="auto">
          <a:xfrm flipH="1">
            <a:off x="6113463" y="2997200"/>
            <a:ext cx="792162" cy="7921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698" name="Line 10"/>
          <p:cNvSpPr>
            <a:spLocks noChangeShapeType="1"/>
          </p:cNvSpPr>
          <p:nvPr/>
        </p:nvSpPr>
        <p:spPr bwMode="auto">
          <a:xfrm flipH="1">
            <a:off x="6978650" y="2997200"/>
            <a:ext cx="792163" cy="7921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699" name="Line 11"/>
          <p:cNvSpPr>
            <a:spLocks noChangeShapeType="1"/>
          </p:cNvSpPr>
          <p:nvPr/>
        </p:nvSpPr>
        <p:spPr bwMode="auto">
          <a:xfrm flipH="1">
            <a:off x="5178425" y="3933825"/>
            <a:ext cx="792163" cy="7921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700" name="Line 12"/>
          <p:cNvSpPr>
            <a:spLocks noChangeShapeType="1"/>
          </p:cNvSpPr>
          <p:nvPr/>
        </p:nvSpPr>
        <p:spPr bwMode="auto">
          <a:xfrm flipH="1">
            <a:off x="4386263" y="4797425"/>
            <a:ext cx="792162" cy="7921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701" name="Line 13"/>
          <p:cNvSpPr>
            <a:spLocks noChangeShapeType="1"/>
          </p:cNvSpPr>
          <p:nvPr/>
        </p:nvSpPr>
        <p:spPr bwMode="auto">
          <a:xfrm flipH="1">
            <a:off x="6113463" y="4797425"/>
            <a:ext cx="792162" cy="7921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702" name="Line 14"/>
          <p:cNvSpPr>
            <a:spLocks noChangeShapeType="1"/>
          </p:cNvSpPr>
          <p:nvPr/>
        </p:nvSpPr>
        <p:spPr bwMode="auto">
          <a:xfrm flipV="1">
            <a:off x="4386263" y="5661025"/>
            <a:ext cx="863600" cy="3603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703" name="Line 15"/>
          <p:cNvSpPr>
            <a:spLocks noChangeShapeType="1"/>
          </p:cNvSpPr>
          <p:nvPr/>
        </p:nvSpPr>
        <p:spPr bwMode="auto">
          <a:xfrm flipV="1">
            <a:off x="5249863" y="5661025"/>
            <a:ext cx="863600" cy="3603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704" name="Line 16"/>
          <p:cNvSpPr>
            <a:spLocks noChangeShapeType="1"/>
          </p:cNvSpPr>
          <p:nvPr/>
        </p:nvSpPr>
        <p:spPr bwMode="auto">
          <a:xfrm flipV="1">
            <a:off x="6978650" y="5661025"/>
            <a:ext cx="863600" cy="3603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705" name="Line 17"/>
          <p:cNvSpPr>
            <a:spLocks noChangeShapeType="1"/>
          </p:cNvSpPr>
          <p:nvPr/>
        </p:nvSpPr>
        <p:spPr bwMode="auto">
          <a:xfrm flipV="1">
            <a:off x="5249863" y="6021388"/>
            <a:ext cx="863600" cy="3603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706" name="Line 18"/>
          <p:cNvSpPr>
            <a:spLocks noChangeShapeType="1"/>
          </p:cNvSpPr>
          <p:nvPr/>
        </p:nvSpPr>
        <p:spPr bwMode="auto">
          <a:xfrm flipV="1">
            <a:off x="6113463" y="6021388"/>
            <a:ext cx="936625" cy="3603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707" name="Line 19"/>
          <p:cNvSpPr>
            <a:spLocks noChangeShapeType="1"/>
          </p:cNvSpPr>
          <p:nvPr/>
        </p:nvSpPr>
        <p:spPr bwMode="auto">
          <a:xfrm flipV="1">
            <a:off x="6113463" y="3860800"/>
            <a:ext cx="865187" cy="9366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2708" name="Line 20"/>
          <p:cNvSpPr>
            <a:spLocks noChangeShapeType="1"/>
          </p:cNvSpPr>
          <p:nvPr/>
        </p:nvSpPr>
        <p:spPr bwMode="auto">
          <a:xfrm flipV="1">
            <a:off x="5249863" y="2924175"/>
            <a:ext cx="863600" cy="9366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82690"/>
                                        </p:tgtEl>
                                        <p:attrNameLst>
                                          <p:attrName>style.visibility</p:attrName>
                                        </p:attrNameLst>
                                      </p:cBhvr>
                                      <p:to>
                                        <p:strVal val="visible"/>
                                      </p:to>
                                    </p:set>
                                    <p:animEffect transition="in" filter="blinds(horizontal)">
                                      <p:cBhvr>
                                        <p:cTn id="7" dur="500"/>
                                        <p:tgtEl>
                                          <p:spTgt spid="88269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82692"/>
                                        </p:tgtEl>
                                        <p:attrNameLst>
                                          <p:attrName>style.visibility</p:attrName>
                                        </p:attrNameLst>
                                      </p:cBhvr>
                                      <p:to>
                                        <p:strVal val="visible"/>
                                      </p:to>
                                    </p:set>
                                    <p:animEffect transition="in" filter="blinds(horizontal)">
                                      <p:cBhvr>
                                        <p:cTn id="10" dur="500"/>
                                        <p:tgtEl>
                                          <p:spTgt spid="882692"/>
                                        </p:tgtEl>
                                      </p:cBhvr>
                                    </p:animEffect>
                                  </p:childTnLst>
                                </p:cTn>
                              </p:par>
                              <p:par>
                                <p:cTn id="11" presetID="3" presetClass="entr" presetSubtype="10" fill="hold" nodeType="withEffect">
                                  <p:stCondLst>
                                    <p:cond delay="0"/>
                                  </p:stCondLst>
                                  <p:childTnLst>
                                    <p:set>
                                      <p:cBhvr>
                                        <p:cTn id="12" dur="1" fill="hold">
                                          <p:stCondLst>
                                            <p:cond delay="0"/>
                                          </p:stCondLst>
                                        </p:cTn>
                                        <p:tgtEl>
                                          <p:spTgt spid="882691"/>
                                        </p:tgtEl>
                                        <p:attrNameLst>
                                          <p:attrName>style.visibility</p:attrName>
                                        </p:attrNameLst>
                                      </p:cBhvr>
                                      <p:to>
                                        <p:strVal val="visible"/>
                                      </p:to>
                                    </p:set>
                                    <p:animEffect transition="in" filter="blinds(horizontal)">
                                      <p:cBhvr>
                                        <p:cTn id="13" dur="500"/>
                                        <p:tgtEl>
                                          <p:spTgt spid="88269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82694"/>
                                        </p:tgtEl>
                                        <p:attrNameLst>
                                          <p:attrName>style.visibility</p:attrName>
                                        </p:attrNameLst>
                                      </p:cBhvr>
                                      <p:to>
                                        <p:strVal val="visible"/>
                                      </p:to>
                                    </p:set>
                                    <p:animEffect transition="in" filter="blinds(horizontal)">
                                      <p:cBhvr>
                                        <p:cTn id="18" dur="500"/>
                                        <p:tgtEl>
                                          <p:spTgt spid="882694"/>
                                        </p:tgtEl>
                                      </p:cBhvr>
                                    </p:animEffect>
                                  </p:childTnLst>
                                </p:cTn>
                              </p:par>
                            </p:childTnLst>
                          </p:cTn>
                        </p:par>
                        <p:par>
                          <p:cTn id="19" fill="hold" nodeType="afterGroup">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882695"/>
                                        </p:tgtEl>
                                        <p:attrNameLst>
                                          <p:attrName>style.visibility</p:attrName>
                                        </p:attrNameLst>
                                      </p:cBhvr>
                                      <p:to>
                                        <p:strVal val="visible"/>
                                      </p:to>
                                    </p:set>
                                    <p:animEffect transition="in" filter="blinds(horizontal)">
                                      <p:cBhvr>
                                        <p:cTn id="22" dur="500"/>
                                        <p:tgtEl>
                                          <p:spTgt spid="882695"/>
                                        </p:tgtEl>
                                      </p:cBhvr>
                                    </p:animEffect>
                                  </p:childTnLst>
                                </p:cTn>
                              </p:par>
                            </p:childTnLst>
                          </p:cTn>
                        </p:par>
                        <p:par>
                          <p:cTn id="23" fill="hold" nodeType="afterGroup">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882696"/>
                                        </p:tgtEl>
                                        <p:attrNameLst>
                                          <p:attrName>style.visibility</p:attrName>
                                        </p:attrNameLst>
                                      </p:cBhvr>
                                      <p:to>
                                        <p:strVal val="visible"/>
                                      </p:to>
                                    </p:set>
                                    <p:animEffect transition="in" filter="blinds(horizontal)">
                                      <p:cBhvr>
                                        <p:cTn id="26" dur="500"/>
                                        <p:tgtEl>
                                          <p:spTgt spid="882696"/>
                                        </p:tgtEl>
                                      </p:cBhvr>
                                    </p:animEffect>
                                  </p:childTnLst>
                                </p:cTn>
                              </p:par>
                            </p:childTnLst>
                          </p:cTn>
                        </p:par>
                        <p:par>
                          <p:cTn id="27" fill="hold" nodeType="afterGroup">
                            <p:stCondLst>
                              <p:cond delay="1500"/>
                            </p:stCondLst>
                            <p:childTnLst>
                              <p:par>
                                <p:cTn id="28" presetID="3" presetClass="entr" presetSubtype="10" fill="hold" grpId="0" nodeType="afterEffect">
                                  <p:stCondLst>
                                    <p:cond delay="0"/>
                                  </p:stCondLst>
                                  <p:childTnLst>
                                    <p:set>
                                      <p:cBhvr>
                                        <p:cTn id="29" dur="1" fill="hold">
                                          <p:stCondLst>
                                            <p:cond delay="0"/>
                                          </p:stCondLst>
                                        </p:cTn>
                                        <p:tgtEl>
                                          <p:spTgt spid="882697"/>
                                        </p:tgtEl>
                                        <p:attrNameLst>
                                          <p:attrName>style.visibility</p:attrName>
                                        </p:attrNameLst>
                                      </p:cBhvr>
                                      <p:to>
                                        <p:strVal val="visible"/>
                                      </p:to>
                                    </p:set>
                                    <p:animEffect transition="in" filter="blinds(horizontal)">
                                      <p:cBhvr>
                                        <p:cTn id="30" dur="500"/>
                                        <p:tgtEl>
                                          <p:spTgt spid="882697"/>
                                        </p:tgtEl>
                                      </p:cBhvr>
                                    </p:animEffect>
                                  </p:childTnLst>
                                </p:cTn>
                              </p:par>
                            </p:childTnLst>
                          </p:cTn>
                        </p:par>
                        <p:par>
                          <p:cTn id="31" fill="hold" nodeType="afterGroup">
                            <p:stCondLst>
                              <p:cond delay="2000"/>
                            </p:stCondLst>
                            <p:childTnLst>
                              <p:par>
                                <p:cTn id="32" presetID="3" presetClass="entr" presetSubtype="10" fill="hold" grpId="0" nodeType="afterEffect">
                                  <p:stCondLst>
                                    <p:cond delay="0"/>
                                  </p:stCondLst>
                                  <p:childTnLst>
                                    <p:set>
                                      <p:cBhvr>
                                        <p:cTn id="33" dur="1" fill="hold">
                                          <p:stCondLst>
                                            <p:cond delay="0"/>
                                          </p:stCondLst>
                                        </p:cTn>
                                        <p:tgtEl>
                                          <p:spTgt spid="882698"/>
                                        </p:tgtEl>
                                        <p:attrNameLst>
                                          <p:attrName>style.visibility</p:attrName>
                                        </p:attrNameLst>
                                      </p:cBhvr>
                                      <p:to>
                                        <p:strVal val="visible"/>
                                      </p:to>
                                    </p:set>
                                    <p:animEffect transition="in" filter="blinds(horizontal)">
                                      <p:cBhvr>
                                        <p:cTn id="34" dur="500"/>
                                        <p:tgtEl>
                                          <p:spTgt spid="882698"/>
                                        </p:tgtEl>
                                      </p:cBhvr>
                                    </p:animEffect>
                                  </p:childTnLst>
                                </p:cTn>
                              </p:par>
                            </p:childTnLst>
                          </p:cTn>
                        </p:par>
                        <p:par>
                          <p:cTn id="35" fill="hold" nodeType="afterGroup">
                            <p:stCondLst>
                              <p:cond delay="2500"/>
                            </p:stCondLst>
                            <p:childTnLst>
                              <p:par>
                                <p:cTn id="36" presetID="3" presetClass="entr" presetSubtype="10" fill="hold" grpId="0" nodeType="afterEffect">
                                  <p:stCondLst>
                                    <p:cond delay="0"/>
                                  </p:stCondLst>
                                  <p:childTnLst>
                                    <p:set>
                                      <p:cBhvr>
                                        <p:cTn id="37" dur="1" fill="hold">
                                          <p:stCondLst>
                                            <p:cond delay="0"/>
                                          </p:stCondLst>
                                        </p:cTn>
                                        <p:tgtEl>
                                          <p:spTgt spid="882699"/>
                                        </p:tgtEl>
                                        <p:attrNameLst>
                                          <p:attrName>style.visibility</p:attrName>
                                        </p:attrNameLst>
                                      </p:cBhvr>
                                      <p:to>
                                        <p:strVal val="visible"/>
                                      </p:to>
                                    </p:set>
                                    <p:animEffect transition="in" filter="blinds(horizontal)">
                                      <p:cBhvr>
                                        <p:cTn id="38" dur="500"/>
                                        <p:tgtEl>
                                          <p:spTgt spid="882699"/>
                                        </p:tgtEl>
                                      </p:cBhvr>
                                    </p:animEffect>
                                  </p:childTnLst>
                                </p:cTn>
                              </p:par>
                            </p:childTnLst>
                          </p:cTn>
                        </p:par>
                        <p:par>
                          <p:cTn id="39" fill="hold" nodeType="afterGroup">
                            <p:stCondLst>
                              <p:cond delay="3000"/>
                            </p:stCondLst>
                            <p:childTnLst>
                              <p:par>
                                <p:cTn id="40" presetID="3" presetClass="entr" presetSubtype="10" fill="hold" grpId="0" nodeType="afterEffect">
                                  <p:stCondLst>
                                    <p:cond delay="0"/>
                                  </p:stCondLst>
                                  <p:childTnLst>
                                    <p:set>
                                      <p:cBhvr>
                                        <p:cTn id="41" dur="1" fill="hold">
                                          <p:stCondLst>
                                            <p:cond delay="0"/>
                                          </p:stCondLst>
                                        </p:cTn>
                                        <p:tgtEl>
                                          <p:spTgt spid="882700"/>
                                        </p:tgtEl>
                                        <p:attrNameLst>
                                          <p:attrName>style.visibility</p:attrName>
                                        </p:attrNameLst>
                                      </p:cBhvr>
                                      <p:to>
                                        <p:strVal val="visible"/>
                                      </p:to>
                                    </p:set>
                                    <p:animEffect transition="in" filter="blinds(horizontal)">
                                      <p:cBhvr>
                                        <p:cTn id="42" dur="500"/>
                                        <p:tgtEl>
                                          <p:spTgt spid="882700"/>
                                        </p:tgtEl>
                                      </p:cBhvr>
                                    </p:animEffect>
                                  </p:childTnLst>
                                </p:cTn>
                              </p:par>
                            </p:childTnLst>
                          </p:cTn>
                        </p:par>
                        <p:par>
                          <p:cTn id="43" fill="hold" nodeType="afterGroup">
                            <p:stCondLst>
                              <p:cond delay="3500"/>
                            </p:stCondLst>
                            <p:childTnLst>
                              <p:par>
                                <p:cTn id="44" presetID="3" presetClass="entr" presetSubtype="10" fill="hold" grpId="0" nodeType="afterEffect">
                                  <p:stCondLst>
                                    <p:cond delay="0"/>
                                  </p:stCondLst>
                                  <p:childTnLst>
                                    <p:set>
                                      <p:cBhvr>
                                        <p:cTn id="45" dur="1" fill="hold">
                                          <p:stCondLst>
                                            <p:cond delay="0"/>
                                          </p:stCondLst>
                                        </p:cTn>
                                        <p:tgtEl>
                                          <p:spTgt spid="882701"/>
                                        </p:tgtEl>
                                        <p:attrNameLst>
                                          <p:attrName>style.visibility</p:attrName>
                                        </p:attrNameLst>
                                      </p:cBhvr>
                                      <p:to>
                                        <p:strVal val="visible"/>
                                      </p:to>
                                    </p:set>
                                    <p:animEffect transition="in" filter="blinds(horizontal)">
                                      <p:cBhvr>
                                        <p:cTn id="46" dur="500"/>
                                        <p:tgtEl>
                                          <p:spTgt spid="882701"/>
                                        </p:tgtEl>
                                      </p:cBhvr>
                                    </p:animEffect>
                                  </p:childTnLst>
                                </p:cTn>
                              </p:par>
                            </p:childTnLst>
                          </p:cTn>
                        </p:par>
                        <p:par>
                          <p:cTn id="47" fill="hold" nodeType="afterGroup">
                            <p:stCondLst>
                              <p:cond delay="4000"/>
                            </p:stCondLst>
                            <p:childTnLst>
                              <p:par>
                                <p:cTn id="48" presetID="3" presetClass="entr" presetSubtype="10" fill="hold" grpId="0" nodeType="afterEffect">
                                  <p:stCondLst>
                                    <p:cond delay="0"/>
                                  </p:stCondLst>
                                  <p:childTnLst>
                                    <p:set>
                                      <p:cBhvr>
                                        <p:cTn id="49" dur="1" fill="hold">
                                          <p:stCondLst>
                                            <p:cond delay="0"/>
                                          </p:stCondLst>
                                        </p:cTn>
                                        <p:tgtEl>
                                          <p:spTgt spid="882702"/>
                                        </p:tgtEl>
                                        <p:attrNameLst>
                                          <p:attrName>style.visibility</p:attrName>
                                        </p:attrNameLst>
                                      </p:cBhvr>
                                      <p:to>
                                        <p:strVal val="visible"/>
                                      </p:to>
                                    </p:set>
                                    <p:animEffect transition="in" filter="blinds(horizontal)">
                                      <p:cBhvr>
                                        <p:cTn id="50" dur="500"/>
                                        <p:tgtEl>
                                          <p:spTgt spid="882702"/>
                                        </p:tgtEl>
                                      </p:cBhvr>
                                    </p:animEffect>
                                  </p:childTnLst>
                                </p:cTn>
                              </p:par>
                            </p:childTnLst>
                          </p:cTn>
                        </p:par>
                        <p:par>
                          <p:cTn id="51" fill="hold" nodeType="afterGroup">
                            <p:stCondLst>
                              <p:cond delay="4500"/>
                            </p:stCondLst>
                            <p:childTnLst>
                              <p:par>
                                <p:cTn id="52" presetID="3" presetClass="entr" presetSubtype="10" fill="hold" grpId="0" nodeType="afterEffect">
                                  <p:stCondLst>
                                    <p:cond delay="0"/>
                                  </p:stCondLst>
                                  <p:childTnLst>
                                    <p:set>
                                      <p:cBhvr>
                                        <p:cTn id="53" dur="1" fill="hold">
                                          <p:stCondLst>
                                            <p:cond delay="0"/>
                                          </p:stCondLst>
                                        </p:cTn>
                                        <p:tgtEl>
                                          <p:spTgt spid="882703"/>
                                        </p:tgtEl>
                                        <p:attrNameLst>
                                          <p:attrName>style.visibility</p:attrName>
                                        </p:attrNameLst>
                                      </p:cBhvr>
                                      <p:to>
                                        <p:strVal val="visible"/>
                                      </p:to>
                                    </p:set>
                                    <p:animEffect transition="in" filter="blinds(horizontal)">
                                      <p:cBhvr>
                                        <p:cTn id="54" dur="500"/>
                                        <p:tgtEl>
                                          <p:spTgt spid="882703"/>
                                        </p:tgtEl>
                                      </p:cBhvr>
                                    </p:animEffect>
                                  </p:childTnLst>
                                </p:cTn>
                              </p:par>
                            </p:childTnLst>
                          </p:cTn>
                        </p:par>
                        <p:par>
                          <p:cTn id="55" fill="hold" nodeType="afterGroup">
                            <p:stCondLst>
                              <p:cond delay="5000"/>
                            </p:stCondLst>
                            <p:childTnLst>
                              <p:par>
                                <p:cTn id="56" presetID="3" presetClass="entr" presetSubtype="10" fill="hold" grpId="0" nodeType="afterEffect">
                                  <p:stCondLst>
                                    <p:cond delay="0"/>
                                  </p:stCondLst>
                                  <p:childTnLst>
                                    <p:set>
                                      <p:cBhvr>
                                        <p:cTn id="57" dur="1" fill="hold">
                                          <p:stCondLst>
                                            <p:cond delay="0"/>
                                          </p:stCondLst>
                                        </p:cTn>
                                        <p:tgtEl>
                                          <p:spTgt spid="882704"/>
                                        </p:tgtEl>
                                        <p:attrNameLst>
                                          <p:attrName>style.visibility</p:attrName>
                                        </p:attrNameLst>
                                      </p:cBhvr>
                                      <p:to>
                                        <p:strVal val="visible"/>
                                      </p:to>
                                    </p:set>
                                    <p:animEffect transition="in" filter="blinds(horizontal)">
                                      <p:cBhvr>
                                        <p:cTn id="58" dur="500"/>
                                        <p:tgtEl>
                                          <p:spTgt spid="882704"/>
                                        </p:tgtEl>
                                      </p:cBhvr>
                                    </p:animEffect>
                                  </p:childTnLst>
                                </p:cTn>
                              </p:par>
                            </p:childTnLst>
                          </p:cTn>
                        </p:par>
                        <p:par>
                          <p:cTn id="59" fill="hold" nodeType="afterGroup">
                            <p:stCondLst>
                              <p:cond delay="5500"/>
                            </p:stCondLst>
                            <p:childTnLst>
                              <p:par>
                                <p:cTn id="60" presetID="3" presetClass="entr" presetSubtype="10" fill="hold" grpId="0" nodeType="afterEffect">
                                  <p:stCondLst>
                                    <p:cond delay="0"/>
                                  </p:stCondLst>
                                  <p:childTnLst>
                                    <p:set>
                                      <p:cBhvr>
                                        <p:cTn id="61" dur="1" fill="hold">
                                          <p:stCondLst>
                                            <p:cond delay="0"/>
                                          </p:stCondLst>
                                        </p:cTn>
                                        <p:tgtEl>
                                          <p:spTgt spid="882705"/>
                                        </p:tgtEl>
                                        <p:attrNameLst>
                                          <p:attrName>style.visibility</p:attrName>
                                        </p:attrNameLst>
                                      </p:cBhvr>
                                      <p:to>
                                        <p:strVal val="visible"/>
                                      </p:to>
                                    </p:set>
                                    <p:animEffect transition="in" filter="blinds(horizontal)">
                                      <p:cBhvr>
                                        <p:cTn id="62" dur="500"/>
                                        <p:tgtEl>
                                          <p:spTgt spid="882705"/>
                                        </p:tgtEl>
                                      </p:cBhvr>
                                    </p:animEffect>
                                  </p:childTnLst>
                                </p:cTn>
                              </p:par>
                            </p:childTnLst>
                          </p:cTn>
                        </p:par>
                        <p:par>
                          <p:cTn id="63" fill="hold" nodeType="afterGroup">
                            <p:stCondLst>
                              <p:cond delay="6000"/>
                            </p:stCondLst>
                            <p:childTnLst>
                              <p:par>
                                <p:cTn id="64" presetID="3" presetClass="entr" presetSubtype="10" fill="hold" grpId="0" nodeType="afterEffect">
                                  <p:stCondLst>
                                    <p:cond delay="0"/>
                                  </p:stCondLst>
                                  <p:childTnLst>
                                    <p:set>
                                      <p:cBhvr>
                                        <p:cTn id="65" dur="1" fill="hold">
                                          <p:stCondLst>
                                            <p:cond delay="0"/>
                                          </p:stCondLst>
                                        </p:cTn>
                                        <p:tgtEl>
                                          <p:spTgt spid="882706"/>
                                        </p:tgtEl>
                                        <p:attrNameLst>
                                          <p:attrName>style.visibility</p:attrName>
                                        </p:attrNameLst>
                                      </p:cBhvr>
                                      <p:to>
                                        <p:strVal val="visible"/>
                                      </p:to>
                                    </p:set>
                                    <p:animEffect transition="in" filter="blinds(horizontal)">
                                      <p:cBhvr>
                                        <p:cTn id="66" dur="500"/>
                                        <p:tgtEl>
                                          <p:spTgt spid="882706"/>
                                        </p:tgtEl>
                                      </p:cBhvr>
                                    </p:animEffect>
                                  </p:childTnLst>
                                </p:cTn>
                              </p:par>
                            </p:childTnLst>
                          </p:cTn>
                        </p:par>
                        <p:par>
                          <p:cTn id="67" fill="hold" nodeType="afterGroup">
                            <p:stCondLst>
                              <p:cond delay="6500"/>
                            </p:stCondLst>
                            <p:childTnLst>
                              <p:par>
                                <p:cTn id="68" presetID="3" presetClass="entr" presetSubtype="10" fill="hold" grpId="0" nodeType="afterEffect">
                                  <p:stCondLst>
                                    <p:cond delay="0"/>
                                  </p:stCondLst>
                                  <p:childTnLst>
                                    <p:set>
                                      <p:cBhvr>
                                        <p:cTn id="69" dur="1" fill="hold">
                                          <p:stCondLst>
                                            <p:cond delay="0"/>
                                          </p:stCondLst>
                                        </p:cTn>
                                        <p:tgtEl>
                                          <p:spTgt spid="882707"/>
                                        </p:tgtEl>
                                        <p:attrNameLst>
                                          <p:attrName>style.visibility</p:attrName>
                                        </p:attrNameLst>
                                      </p:cBhvr>
                                      <p:to>
                                        <p:strVal val="visible"/>
                                      </p:to>
                                    </p:set>
                                    <p:animEffect transition="in" filter="blinds(horizontal)">
                                      <p:cBhvr>
                                        <p:cTn id="70" dur="500"/>
                                        <p:tgtEl>
                                          <p:spTgt spid="882707"/>
                                        </p:tgtEl>
                                      </p:cBhvr>
                                    </p:animEffect>
                                  </p:childTnLst>
                                </p:cTn>
                              </p:par>
                            </p:childTnLst>
                          </p:cTn>
                        </p:par>
                        <p:par>
                          <p:cTn id="71" fill="hold" nodeType="afterGroup">
                            <p:stCondLst>
                              <p:cond delay="7000"/>
                            </p:stCondLst>
                            <p:childTnLst>
                              <p:par>
                                <p:cTn id="72" presetID="3" presetClass="entr" presetSubtype="10" fill="hold" grpId="0" nodeType="afterEffect">
                                  <p:stCondLst>
                                    <p:cond delay="0"/>
                                  </p:stCondLst>
                                  <p:childTnLst>
                                    <p:set>
                                      <p:cBhvr>
                                        <p:cTn id="73" dur="1" fill="hold">
                                          <p:stCondLst>
                                            <p:cond delay="0"/>
                                          </p:stCondLst>
                                        </p:cTn>
                                        <p:tgtEl>
                                          <p:spTgt spid="882708"/>
                                        </p:tgtEl>
                                        <p:attrNameLst>
                                          <p:attrName>style.visibility</p:attrName>
                                        </p:attrNameLst>
                                      </p:cBhvr>
                                      <p:to>
                                        <p:strVal val="visible"/>
                                      </p:to>
                                    </p:set>
                                    <p:animEffect transition="in" filter="blinds(horizontal)">
                                      <p:cBhvr>
                                        <p:cTn id="74" dur="500"/>
                                        <p:tgtEl>
                                          <p:spTgt spid="88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0" grpId="0"/>
      <p:bldP spid="882692" grpId="0"/>
      <p:bldP spid="882694" grpId="0" animBg="1"/>
      <p:bldP spid="882695" grpId="0" animBg="1"/>
      <p:bldP spid="882696" grpId="0" animBg="1"/>
      <p:bldP spid="882697" grpId="0" animBg="1"/>
      <p:bldP spid="882698" grpId="0" animBg="1"/>
      <p:bldP spid="882699" grpId="0" animBg="1"/>
      <p:bldP spid="882700" grpId="0" animBg="1"/>
      <p:bldP spid="882701" grpId="0" animBg="1"/>
      <p:bldP spid="882702" grpId="0" animBg="1"/>
      <p:bldP spid="882703" grpId="0" animBg="1"/>
      <p:bldP spid="882704" grpId="0" animBg="1"/>
      <p:bldP spid="882705" grpId="0" animBg="1"/>
      <p:bldP spid="882706" grpId="0" animBg="1"/>
      <p:bldP spid="882707" grpId="0" animBg="1"/>
      <p:bldP spid="88270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9D7C4D9-0C48-4C16-96BD-A014366E612B}" type="slidenum">
              <a:rPr lang="de-DE" altLang="de-DE" sz="1400" smtClean="0"/>
              <a:pPr eaLnBrk="1" hangingPunct="1">
                <a:spcBef>
                  <a:spcPct val="0"/>
                </a:spcBef>
                <a:buFontTx/>
                <a:buNone/>
              </a:pPr>
              <a:t>107</a:t>
            </a:fld>
            <a:endParaRPr lang="de-DE" altLang="de-DE" sz="1400"/>
          </a:p>
        </p:txBody>
      </p:sp>
      <p:sp>
        <p:nvSpPr>
          <p:cNvPr id="842754" name="Rectangle 2"/>
          <p:cNvSpPr>
            <a:spLocks noGrp="1" noChangeArrowheads="1"/>
          </p:cNvSpPr>
          <p:nvPr>
            <p:ph type="title"/>
          </p:nvPr>
        </p:nvSpPr>
        <p:spPr/>
        <p:txBody>
          <a:bodyPr/>
          <a:lstStyle/>
          <a:p>
            <a:pPr eaLnBrk="1" hangingPunct="1"/>
            <a:r>
              <a:rPr lang="de-DE" altLang="de-DE" sz="2200" b="1"/>
              <a:t>Lösungsvielfalt reduzieren</a:t>
            </a:r>
            <a:br>
              <a:rPr lang="de-DE" altLang="de-DE" sz="2200" b="1"/>
            </a:br>
            <a:r>
              <a:rPr lang="de-DE" altLang="de-DE" sz="2200" b="1"/>
              <a:t>Verträgliche Gesamtlösungen kombinieren:</a:t>
            </a:r>
            <a:br>
              <a:rPr lang="de-DE" altLang="de-DE" sz="2200" b="1"/>
            </a:br>
            <a:r>
              <a:rPr lang="de-DE" altLang="de-DE" sz="2200" b="1">
                <a:solidFill>
                  <a:srgbClr val="0000CC"/>
                </a:solidFill>
              </a:rPr>
              <a:t>Lösungsstammbaum </a:t>
            </a:r>
            <a:r>
              <a:rPr lang="de-DE" altLang="de-DE" sz="2200" b="1"/>
              <a:t>und </a:t>
            </a:r>
            <a:r>
              <a:rPr lang="de-DE" altLang="de-DE" sz="2200" b="1">
                <a:solidFill>
                  <a:srgbClr val="0000CC"/>
                </a:solidFill>
              </a:rPr>
              <a:t>Verträglichkeitsmatrix</a:t>
            </a:r>
            <a:endParaRPr lang="de-DE" altLang="de-DE" sz="2200" b="1" i="1">
              <a:solidFill>
                <a:srgbClr val="0000CC"/>
              </a:solidFill>
            </a:endParaRPr>
          </a:p>
        </p:txBody>
      </p:sp>
      <p:sp>
        <p:nvSpPr>
          <p:cNvPr id="842755" name="Rectangle 3"/>
          <p:cNvSpPr>
            <a:spLocks noGrp="1" noChangeArrowheads="1"/>
          </p:cNvSpPr>
          <p:nvPr>
            <p:ph type="body" sz="half" idx="1"/>
          </p:nvPr>
        </p:nvSpPr>
        <p:spPr>
          <a:xfrm>
            <a:off x="457200" y="1600200"/>
            <a:ext cx="8435975" cy="2765425"/>
          </a:xfrm>
        </p:spPr>
        <p:txBody>
          <a:bodyPr/>
          <a:lstStyle/>
          <a:p>
            <a:pPr eaLnBrk="1" hangingPunct="1">
              <a:buFontTx/>
              <a:buNone/>
            </a:pPr>
            <a:endParaRPr lang="de-DE" altLang="de-DE" sz="1800" b="1"/>
          </a:p>
          <a:p>
            <a:pPr eaLnBrk="1" hangingPunct="1">
              <a:buFontTx/>
              <a:buNone/>
            </a:pPr>
            <a:r>
              <a:rPr lang="de-DE" altLang="de-DE" sz="1800" b="1"/>
              <a:t>Basis: </a:t>
            </a:r>
            <a:r>
              <a:rPr lang="de-DE" altLang="de-DE" sz="1800" b="1" i="1">
                <a:solidFill>
                  <a:srgbClr val="0000CC"/>
                </a:solidFill>
              </a:rPr>
              <a:t>Reduzierter Morphologischer Kasten</a:t>
            </a:r>
          </a:p>
          <a:p>
            <a:pPr eaLnBrk="1" hangingPunct="1">
              <a:buFontTx/>
              <a:buNone/>
            </a:pPr>
            <a:endParaRPr lang="de-DE" altLang="de-DE" sz="1800" b="1">
              <a:solidFill>
                <a:srgbClr val="008000"/>
              </a:solidFill>
            </a:endParaRPr>
          </a:p>
          <a:p>
            <a:pPr eaLnBrk="1" hangingPunct="1">
              <a:buFontTx/>
              <a:buNone/>
            </a:pPr>
            <a:r>
              <a:rPr lang="de-DE" altLang="de-DE" sz="1800" b="1">
                <a:solidFill>
                  <a:srgbClr val="008000"/>
                </a:solidFill>
              </a:rPr>
              <a:t>5. Strategie 5: 	Schrittweises Kombinieren mit Lösungsstammbaum	</a:t>
            </a:r>
            <a:br>
              <a:rPr lang="de-DE" altLang="de-DE" sz="1800" b="1">
                <a:solidFill>
                  <a:srgbClr val="008000"/>
                </a:solidFill>
              </a:rPr>
            </a:br>
            <a:r>
              <a:rPr lang="de-DE" altLang="de-DE" sz="1800" b="1">
                <a:solidFill>
                  <a:srgbClr val="008000"/>
                </a:solidFill>
              </a:rPr>
              <a:t>		und Verträglichkeitsmatrix </a:t>
            </a:r>
          </a:p>
          <a:p>
            <a:pPr eaLnBrk="1" hangingPunct="1">
              <a:buFontTx/>
              <a:buNone/>
            </a:pPr>
            <a:endParaRPr lang="de-DE" altLang="de-DE" sz="1800"/>
          </a:p>
          <a:p>
            <a:pPr eaLnBrk="1" hangingPunct="1"/>
            <a:r>
              <a:rPr lang="de-DE" altLang="de-DE" sz="1800" i="1"/>
              <a:t>mit Teillösungen der </a:t>
            </a:r>
            <a:r>
              <a:rPr lang="de-DE" altLang="de-DE" sz="1800" i="1">
                <a:solidFill>
                  <a:srgbClr val="FF0000"/>
                </a:solidFill>
              </a:rPr>
              <a:t>wichtigsten</a:t>
            </a:r>
            <a:r>
              <a:rPr lang="de-DE" altLang="de-DE" sz="1800" i="1"/>
              <a:t> Teilfunktionen beginnen</a:t>
            </a:r>
          </a:p>
          <a:p>
            <a:pPr eaLnBrk="1" hangingPunct="1"/>
            <a:r>
              <a:rPr lang="de-DE" altLang="de-DE" sz="1800" i="1"/>
              <a:t>Teillösungen der </a:t>
            </a:r>
            <a:r>
              <a:rPr lang="de-DE" altLang="de-DE" sz="1800" i="1">
                <a:solidFill>
                  <a:srgbClr val="FF0000"/>
                </a:solidFill>
              </a:rPr>
              <a:t>nächstwichtigen</a:t>
            </a:r>
            <a:r>
              <a:rPr lang="de-DE" altLang="de-DE" sz="1800" i="1"/>
              <a:t> Teilfunktionen zuordnen</a:t>
            </a:r>
          </a:p>
          <a:p>
            <a:pPr eaLnBrk="1" hangingPunct="1"/>
            <a:r>
              <a:rPr lang="de-DE" altLang="de-DE" sz="1800" i="1">
                <a:solidFill>
                  <a:srgbClr val="0000CC"/>
                </a:solidFill>
              </a:rPr>
              <a:t>Lösungsstammbaum zeichnen</a:t>
            </a:r>
          </a:p>
          <a:p>
            <a:pPr eaLnBrk="1" hangingPunct="1"/>
            <a:r>
              <a:rPr lang="de-DE" altLang="de-DE" sz="1800" i="1">
                <a:solidFill>
                  <a:srgbClr val="0000CC"/>
                </a:solidFill>
              </a:rPr>
              <a:t>Verträglichkeit</a:t>
            </a:r>
            <a:r>
              <a:rPr lang="de-DE" altLang="de-DE" sz="1800">
                <a:solidFill>
                  <a:srgbClr val="0000CC"/>
                </a:solidFill>
              </a:rPr>
              <a:t> </a:t>
            </a:r>
            <a:r>
              <a:rPr lang="de-DE" altLang="de-DE" sz="1800" i="1">
                <a:solidFill>
                  <a:srgbClr val="0000CC"/>
                </a:solidFill>
              </a:rPr>
              <a:t>mit Verträglichkeitsmatrix sofort beurteilen </a:t>
            </a:r>
          </a:p>
          <a:p>
            <a:pPr eaLnBrk="1" hangingPunct="1"/>
            <a:r>
              <a:rPr lang="de-DE" altLang="de-DE" sz="1800" i="1">
                <a:solidFill>
                  <a:srgbClr val="FF0000"/>
                </a:solidFill>
              </a:rPr>
              <a:t>ungeeignete Kombinationen sofort ausscheiden</a:t>
            </a:r>
          </a:p>
          <a:p>
            <a:pPr eaLnBrk="1" hangingPunct="1"/>
            <a:r>
              <a:rPr lang="de-DE" altLang="de-DE" sz="1800" i="1"/>
              <a:t>Lösungsstammbaum analog weiterentwickeln</a:t>
            </a:r>
          </a:p>
        </p:txBody>
      </p:sp>
      <p:sp>
        <p:nvSpPr>
          <p:cNvPr id="843780" name="Text Box 4"/>
          <p:cNvSpPr txBox="1">
            <a:spLocks noChangeArrowheads="1"/>
          </p:cNvSpPr>
          <p:nvPr/>
        </p:nvSpPr>
        <p:spPr bwMode="auto">
          <a:xfrm rot="-5400000">
            <a:off x="7155656" y="3880645"/>
            <a:ext cx="37115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Birkhofer, Vorlesung Produktentwicklung, Darmstadt 1997</a:t>
            </a:r>
          </a:p>
        </p:txBody>
      </p:sp>
      <p:sp>
        <p:nvSpPr>
          <p:cNvPr id="2" name="Rechteck 1"/>
          <p:cNvSpPr/>
          <p:nvPr/>
        </p:nvSpPr>
        <p:spPr>
          <a:xfrm>
            <a:off x="468313" y="2492375"/>
            <a:ext cx="8064500" cy="30972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410742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42754"/>
                                        </p:tgtEl>
                                        <p:attrNameLst>
                                          <p:attrName>style.visibility</p:attrName>
                                        </p:attrNameLst>
                                      </p:cBhvr>
                                      <p:to>
                                        <p:strVal val="visible"/>
                                      </p:to>
                                    </p:set>
                                    <p:animEffect transition="in" filter="blinds(horizontal)">
                                      <p:cBhvr>
                                        <p:cTn id="7" dur="500"/>
                                        <p:tgtEl>
                                          <p:spTgt spid="84275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42755">
                                            <p:txEl>
                                              <p:pRg st="1" end="1"/>
                                            </p:txEl>
                                          </p:spTgt>
                                        </p:tgtEl>
                                        <p:attrNameLst>
                                          <p:attrName>style.visibility</p:attrName>
                                        </p:attrNameLst>
                                      </p:cBhvr>
                                      <p:to>
                                        <p:strVal val="visible"/>
                                      </p:to>
                                    </p:set>
                                    <p:animEffect transition="in" filter="blinds(horizontal)">
                                      <p:cBhvr>
                                        <p:cTn id="11" dur="500"/>
                                        <p:tgtEl>
                                          <p:spTgt spid="842755">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42755">
                                            <p:txEl>
                                              <p:pRg st="3" end="3"/>
                                            </p:txEl>
                                          </p:spTgt>
                                        </p:tgtEl>
                                        <p:attrNameLst>
                                          <p:attrName>style.visibility</p:attrName>
                                        </p:attrNameLst>
                                      </p:cBhvr>
                                      <p:to>
                                        <p:strVal val="visible"/>
                                      </p:to>
                                    </p:set>
                                    <p:animEffect transition="in" filter="blinds(horizontal)">
                                      <p:cBhvr>
                                        <p:cTn id="15" dur="500"/>
                                        <p:tgtEl>
                                          <p:spTgt spid="842755">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42755">
                                            <p:txEl>
                                              <p:pRg st="5" end="5"/>
                                            </p:txEl>
                                          </p:spTgt>
                                        </p:tgtEl>
                                        <p:attrNameLst>
                                          <p:attrName>style.visibility</p:attrName>
                                        </p:attrNameLst>
                                      </p:cBhvr>
                                      <p:to>
                                        <p:strVal val="visible"/>
                                      </p:to>
                                    </p:set>
                                    <p:animEffect transition="in" filter="blinds(horizontal)">
                                      <p:cBhvr>
                                        <p:cTn id="23" dur="500"/>
                                        <p:tgtEl>
                                          <p:spTgt spid="842755">
                                            <p:txEl>
                                              <p:pRg st="5" end="5"/>
                                            </p:txEl>
                                          </p:spTgt>
                                        </p:tgtEl>
                                      </p:cBhvr>
                                    </p:animEffect>
                                  </p:childTnLst>
                                </p:cTn>
                              </p:par>
                            </p:childTnLst>
                          </p:cTn>
                        </p:par>
                        <p:par>
                          <p:cTn id="24" fill="hold" nodeType="afterGroup">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842755">
                                            <p:txEl>
                                              <p:pRg st="6" end="6"/>
                                            </p:txEl>
                                          </p:spTgt>
                                        </p:tgtEl>
                                        <p:attrNameLst>
                                          <p:attrName>style.visibility</p:attrName>
                                        </p:attrNameLst>
                                      </p:cBhvr>
                                      <p:to>
                                        <p:strVal val="visible"/>
                                      </p:to>
                                    </p:set>
                                    <p:animEffect transition="in" filter="blinds(horizontal)">
                                      <p:cBhvr>
                                        <p:cTn id="27" dur="500"/>
                                        <p:tgtEl>
                                          <p:spTgt spid="842755">
                                            <p:txEl>
                                              <p:pRg st="6" end="6"/>
                                            </p:txEl>
                                          </p:spTgt>
                                        </p:tgtEl>
                                      </p:cBhvr>
                                    </p:animEffect>
                                  </p:childTnLst>
                                </p:cTn>
                              </p:par>
                            </p:childTnLst>
                          </p:cTn>
                        </p:par>
                        <p:par>
                          <p:cTn id="28" fill="hold" nodeType="afterGroup">
                            <p:stCondLst>
                              <p:cond delay="1000"/>
                            </p:stCondLst>
                            <p:childTnLst>
                              <p:par>
                                <p:cTn id="29" presetID="3" presetClass="entr" presetSubtype="10" fill="hold" grpId="0" nodeType="afterEffect">
                                  <p:stCondLst>
                                    <p:cond delay="0"/>
                                  </p:stCondLst>
                                  <p:childTnLst>
                                    <p:set>
                                      <p:cBhvr>
                                        <p:cTn id="30" dur="1" fill="hold">
                                          <p:stCondLst>
                                            <p:cond delay="0"/>
                                          </p:stCondLst>
                                        </p:cTn>
                                        <p:tgtEl>
                                          <p:spTgt spid="842755">
                                            <p:txEl>
                                              <p:pRg st="7" end="7"/>
                                            </p:txEl>
                                          </p:spTgt>
                                        </p:tgtEl>
                                        <p:attrNameLst>
                                          <p:attrName>style.visibility</p:attrName>
                                        </p:attrNameLst>
                                      </p:cBhvr>
                                      <p:to>
                                        <p:strVal val="visible"/>
                                      </p:to>
                                    </p:set>
                                    <p:animEffect transition="in" filter="blinds(horizontal)">
                                      <p:cBhvr>
                                        <p:cTn id="31" dur="500"/>
                                        <p:tgtEl>
                                          <p:spTgt spid="842755">
                                            <p:txEl>
                                              <p:pRg st="7" end="7"/>
                                            </p:txEl>
                                          </p:spTgt>
                                        </p:tgtEl>
                                      </p:cBhvr>
                                    </p:animEffect>
                                  </p:childTnLst>
                                </p:cTn>
                              </p:par>
                            </p:childTnLst>
                          </p:cTn>
                        </p:par>
                        <p:par>
                          <p:cTn id="32" fill="hold" nodeType="afterGroup">
                            <p:stCondLst>
                              <p:cond delay="1500"/>
                            </p:stCondLst>
                            <p:childTnLst>
                              <p:par>
                                <p:cTn id="33" presetID="3" presetClass="entr" presetSubtype="10" fill="hold" grpId="0" nodeType="afterEffect">
                                  <p:stCondLst>
                                    <p:cond delay="0"/>
                                  </p:stCondLst>
                                  <p:childTnLst>
                                    <p:set>
                                      <p:cBhvr>
                                        <p:cTn id="34" dur="1" fill="hold">
                                          <p:stCondLst>
                                            <p:cond delay="0"/>
                                          </p:stCondLst>
                                        </p:cTn>
                                        <p:tgtEl>
                                          <p:spTgt spid="842755">
                                            <p:txEl>
                                              <p:pRg st="8" end="8"/>
                                            </p:txEl>
                                          </p:spTgt>
                                        </p:tgtEl>
                                        <p:attrNameLst>
                                          <p:attrName>style.visibility</p:attrName>
                                        </p:attrNameLst>
                                      </p:cBhvr>
                                      <p:to>
                                        <p:strVal val="visible"/>
                                      </p:to>
                                    </p:set>
                                    <p:animEffect transition="in" filter="blinds(horizontal)">
                                      <p:cBhvr>
                                        <p:cTn id="35" dur="500"/>
                                        <p:tgtEl>
                                          <p:spTgt spid="842755">
                                            <p:txEl>
                                              <p:pRg st="8" end="8"/>
                                            </p:txEl>
                                          </p:spTgt>
                                        </p:tgtEl>
                                      </p:cBhvr>
                                    </p:animEffect>
                                  </p:childTnLst>
                                </p:cTn>
                              </p:par>
                            </p:childTnLst>
                          </p:cTn>
                        </p:par>
                        <p:par>
                          <p:cTn id="36" fill="hold" nodeType="afterGroup">
                            <p:stCondLst>
                              <p:cond delay="2000"/>
                            </p:stCondLst>
                            <p:childTnLst>
                              <p:par>
                                <p:cTn id="37" presetID="3" presetClass="entr" presetSubtype="10" fill="hold" grpId="0" nodeType="afterEffect">
                                  <p:stCondLst>
                                    <p:cond delay="0"/>
                                  </p:stCondLst>
                                  <p:childTnLst>
                                    <p:set>
                                      <p:cBhvr>
                                        <p:cTn id="38" dur="1" fill="hold">
                                          <p:stCondLst>
                                            <p:cond delay="0"/>
                                          </p:stCondLst>
                                        </p:cTn>
                                        <p:tgtEl>
                                          <p:spTgt spid="842755">
                                            <p:txEl>
                                              <p:pRg st="9" end="9"/>
                                            </p:txEl>
                                          </p:spTgt>
                                        </p:tgtEl>
                                        <p:attrNameLst>
                                          <p:attrName>style.visibility</p:attrName>
                                        </p:attrNameLst>
                                      </p:cBhvr>
                                      <p:to>
                                        <p:strVal val="visible"/>
                                      </p:to>
                                    </p:set>
                                    <p:animEffect transition="in" filter="blinds(horizontal)">
                                      <p:cBhvr>
                                        <p:cTn id="39" dur="500"/>
                                        <p:tgtEl>
                                          <p:spTgt spid="842755">
                                            <p:txEl>
                                              <p:pRg st="9" end="9"/>
                                            </p:txEl>
                                          </p:spTgt>
                                        </p:tgtEl>
                                      </p:cBhvr>
                                    </p:animEffect>
                                  </p:childTnLst>
                                </p:cTn>
                              </p:par>
                            </p:childTnLst>
                          </p:cTn>
                        </p:par>
                        <p:par>
                          <p:cTn id="40" fill="hold" nodeType="afterGroup">
                            <p:stCondLst>
                              <p:cond delay="2500"/>
                            </p:stCondLst>
                            <p:childTnLst>
                              <p:par>
                                <p:cTn id="41" presetID="3" presetClass="entr" presetSubtype="10" fill="hold" grpId="0" nodeType="afterEffect">
                                  <p:stCondLst>
                                    <p:cond delay="0"/>
                                  </p:stCondLst>
                                  <p:childTnLst>
                                    <p:set>
                                      <p:cBhvr>
                                        <p:cTn id="42" dur="1" fill="hold">
                                          <p:stCondLst>
                                            <p:cond delay="0"/>
                                          </p:stCondLst>
                                        </p:cTn>
                                        <p:tgtEl>
                                          <p:spTgt spid="842755">
                                            <p:txEl>
                                              <p:pRg st="10" end="10"/>
                                            </p:txEl>
                                          </p:spTgt>
                                        </p:tgtEl>
                                        <p:attrNameLst>
                                          <p:attrName>style.visibility</p:attrName>
                                        </p:attrNameLst>
                                      </p:cBhvr>
                                      <p:to>
                                        <p:strVal val="visible"/>
                                      </p:to>
                                    </p:set>
                                    <p:animEffect transition="in" filter="blinds(horizontal)">
                                      <p:cBhvr>
                                        <p:cTn id="43" dur="500"/>
                                        <p:tgtEl>
                                          <p:spTgt spid="842755">
                                            <p:txEl>
                                              <p:pRg st="10" end="10"/>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43780"/>
                                        </p:tgtEl>
                                        <p:attrNameLst>
                                          <p:attrName>style.visibility</p:attrName>
                                        </p:attrNameLst>
                                      </p:cBhvr>
                                      <p:to>
                                        <p:strVal val="visible"/>
                                      </p:to>
                                    </p:set>
                                    <p:animEffect transition="in" filter="blinds(horizontal)">
                                      <p:cBhvr>
                                        <p:cTn id="46" dur="500"/>
                                        <p:tgtEl>
                                          <p:spTgt spid="843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4" grpId="0"/>
      <p:bldP spid="842755" grpId="0" build="p"/>
      <p:bldP spid="843780" grpId="0"/>
      <p:bldP spid="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D373775-C8E8-4038-80B8-7548E0D0C6A3}" type="slidenum">
              <a:rPr lang="de-DE" altLang="de-DE" sz="1400" smtClean="0"/>
              <a:pPr eaLnBrk="1" hangingPunct="1">
                <a:spcBef>
                  <a:spcPct val="0"/>
                </a:spcBef>
                <a:buFontTx/>
                <a:buNone/>
              </a:pPr>
              <a:t>108</a:t>
            </a:fld>
            <a:endParaRPr lang="de-DE" altLang="de-DE" sz="1400"/>
          </a:p>
        </p:txBody>
      </p:sp>
      <p:sp>
        <p:nvSpPr>
          <p:cNvPr id="843778" name="Rectangle 2"/>
          <p:cNvSpPr>
            <a:spLocks noGrp="1" noChangeArrowheads="1"/>
          </p:cNvSpPr>
          <p:nvPr>
            <p:ph type="title"/>
          </p:nvPr>
        </p:nvSpPr>
        <p:spPr>
          <a:xfrm>
            <a:off x="468313" y="260350"/>
            <a:ext cx="8229600" cy="1143000"/>
          </a:xfrm>
        </p:spPr>
        <p:txBody>
          <a:bodyPr/>
          <a:lstStyle/>
          <a:p>
            <a:pPr eaLnBrk="1" hangingPunct="1"/>
            <a:r>
              <a:rPr lang="de-DE" altLang="de-DE" sz="2200" b="1">
                <a:solidFill>
                  <a:srgbClr val="0000CC"/>
                </a:solidFill>
              </a:rPr>
              <a:t>Lösungsstammbaum </a:t>
            </a:r>
            <a:r>
              <a:rPr lang="de-DE" altLang="de-DE" sz="2200" b="1">
                <a:solidFill>
                  <a:srgbClr val="FF0000"/>
                </a:solidFill>
              </a:rPr>
              <a:t>und</a:t>
            </a:r>
            <a:r>
              <a:rPr lang="de-DE" altLang="de-DE" sz="2200" b="1">
                <a:solidFill>
                  <a:schemeClr val="tx1"/>
                </a:solidFill>
              </a:rPr>
              <a:t> </a:t>
            </a:r>
            <a:r>
              <a:rPr lang="de-DE" altLang="de-DE" sz="2200" b="1">
                <a:solidFill>
                  <a:srgbClr val="0000CC"/>
                </a:solidFill>
              </a:rPr>
              <a:t>Verträglichkeitsmatrix</a:t>
            </a:r>
            <a:endParaRPr lang="de-DE" altLang="de-DE" sz="2200">
              <a:solidFill>
                <a:srgbClr val="0000CC"/>
              </a:solidFill>
            </a:endParaRPr>
          </a:p>
        </p:txBody>
      </p:sp>
      <p:pic>
        <p:nvPicPr>
          <p:cNvPr id="843779"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47850" y="1052513"/>
            <a:ext cx="5676900" cy="5732462"/>
          </a:xfrm>
          <a:noFill/>
        </p:spPr>
      </p:pic>
      <p:sp>
        <p:nvSpPr>
          <p:cNvPr id="843781" name="Rectangle 5"/>
          <p:cNvSpPr>
            <a:spLocks noChangeArrowheads="1"/>
          </p:cNvSpPr>
          <p:nvPr/>
        </p:nvSpPr>
        <p:spPr bwMode="auto">
          <a:xfrm>
            <a:off x="4967288" y="1585913"/>
            <a:ext cx="947737" cy="371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43782" name="Rectangle 6"/>
          <p:cNvSpPr>
            <a:spLocks noChangeArrowheads="1"/>
          </p:cNvSpPr>
          <p:nvPr/>
        </p:nvSpPr>
        <p:spPr bwMode="auto">
          <a:xfrm>
            <a:off x="1258888" y="4495800"/>
            <a:ext cx="5772150" cy="877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43783" name="Text Box 7"/>
          <p:cNvSpPr txBox="1">
            <a:spLocks noChangeArrowheads="1"/>
          </p:cNvSpPr>
          <p:nvPr/>
        </p:nvSpPr>
        <p:spPr bwMode="auto">
          <a:xfrm>
            <a:off x="879475" y="1052513"/>
            <a:ext cx="3089275" cy="306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i="1">
                <a:solidFill>
                  <a:srgbClr val="0000CC"/>
                </a:solidFill>
              </a:rPr>
              <a:t>Reduzierter Morphologischer Kasten</a:t>
            </a:r>
          </a:p>
        </p:txBody>
      </p:sp>
      <p:sp>
        <p:nvSpPr>
          <p:cNvPr id="843784" name="Rectangle 8"/>
          <p:cNvSpPr>
            <a:spLocks noChangeArrowheads="1"/>
          </p:cNvSpPr>
          <p:nvPr/>
        </p:nvSpPr>
        <p:spPr bwMode="auto">
          <a:xfrm>
            <a:off x="1763713" y="5373688"/>
            <a:ext cx="5726112" cy="473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43785" name="Rectangle 9"/>
          <p:cNvSpPr>
            <a:spLocks noChangeArrowheads="1"/>
          </p:cNvSpPr>
          <p:nvPr/>
        </p:nvSpPr>
        <p:spPr bwMode="auto">
          <a:xfrm>
            <a:off x="1763713" y="5805488"/>
            <a:ext cx="5726112" cy="719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43786" name="Rectangle 10"/>
          <p:cNvSpPr>
            <a:spLocks noChangeArrowheads="1"/>
          </p:cNvSpPr>
          <p:nvPr/>
        </p:nvSpPr>
        <p:spPr bwMode="auto">
          <a:xfrm>
            <a:off x="1763713" y="6524625"/>
            <a:ext cx="5726112" cy="333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43780" name="Text Box 4"/>
          <p:cNvSpPr txBox="1">
            <a:spLocks noChangeArrowheads="1"/>
          </p:cNvSpPr>
          <p:nvPr/>
        </p:nvSpPr>
        <p:spPr bwMode="auto">
          <a:xfrm rot="-5400000">
            <a:off x="7155656" y="3880645"/>
            <a:ext cx="37115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Birkhofer, Vorlesung Produktentwicklung, Darmstadt 1997</a:t>
            </a:r>
          </a:p>
        </p:txBody>
      </p:sp>
      <p:sp>
        <p:nvSpPr>
          <p:cNvPr id="23564" name="Rechteck 1"/>
          <p:cNvSpPr>
            <a:spLocks noChangeArrowheads="1"/>
          </p:cNvSpPr>
          <p:nvPr/>
        </p:nvSpPr>
        <p:spPr bwMode="auto">
          <a:xfrm>
            <a:off x="47625" y="3005138"/>
            <a:ext cx="43084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AutoNum type="arabicPeriod"/>
            </a:pPr>
            <a:r>
              <a:rPr lang="de-DE" altLang="de-DE" sz="1200" i="1"/>
              <a:t>mit Teillösungen der </a:t>
            </a:r>
            <a:r>
              <a:rPr lang="de-DE" altLang="de-DE" sz="1200" i="1">
                <a:solidFill>
                  <a:srgbClr val="FF0000"/>
                </a:solidFill>
              </a:rPr>
              <a:t>wichtigsten</a:t>
            </a:r>
            <a:r>
              <a:rPr lang="de-DE" altLang="de-DE" sz="1200" i="1"/>
              <a:t> Teilfunktionen beginnen</a:t>
            </a:r>
          </a:p>
          <a:p>
            <a:pPr eaLnBrk="1" hangingPunct="1">
              <a:spcBef>
                <a:spcPct val="0"/>
              </a:spcBef>
              <a:buFontTx/>
              <a:buAutoNum type="arabicPeriod"/>
            </a:pPr>
            <a:r>
              <a:rPr lang="de-DE" altLang="de-DE" sz="1200" i="1"/>
              <a:t>Teillösungen der </a:t>
            </a:r>
            <a:r>
              <a:rPr lang="de-DE" altLang="de-DE" sz="1200" i="1">
                <a:solidFill>
                  <a:srgbClr val="FF0000"/>
                </a:solidFill>
              </a:rPr>
              <a:t>nächstwichtigen</a:t>
            </a:r>
            <a:r>
              <a:rPr lang="de-DE" altLang="de-DE" sz="1200" i="1"/>
              <a:t> Teilfunktionen zuordnen</a:t>
            </a:r>
          </a:p>
          <a:p>
            <a:pPr eaLnBrk="1" hangingPunct="1">
              <a:spcBef>
                <a:spcPct val="0"/>
              </a:spcBef>
              <a:buFontTx/>
              <a:buAutoNum type="arabicPeriod"/>
            </a:pPr>
            <a:r>
              <a:rPr lang="de-DE" altLang="de-DE" sz="1200" i="1"/>
              <a:t>Verträglichkeit</a:t>
            </a:r>
            <a:r>
              <a:rPr lang="de-DE" altLang="de-DE" sz="1200"/>
              <a:t> </a:t>
            </a:r>
            <a:r>
              <a:rPr lang="de-DE" altLang="de-DE" sz="1200" i="1"/>
              <a:t>mit </a:t>
            </a:r>
            <a:r>
              <a:rPr lang="de-DE" altLang="de-DE" sz="1200" i="1">
                <a:solidFill>
                  <a:srgbClr val="0000CC"/>
                </a:solidFill>
              </a:rPr>
              <a:t>Verträglichkeitsmatrix</a:t>
            </a:r>
            <a:r>
              <a:rPr lang="de-DE" altLang="de-DE" sz="1200" i="1"/>
              <a:t> </a:t>
            </a:r>
            <a:r>
              <a:rPr lang="de-DE" altLang="de-DE" sz="1200" i="1">
                <a:solidFill>
                  <a:srgbClr val="FF0000"/>
                </a:solidFill>
              </a:rPr>
              <a:t>sofort</a:t>
            </a:r>
            <a:r>
              <a:rPr lang="de-DE" altLang="de-DE" sz="1200" i="1"/>
              <a:t> beurteilen </a:t>
            </a:r>
          </a:p>
          <a:p>
            <a:pPr eaLnBrk="1" hangingPunct="1">
              <a:spcBef>
                <a:spcPct val="0"/>
              </a:spcBef>
              <a:buFontTx/>
              <a:buAutoNum type="arabicPeriod"/>
            </a:pPr>
            <a:r>
              <a:rPr lang="de-DE" altLang="de-DE" sz="1200" i="1"/>
              <a:t>Ungeeignete Kombinationen </a:t>
            </a:r>
            <a:r>
              <a:rPr lang="de-DE" altLang="de-DE" sz="1200" i="1">
                <a:solidFill>
                  <a:srgbClr val="FF0000"/>
                </a:solidFill>
              </a:rPr>
              <a:t>sofort</a:t>
            </a:r>
            <a:r>
              <a:rPr lang="de-DE" altLang="de-DE" sz="1200" i="1"/>
              <a:t> ausscheiden</a:t>
            </a:r>
          </a:p>
          <a:p>
            <a:pPr eaLnBrk="1" hangingPunct="1">
              <a:spcBef>
                <a:spcPct val="0"/>
              </a:spcBef>
              <a:buFontTx/>
              <a:buAutoNum type="arabicPeriod"/>
            </a:pPr>
            <a:r>
              <a:rPr lang="de-DE" altLang="de-DE" sz="1200" i="1">
                <a:solidFill>
                  <a:srgbClr val="0000CC"/>
                </a:solidFill>
              </a:rPr>
              <a:t>Lösungsstammbaum</a:t>
            </a:r>
            <a:r>
              <a:rPr lang="de-DE" altLang="de-DE" sz="1200" i="1"/>
              <a:t> analog/parallel sofort entwickeln</a:t>
            </a:r>
          </a:p>
          <a:p>
            <a:pPr eaLnBrk="1" hangingPunct="1">
              <a:spcBef>
                <a:spcPct val="0"/>
              </a:spcBef>
              <a:buFontTx/>
              <a:buAutoNum type="arabicPeriod"/>
            </a:pPr>
            <a:r>
              <a:rPr lang="de-DE" altLang="de-DE" sz="1200" i="1"/>
              <a:t>Teillösungen der </a:t>
            </a:r>
            <a:r>
              <a:rPr lang="de-DE" altLang="de-DE" sz="1200" i="1">
                <a:solidFill>
                  <a:srgbClr val="FF0000"/>
                </a:solidFill>
              </a:rPr>
              <a:t>drittwichtigen</a:t>
            </a:r>
            <a:r>
              <a:rPr lang="de-DE" altLang="de-DE" sz="1200" i="1"/>
              <a:t> Teilfunktionen zuordnen</a:t>
            </a:r>
          </a:p>
          <a:p>
            <a:pPr eaLnBrk="1" hangingPunct="1">
              <a:spcBef>
                <a:spcPct val="0"/>
              </a:spcBef>
              <a:buFontTx/>
              <a:buAutoNum type="arabicPeriod"/>
            </a:pPr>
            <a:r>
              <a:rPr lang="de-DE" altLang="de-DE" sz="1200" i="1"/>
              <a:t>…..</a:t>
            </a:r>
          </a:p>
        </p:txBody>
      </p:sp>
      <p:sp>
        <p:nvSpPr>
          <p:cNvPr id="13" name="Rectangle 5"/>
          <p:cNvSpPr>
            <a:spLocks noChangeArrowheads="1"/>
          </p:cNvSpPr>
          <p:nvPr/>
        </p:nvSpPr>
        <p:spPr bwMode="auto">
          <a:xfrm>
            <a:off x="5938838" y="1590675"/>
            <a:ext cx="747712" cy="361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14" name="Rectangle 5"/>
          <p:cNvSpPr>
            <a:spLocks noChangeArrowheads="1"/>
          </p:cNvSpPr>
          <p:nvPr/>
        </p:nvSpPr>
        <p:spPr bwMode="auto">
          <a:xfrm>
            <a:off x="5953125" y="1992313"/>
            <a:ext cx="742950" cy="5508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15" name="Rectangle 5"/>
          <p:cNvSpPr>
            <a:spLocks noChangeArrowheads="1"/>
          </p:cNvSpPr>
          <p:nvPr/>
        </p:nvSpPr>
        <p:spPr bwMode="auto">
          <a:xfrm>
            <a:off x="6734175" y="2586038"/>
            <a:ext cx="357188" cy="723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16" name="Rectangle 5"/>
          <p:cNvSpPr>
            <a:spLocks noChangeArrowheads="1"/>
          </p:cNvSpPr>
          <p:nvPr/>
        </p:nvSpPr>
        <p:spPr bwMode="auto">
          <a:xfrm>
            <a:off x="6740525" y="2001838"/>
            <a:ext cx="358775" cy="528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17" name="Rectangle 5"/>
          <p:cNvSpPr>
            <a:spLocks noChangeArrowheads="1"/>
          </p:cNvSpPr>
          <p:nvPr/>
        </p:nvSpPr>
        <p:spPr bwMode="auto">
          <a:xfrm>
            <a:off x="6726238" y="1592263"/>
            <a:ext cx="358775" cy="369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extLst>
      <p:ext uri="{BB962C8B-B14F-4D97-AF65-F5344CB8AC3E}">
        <p14:creationId xmlns:p14="http://schemas.microsoft.com/office/powerpoint/2010/main" val="3944532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43778"/>
                                        </p:tgtEl>
                                        <p:attrNameLst>
                                          <p:attrName>style.visibility</p:attrName>
                                        </p:attrNameLst>
                                      </p:cBhvr>
                                      <p:to>
                                        <p:strVal val="visible"/>
                                      </p:to>
                                    </p:set>
                                    <p:animEffect transition="in" filter="blinds(horizontal)">
                                      <p:cBhvr>
                                        <p:cTn id="7" dur="500"/>
                                        <p:tgtEl>
                                          <p:spTgt spid="843778"/>
                                        </p:tgtEl>
                                      </p:cBhvr>
                                    </p:animEffect>
                                  </p:childTnLst>
                                </p:cTn>
                              </p:par>
                              <p:par>
                                <p:cTn id="8" presetID="3" presetClass="entr" presetSubtype="10" fill="hold" nodeType="withEffect">
                                  <p:stCondLst>
                                    <p:cond delay="0"/>
                                  </p:stCondLst>
                                  <p:childTnLst>
                                    <p:set>
                                      <p:cBhvr>
                                        <p:cTn id="9" dur="1" fill="hold">
                                          <p:stCondLst>
                                            <p:cond delay="0"/>
                                          </p:stCondLst>
                                        </p:cTn>
                                        <p:tgtEl>
                                          <p:spTgt spid="843779"/>
                                        </p:tgtEl>
                                        <p:attrNameLst>
                                          <p:attrName>style.visibility</p:attrName>
                                        </p:attrNameLst>
                                      </p:cBhvr>
                                      <p:to>
                                        <p:strVal val="visible"/>
                                      </p:to>
                                    </p:set>
                                    <p:animEffect transition="in" filter="blinds(horizontal)">
                                      <p:cBhvr>
                                        <p:cTn id="10" dur="500"/>
                                        <p:tgtEl>
                                          <p:spTgt spid="84377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43783"/>
                                        </p:tgtEl>
                                        <p:attrNameLst>
                                          <p:attrName>style.visibility</p:attrName>
                                        </p:attrNameLst>
                                      </p:cBhvr>
                                      <p:to>
                                        <p:strVal val="visible"/>
                                      </p:to>
                                    </p:set>
                                    <p:animEffect transition="in" filter="blinds(horizontal)">
                                      <p:cBhvr>
                                        <p:cTn id="13" dur="500"/>
                                        <p:tgtEl>
                                          <p:spTgt spid="843783"/>
                                        </p:tgtEl>
                                      </p:cBhvr>
                                    </p:animEffect>
                                  </p:childTnLst>
                                </p:cTn>
                              </p:par>
                            </p:childTnLst>
                          </p:cTn>
                        </p:par>
                        <p:par>
                          <p:cTn id="14" fill="hold" nodeType="afterGroup">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23564"/>
                                        </p:tgtEl>
                                        <p:attrNameLst>
                                          <p:attrName>style.visibility</p:attrName>
                                        </p:attrNameLst>
                                      </p:cBhvr>
                                      <p:to>
                                        <p:strVal val="visible"/>
                                      </p:to>
                                    </p:set>
                                    <p:animEffect transition="in" filter="blinds(horizontal)">
                                      <p:cBhvr>
                                        <p:cTn id="17" dur="500"/>
                                        <p:tgtEl>
                                          <p:spTgt spid="235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843782"/>
                                        </p:tgtEl>
                                      </p:cBhvr>
                                    </p:animEffect>
                                    <p:set>
                                      <p:cBhvr>
                                        <p:cTn id="22" dur="1" fill="hold">
                                          <p:stCondLst>
                                            <p:cond delay="499"/>
                                          </p:stCondLst>
                                        </p:cTn>
                                        <p:tgtEl>
                                          <p:spTgt spid="84378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843781"/>
                                        </p:tgtEl>
                                      </p:cBhvr>
                                    </p:animEffect>
                                    <p:set>
                                      <p:cBhvr>
                                        <p:cTn id="27" dur="1" fill="hold">
                                          <p:stCondLst>
                                            <p:cond delay="499"/>
                                          </p:stCondLst>
                                        </p:cTn>
                                        <p:tgtEl>
                                          <p:spTgt spid="84378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843784"/>
                                        </p:tgtEl>
                                      </p:cBhvr>
                                    </p:animEffect>
                                    <p:set>
                                      <p:cBhvr>
                                        <p:cTn id="32" dur="1" fill="hold">
                                          <p:stCondLst>
                                            <p:cond delay="499"/>
                                          </p:stCondLst>
                                        </p:cTn>
                                        <p:tgtEl>
                                          <p:spTgt spid="84378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0" nodeType="clickEffect">
                                  <p:stCondLst>
                                    <p:cond delay="0"/>
                                  </p:stCondLst>
                                  <p:childTnLst>
                                    <p:animEffect transition="out" filter="blinds(horizontal)">
                                      <p:cBhvr>
                                        <p:cTn id="46" dur="500"/>
                                        <p:tgtEl>
                                          <p:spTgt spid="843785"/>
                                        </p:tgtEl>
                                      </p:cBhvr>
                                    </p:animEffect>
                                    <p:set>
                                      <p:cBhvr>
                                        <p:cTn id="47" dur="1" fill="hold">
                                          <p:stCondLst>
                                            <p:cond delay="499"/>
                                          </p:stCondLst>
                                        </p:cTn>
                                        <p:tgtEl>
                                          <p:spTgt spid="843785"/>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0" nodeType="clickEffect">
                                  <p:stCondLst>
                                    <p:cond delay="0"/>
                                  </p:stCondLst>
                                  <p:childTnLst>
                                    <p:animEffect transition="out" filter="blinds(horizontal)">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0" nodeType="clickEffect">
                                  <p:stCondLst>
                                    <p:cond delay="0"/>
                                  </p:stCondLst>
                                  <p:childTnLst>
                                    <p:animEffect transition="out" filter="blinds(horizontal)">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xit" presetSubtype="10" fill="hold" grpId="0" nodeType="clickEffect">
                                  <p:stCondLst>
                                    <p:cond delay="0"/>
                                  </p:stCondLst>
                                  <p:childTnLst>
                                    <p:animEffect transition="out" filter="blinds(horizontal)">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xit" presetSubtype="10" fill="hold" grpId="0" nodeType="clickEffect">
                                  <p:stCondLst>
                                    <p:cond delay="0"/>
                                  </p:stCondLst>
                                  <p:childTnLst>
                                    <p:animEffect transition="out" filter="blinds(horizontal)">
                                      <p:cBhvr>
                                        <p:cTn id="66" dur="500"/>
                                        <p:tgtEl>
                                          <p:spTgt spid="843786"/>
                                        </p:tgtEl>
                                      </p:cBhvr>
                                    </p:animEffect>
                                    <p:set>
                                      <p:cBhvr>
                                        <p:cTn id="67" dur="1" fill="hold">
                                          <p:stCondLst>
                                            <p:cond delay="499"/>
                                          </p:stCondLst>
                                        </p:cTn>
                                        <p:tgtEl>
                                          <p:spTgt spid="843786"/>
                                        </p:tgtEl>
                                        <p:attrNameLst>
                                          <p:attrName>style.visibility</p:attrName>
                                        </p:attrNameLst>
                                      </p:cBhvr>
                                      <p:to>
                                        <p:strVal val="hidden"/>
                                      </p:to>
                                    </p:set>
                                  </p:childTnLst>
                                </p:cTn>
                              </p:par>
                              <p:par>
                                <p:cTn id="68" presetID="3" presetClass="entr" presetSubtype="10" fill="hold" grpId="0" nodeType="withEffect">
                                  <p:stCondLst>
                                    <p:cond delay="0"/>
                                  </p:stCondLst>
                                  <p:childTnLst>
                                    <p:set>
                                      <p:cBhvr>
                                        <p:cTn id="69" dur="1" fill="hold">
                                          <p:stCondLst>
                                            <p:cond delay="0"/>
                                          </p:stCondLst>
                                        </p:cTn>
                                        <p:tgtEl>
                                          <p:spTgt spid="843780"/>
                                        </p:tgtEl>
                                        <p:attrNameLst>
                                          <p:attrName>style.visibility</p:attrName>
                                        </p:attrNameLst>
                                      </p:cBhvr>
                                      <p:to>
                                        <p:strVal val="visible"/>
                                      </p:to>
                                    </p:set>
                                    <p:animEffect transition="in" filter="blinds(horizontal)">
                                      <p:cBhvr>
                                        <p:cTn id="70" dur="500"/>
                                        <p:tgtEl>
                                          <p:spTgt spid="843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78" grpId="0"/>
      <p:bldP spid="843781" grpId="0" animBg="1"/>
      <p:bldP spid="843782" grpId="0" animBg="1"/>
      <p:bldP spid="843783" grpId="0" animBg="1"/>
      <p:bldP spid="843784" grpId="0" animBg="1"/>
      <p:bldP spid="843785" grpId="0" animBg="1"/>
      <p:bldP spid="843786" grpId="0" animBg="1"/>
      <p:bldP spid="843780" grpId="0"/>
      <p:bldP spid="23564" grpId="0"/>
      <p:bldP spid="13" grpId="0" animBg="1"/>
      <p:bldP spid="14" grpId="0" animBg="1"/>
      <p:bldP spid="15" grpId="0" animBg="1"/>
      <p:bldP spid="16" grpId="0" animBg="1"/>
      <p:bldP spid="1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240733E-CBA6-403C-9423-43181C56DD9C}" type="slidenum">
              <a:rPr lang="de-DE" altLang="de-DE" sz="1400" smtClean="0"/>
              <a:pPr eaLnBrk="1" hangingPunct="1">
                <a:spcBef>
                  <a:spcPct val="0"/>
                </a:spcBef>
                <a:buFontTx/>
                <a:buNone/>
              </a:pPr>
              <a:t>109</a:t>
            </a:fld>
            <a:endParaRPr lang="de-DE" altLang="de-DE" sz="1400"/>
          </a:p>
        </p:txBody>
      </p:sp>
      <p:sp>
        <p:nvSpPr>
          <p:cNvPr id="886787" name="Rectangle 3"/>
          <p:cNvSpPr>
            <a:spLocks noGrp="1" noChangeArrowheads="1"/>
          </p:cNvSpPr>
          <p:nvPr>
            <p:ph type="body" idx="1"/>
          </p:nvPr>
        </p:nvSpPr>
        <p:spPr/>
        <p:txBody>
          <a:bodyPr/>
          <a:lstStyle/>
          <a:p>
            <a:pPr algn="ctr" eaLnBrk="1" hangingPunct="1">
              <a:buFontTx/>
              <a:buNone/>
            </a:pPr>
            <a:endParaRPr lang="de-DE" altLang="de-DE" sz="2400" b="1" dirty="0">
              <a:solidFill>
                <a:srgbClr val="0000CC"/>
              </a:solidFill>
            </a:endParaRPr>
          </a:p>
          <a:p>
            <a:pPr algn="ctr" eaLnBrk="1" hangingPunct="1">
              <a:buFontTx/>
              <a:buNone/>
            </a:pPr>
            <a:endParaRPr lang="de-DE" altLang="de-DE" sz="2400" b="1" dirty="0">
              <a:solidFill>
                <a:srgbClr val="0000CC"/>
              </a:solidFill>
            </a:endParaRPr>
          </a:p>
          <a:p>
            <a:pPr algn="ctr" eaLnBrk="1" hangingPunct="1">
              <a:buFontTx/>
              <a:buNone/>
            </a:pPr>
            <a:endParaRPr lang="de-DE" altLang="de-DE" sz="2400" b="1" dirty="0">
              <a:solidFill>
                <a:srgbClr val="0000CC"/>
              </a:solidFill>
            </a:endParaRPr>
          </a:p>
          <a:p>
            <a:pPr algn="ctr" eaLnBrk="1" hangingPunct="1">
              <a:buFontTx/>
              <a:buNone/>
            </a:pPr>
            <a:r>
              <a:rPr lang="de-DE" altLang="de-DE" sz="2400" b="1" dirty="0">
                <a:solidFill>
                  <a:srgbClr val="0000CC"/>
                </a:solidFill>
              </a:rPr>
              <a:t>Im Projekt liegen jetzt 3 geeignete Wirkstrukturen </a:t>
            </a:r>
          </a:p>
          <a:p>
            <a:pPr algn="ctr" eaLnBrk="1" hangingPunct="1">
              <a:buFontTx/>
              <a:buNone/>
            </a:pPr>
            <a:r>
              <a:rPr lang="de-DE" altLang="de-DE" sz="2400" b="1" dirty="0">
                <a:solidFill>
                  <a:srgbClr val="0000CC"/>
                </a:solidFill>
              </a:rPr>
              <a:t>(Lösungskombinationen / Lösungsprinzipien) vor!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86787">
                                            <p:txEl>
                                              <p:pRg st="3" end="3"/>
                                            </p:txEl>
                                          </p:spTgt>
                                        </p:tgtEl>
                                        <p:attrNameLst>
                                          <p:attrName>style.visibility</p:attrName>
                                        </p:attrNameLst>
                                      </p:cBhvr>
                                      <p:to>
                                        <p:strVal val="visible"/>
                                      </p:to>
                                    </p:set>
                                    <p:animEffect transition="in" filter="blinds(horizontal)">
                                      <p:cBhvr>
                                        <p:cTn id="7" dur="500"/>
                                        <p:tgtEl>
                                          <p:spTgt spid="886787">
                                            <p:txEl>
                                              <p:pRg st="3" end="3"/>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86787">
                                            <p:txEl>
                                              <p:pRg st="4" end="4"/>
                                            </p:txEl>
                                          </p:spTgt>
                                        </p:tgtEl>
                                        <p:attrNameLst>
                                          <p:attrName>style.visibility</p:attrName>
                                        </p:attrNameLst>
                                      </p:cBhvr>
                                      <p:to>
                                        <p:strVal val="visible"/>
                                      </p:to>
                                    </p:set>
                                    <p:animEffect transition="in" filter="blinds(horizontal)">
                                      <p:cBhvr>
                                        <p:cTn id="10" dur="500"/>
                                        <p:tgtEl>
                                          <p:spTgt spid="886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858C46C-235D-4F42-9830-6CAC6E7F5371}" type="slidenum">
              <a:rPr lang="de-DE" altLang="de-DE" sz="1400" smtClean="0"/>
              <a:pPr eaLnBrk="1" hangingPunct="1">
                <a:spcBef>
                  <a:spcPct val="0"/>
                </a:spcBef>
                <a:buFontTx/>
                <a:buNone/>
              </a:pPr>
              <a:t>11</a:t>
            </a:fld>
            <a:endParaRPr lang="de-DE" altLang="de-DE" sz="1400"/>
          </a:p>
        </p:txBody>
      </p:sp>
      <p:sp>
        <p:nvSpPr>
          <p:cNvPr id="453634" name="Rectangle 2"/>
          <p:cNvSpPr>
            <a:spLocks noGrp="1" noChangeArrowheads="1"/>
          </p:cNvSpPr>
          <p:nvPr>
            <p:ph type="body" idx="1"/>
          </p:nvPr>
        </p:nvSpPr>
        <p:spPr>
          <a:xfrm>
            <a:off x="461963" y="1576388"/>
            <a:ext cx="8682037" cy="4948237"/>
          </a:xfrm>
        </p:spPr>
        <p:txBody>
          <a:bodyPr/>
          <a:lstStyle/>
          <a:p>
            <a:pPr eaLnBrk="1" hangingPunct="1">
              <a:lnSpc>
                <a:spcPct val="90000"/>
              </a:lnSpc>
            </a:pPr>
            <a:r>
              <a:rPr lang="de-DE" altLang="de-DE" sz="1800"/>
              <a:t>einfaches Konstruktionsprojekt vollständig und selbständig bearbeiten</a:t>
            </a:r>
          </a:p>
          <a:p>
            <a:pPr eaLnBrk="1" hangingPunct="1">
              <a:lnSpc>
                <a:spcPct val="90000"/>
              </a:lnSpc>
            </a:pPr>
            <a:r>
              <a:rPr lang="de-DE" altLang="de-DE" sz="1800"/>
              <a:t>im Team – aber mit verteilten Aufgaben </a:t>
            </a:r>
          </a:p>
          <a:p>
            <a:pPr eaLnBrk="1" hangingPunct="1">
              <a:lnSpc>
                <a:spcPct val="90000"/>
              </a:lnSpc>
            </a:pPr>
            <a:endParaRPr lang="de-DE" altLang="de-DE" sz="800"/>
          </a:p>
          <a:p>
            <a:pPr eaLnBrk="1" hangingPunct="1">
              <a:lnSpc>
                <a:spcPct val="90000"/>
              </a:lnSpc>
            </a:pPr>
            <a:r>
              <a:rPr lang="de-DE" altLang="de-DE" sz="1800"/>
              <a:t>Aufgabe klären</a:t>
            </a:r>
          </a:p>
          <a:p>
            <a:pPr eaLnBrk="1" hangingPunct="1">
              <a:lnSpc>
                <a:spcPct val="90000"/>
              </a:lnSpc>
            </a:pPr>
            <a:r>
              <a:rPr lang="de-DE" altLang="de-DE" sz="1800"/>
              <a:t>Lösungskonzepte zu vorgegebener, konstruktiver Gesamtaufgabe erarbeiten</a:t>
            </a:r>
          </a:p>
          <a:p>
            <a:pPr eaLnBrk="1" hangingPunct="1">
              <a:lnSpc>
                <a:spcPct val="90000"/>
              </a:lnSpc>
            </a:pPr>
            <a:r>
              <a:rPr lang="de-DE" altLang="de-DE" sz="1800"/>
              <a:t>Funktionsstrukturen entwickeln, analysieren und modifizieren </a:t>
            </a:r>
          </a:p>
          <a:p>
            <a:pPr eaLnBrk="1" hangingPunct="1">
              <a:lnSpc>
                <a:spcPct val="90000"/>
              </a:lnSpc>
            </a:pPr>
            <a:r>
              <a:rPr lang="de-DE" altLang="de-DE" sz="1800"/>
              <a:t>Lösungsvarianten bewerten und optimieren</a:t>
            </a:r>
          </a:p>
          <a:p>
            <a:pPr eaLnBrk="1" hangingPunct="1">
              <a:lnSpc>
                <a:spcPct val="90000"/>
              </a:lnSpc>
            </a:pPr>
            <a:endParaRPr lang="de-DE" altLang="de-DE" sz="800"/>
          </a:p>
          <a:p>
            <a:pPr eaLnBrk="1" hangingPunct="1">
              <a:lnSpc>
                <a:spcPct val="90000"/>
              </a:lnSpc>
            </a:pPr>
            <a:r>
              <a:rPr lang="de-DE" altLang="de-DE" sz="1800"/>
              <a:t>alle wichtigen Maschinenelemente unter Berücksichtigung der werkstoffspezifischen Eigenschaften dimensionieren (vorauslegen) </a:t>
            </a:r>
          </a:p>
          <a:p>
            <a:pPr eaLnBrk="1" hangingPunct="1">
              <a:lnSpc>
                <a:spcPct val="90000"/>
              </a:lnSpc>
            </a:pPr>
            <a:r>
              <a:rPr lang="de-DE" altLang="de-DE" sz="1800"/>
              <a:t>manuellen Entwurf (maßstäblicher Handentwurf) erstellen</a:t>
            </a:r>
          </a:p>
          <a:p>
            <a:pPr eaLnBrk="1" hangingPunct="1">
              <a:lnSpc>
                <a:spcPct val="90000"/>
              </a:lnSpc>
            </a:pPr>
            <a:endParaRPr lang="de-DE" altLang="de-DE" sz="800"/>
          </a:p>
          <a:p>
            <a:pPr eaLnBrk="1" hangingPunct="1">
              <a:lnSpc>
                <a:spcPct val="90000"/>
              </a:lnSpc>
            </a:pPr>
            <a:r>
              <a:rPr lang="de-DE" altLang="de-DE" sz="1800"/>
              <a:t>manuellen Entwurf in 3D-CAD umsetzen</a:t>
            </a:r>
            <a:endParaRPr lang="de-DE" altLang="de-DE" sz="800"/>
          </a:p>
          <a:p>
            <a:pPr eaLnBrk="1" hangingPunct="1">
              <a:lnSpc>
                <a:spcPct val="90000"/>
              </a:lnSpc>
            </a:pPr>
            <a:r>
              <a:rPr lang="de-DE" altLang="de-DE" sz="1800"/>
              <a:t>2D-CAD-Zeichnungen und Produktdokumentation ausarbeiten</a:t>
            </a:r>
          </a:p>
          <a:p>
            <a:pPr eaLnBrk="1" hangingPunct="1">
              <a:lnSpc>
                <a:spcPct val="90000"/>
              </a:lnSpc>
            </a:pPr>
            <a:r>
              <a:rPr lang="de-DE" altLang="de-DE" sz="1800"/>
              <a:t>Festigkeitsnachweise für relevante Bauteile führen</a:t>
            </a:r>
          </a:p>
          <a:p>
            <a:pPr eaLnBrk="1" hangingPunct="1">
              <a:lnSpc>
                <a:spcPct val="90000"/>
              </a:lnSpc>
            </a:pPr>
            <a:endParaRPr lang="de-DE" altLang="de-DE" sz="800"/>
          </a:p>
          <a:p>
            <a:pPr eaLnBrk="1" hangingPunct="1">
              <a:lnSpc>
                <a:spcPct val="90000"/>
              </a:lnSpc>
            </a:pPr>
            <a:r>
              <a:rPr lang="de-DE" altLang="de-DE" sz="1800"/>
              <a:t>Informationen und Daten aus Fachliteratur, Firmenkatalogen, Normen und Internet beschaffen, auswerten und dokumentieren</a:t>
            </a:r>
          </a:p>
        </p:txBody>
      </p:sp>
      <p:sp>
        <p:nvSpPr>
          <p:cNvPr id="453635" name="Rectangle 3"/>
          <p:cNvSpPr>
            <a:spLocks noGrp="1" noChangeArrowheads="1"/>
          </p:cNvSpPr>
          <p:nvPr>
            <p:ph type="title"/>
          </p:nvPr>
        </p:nvSpPr>
        <p:spPr/>
        <p:txBody>
          <a:bodyPr/>
          <a:lstStyle/>
          <a:p>
            <a:pPr eaLnBrk="1" hangingPunct="1"/>
            <a:r>
              <a:rPr lang="de-DE" altLang="de-DE" sz="2200" b="1"/>
              <a:t>Fachliches Lernziel:</a:t>
            </a:r>
            <a:br>
              <a:rPr lang="de-DE" altLang="de-DE" sz="2200" b="1"/>
            </a:br>
            <a:r>
              <a:rPr lang="de-DE" altLang="de-DE" sz="2200" b="1" i="1"/>
              <a:t>Selbständiges Lösen von konstruktiven Problemen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53635"/>
                                        </p:tgtEl>
                                        <p:attrNameLst>
                                          <p:attrName>style.visibility</p:attrName>
                                        </p:attrNameLst>
                                      </p:cBhvr>
                                      <p:to>
                                        <p:strVal val="visible"/>
                                      </p:to>
                                    </p:set>
                                    <p:animEffect transition="in" filter="blinds(horizontal)">
                                      <p:cBhvr>
                                        <p:cTn id="7" dur="500"/>
                                        <p:tgtEl>
                                          <p:spTgt spid="453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3634">
                                            <p:txEl>
                                              <p:pRg st="0" end="0"/>
                                            </p:txEl>
                                          </p:spTgt>
                                        </p:tgtEl>
                                        <p:attrNameLst>
                                          <p:attrName>style.visibility</p:attrName>
                                        </p:attrNameLst>
                                      </p:cBhvr>
                                      <p:to>
                                        <p:strVal val="visible"/>
                                      </p:to>
                                    </p:set>
                                    <p:animEffect transition="in" filter="blinds(horizontal)">
                                      <p:cBhvr>
                                        <p:cTn id="12" dur="500"/>
                                        <p:tgtEl>
                                          <p:spTgt spid="453634">
                                            <p:txEl>
                                              <p:pRg st="0" end="0"/>
                                            </p:txEl>
                                          </p:spTgt>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453634">
                                            <p:txEl>
                                              <p:pRg st="1" end="1"/>
                                            </p:txEl>
                                          </p:spTgt>
                                        </p:tgtEl>
                                        <p:attrNameLst>
                                          <p:attrName>style.visibility</p:attrName>
                                        </p:attrNameLst>
                                      </p:cBhvr>
                                      <p:to>
                                        <p:strVal val="visible"/>
                                      </p:to>
                                    </p:set>
                                    <p:animEffect transition="in" filter="blinds(horizontal)">
                                      <p:cBhvr>
                                        <p:cTn id="16" dur="500"/>
                                        <p:tgtEl>
                                          <p:spTgt spid="45363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53634">
                                            <p:txEl>
                                              <p:pRg st="3" end="3"/>
                                            </p:txEl>
                                          </p:spTgt>
                                        </p:tgtEl>
                                        <p:attrNameLst>
                                          <p:attrName>style.visibility</p:attrName>
                                        </p:attrNameLst>
                                      </p:cBhvr>
                                      <p:to>
                                        <p:strVal val="visible"/>
                                      </p:to>
                                    </p:set>
                                    <p:animEffect transition="in" filter="blinds(horizontal)">
                                      <p:cBhvr>
                                        <p:cTn id="21" dur="500"/>
                                        <p:tgtEl>
                                          <p:spTgt spid="453634">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53634">
                                            <p:txEl>
                                              <p:pRg st="4" end="4"/>
                                            </p:txEl>
                                          </p:spTgt>
                                        </p:tgtEl>
                                        <p:attrNameLst>
                                          <p:attrName>style.visibility</p:attrName>
                                        </p:attrNameLst>
                                      </p:cBhvr>
                                      <p:to>
                                        <p:strVal val="visible"/>
                                      </p:to>
                                    </p:set>
                                    <p:animEffect transition="in" filter="blinds(horizontal)">
                                      <p:cBhvr>
                                        <p:cTn id="24" dur="500"/>
                                        <p:tgtEl>
                                          <p:spTgt spid="453634">
                                            <p:txEl>
                                              <p:pRg st="4" end="4"/>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53634">
                                            <p:txEl>
                                              <p:pRg st="5" end="5"/>
                                            </p:txEl>
                                          </p:spTgt>
                                        </p:tgtEl>
                                        <p:attrNameLst>
                                          <p:attrName>style.visibility</p:attrName>
                                        </p:attrNameLst>
                                      </p:cBhvr>
                                      <p:to>
                                        <p:strVal val="visible"/>
                                      </p:to>
                                    </p:set>
                                    <p:animEffect transition="in" filter="blinds(horizontal)">
                                      <p:cBhvr>
                                        <p:cTn id="27" dur="500"/>
                                        <p:tgtEl>
                                          <p:spTgt spid="453634">
                                            <p:txEl>
                                              <p:pRg st="5" end="5"/>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53634">
                                            <p:txEl>
                                              <p:pRg st="6" end="6"/>
                                            </p:txEl>
                                          </p:spTgt>
                                        </p:tgtEl>
                                        <p:attrNameLst>
                                          <p:attrName>style.visibility</p:attrName>
                                        </p:attrNameLst>
                                      </p:cBhvr>
                                      <p:to>
                                        <p:strVal val="visible"/>
                                      </p:to>
                                    </p:set>
                                    <p:animEffect transition="in" filter="blinds(horizontal)">
                                      <p:cBhvr>
                                        <p:cTn id="30" dur="500"/>
                                        <p:tgtEl>
                                          <p:spTgt spid="453634">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53634">
                                            <p:txEl>
                                              <p:pRg st="8" end="8"/>
                                            </p:txEl>
                                          </p:spTgt>
                                        </p:tgtEl>
                                        <p:attrNameLst>
                                          <p:attrName>style.visibility</p:attrName>
                                        </p:attrNameLst>
                                      </p:cBhvr>
                                      <p:to>
                                        <p:strVal val="visible"/>
                                      </p:to>
                                    </p:set>
                                    <p:animEffect transition="in" filter="blinds(horizontal)">
                                      <p:cBhvr>
                                        <p:cTn id="35" dur="500"/>
                                        <p:tgtEl>
                                          <p:spTgt spid="453634">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53634">
                                            <p:txEl>
                                              <p:pRg st="9" end="9"/>
                                            </p:txEl>
                                          </p:spTgt>
                                        </p:tgtEl>
                                        <p:attrNameLst>
                                          <p:attrName>style.visibility</p:attrName>
                                        </p:attrNameLst>
                                      </p:cBhvr>
                                      <p:to>
                                        <p:strVal val="visible"/>
                                      </p:to>
                                    </p:set>
                                    <p:animEffect transition="in" filter="blinds(horizontal)">
                                      <p:cBhvr>
                                        <p:cTn id="38" dur="500"/>
                                        <p:tgtEl>
                                          <p:spTgt spid="453634">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53634">
                                            <p:txEl>
                                              <p:pRg st="11" end="11"/>
                                            </p:txEl>
                                          </p:spTgt>
                                        </p:tgtEl>
                                        <p:attrNameLst>
                                          <p:attrName>style.visibility</p:attrName>
                                        </p:attrNameLst>
                                      </p:cBhvr>
                                      <p:to>
                                        <p:strVal val="visible"/>
                                      </p:to>
                                    </p:set>
                                    <p:animEffect transition="in" filter="blinds(horizontal)">
                                      <p:cBhvr>
                                        <p:cTn id="43" dur="500"/>
                                        <p:tgtEl>
                                          <p:spTgt spid="453634">
                                            <p:txEl>
                                              <p:pRg st="11" end="11"/>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53634">
                                            <p:txEl>
                                              <p:pRg st="12" end="12"/>
                                            </p:txEl>
                                          </p:spTgt>
                                        </p:tgtEl>
                                        <p:attrNameLst>
                                          <p:attrName>style.visibility</p:attrName>
                                        </p:attrNameLst>
                                      </p:cBhvr>
                                      <p:to>
                                        <p:strVal val="visible"/>
                                      </p:to>
                                    </p:set>
                                    <p:animEffect transition="in" filter="blinds(horizontal)">
                                      <p:cBhvr>
                                        <p:cTn id="48" dur="500"/>
                                        <p:tgtEl>
                                          <p:spTgt spid="453634">
                                            <p:txEl>
                                              <p:pRg st="12" end="12"/>
                                            </p:txEl>
                                          </p:spTgt>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53634">
                                            <p:txEl>
                                              <p:pRg st="13" end="13"/>
                                            </p:txEl>
                                          </p:spTgt>
                                        </p:tgtEl>
                                        <p:attrNameLst>
                                          <p:attrName>style.visibility</p:attrName>
                                        </p:attrNameLst>
                                      </p:cBhvr>
                                      <p:to>
                                        <p:strVal val="visible"/>
                                      </p:to>
                                    </p:set>
                                    <p:animEffect transition="in" filter="blinds(horizontal)">
                                      <p:cBhvr>
                                        <p:cTn id="51" dur="500"/>
                                        <p:tgtEl>
                                          <p:spTgt spid="453634">
                                            <p:txEl>
                                              <p:pRg st="13" end="13"/>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53634">
                                            <p:txEl>
                                              <p:pRg st="15" end="15"/>
                                            </p:txEl>
                                          </p:spTgt>
                                        </p:tgtEl>
                                        <p:attrNameLst>
                                          <p:attrName>style.visibility</p:attrName>
                                        </p:attrNameLst>
                                      </p:cBhvr>
                                      <p:to>
                                        <p:strVal val="visible"/>
                                      </p:to>
                                    </p:set>
                                    <p:animEffect transition="in" filter="blinds(horizontal)">
                                      <p:cBhvr>
                                        <p:cTn id="56" dur="500"/>
                                        <p:tgtEl>
                                          <p:spTgt spid="45363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4" grpId="0" build="p"/>
      <p:bldP spid="45363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ctrTitle"/>
          </p:nvPr>
        </p:nvSpPr>
        <p:spPr/>
        <p:txBody>
          <a:bodyPr/>
          <a:lstStyle/>
          <a:p>
            <a:pPr algn="l" eaLnBrk="1" hangingPunct="1"/>
            <a:br>
              <a:rPr lang="de-DE" altLang="de-DE" sz="2800" b="1"/>
            </a:br>
            <a:r>
              <a:rPr lang="de-DE" altLang="de-DE" sz="2800" b="1"/>
              <a:t>4.	Konkretisieren der Lösungsprinzipien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94626"/>
                                        </p:tgtEl>
                                        <p:attrNameLst>
                                          <p:attrName>style.visibility</p:attrName>
                                        </p:attrNameLst>
                                      </p:cBhvr>
                                      <p:to>
                                        <p:strVal val="visible"/>
                                      </p:to>
                                    </p:set>
                                    <p:animEffect transition="in" filter="blinds(horizontal)">
                                      <p:cBhvr>
                                        <p:cTn id="7" dur="500"/>
                                        <p:tgtEl>
                                          <p:spTgt spid="794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EA2E628-4445-42DC-BA3D-57093B2B6C99}" type="slidenum">
              <a:rPr lang="de-DE" altLang="de-DE" sz="1400" smtClean="0"/>
              <a:pPr eaLnBrk="1" hangingPunct="1">
                <a:spcBef>
                  <a:spcPct val="0"/>
                </a:spcBef>
                <a:buFontTx/>
                <a:buNone/>
              </a:pPr>
              <a:t>111</a:t>
            </a:fld>
            <a:endParaRPr lang="de-DE" altLang="de-DE" sz="1400"/>
          </a:p>
        </p:txBody>
      </p:sp>
      <p:sp>
        <p:nvSpPr>
          <p:cNvPr id="885764" name="Rectangle 4"/>
          <p:cNvSpPr>
            <a:spLocks noChangeArrowheads="1"/>
          </p:cNvSpPr>
          <p:nvPr/>
        </p:nvSpPr>
        <p:spPr bwMode="auto">
          <a:xfrm>
            <a:off x="468313" y="3860800"/>
            <a:ext cx="8496300" cy="1655763"/>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117764" name="Rectangle 2"/>
          <p:cNvSpPr>
            <a:spLocks noGrp="1" noChangeArrowheads="1"/>
          </p:cNvSpPr>
          <p:nvPr>
            <p:ph type="title"/>
          </p:nvPr>
        </p:nvSpPr>
        <p:spPr/>
        <p:txBody>
          <a:bodyPr/>
          <a:lstStyle/>
          <a:p>
            <a:pPr eaLnBrk="1" hangingPunct="1"/>
            <a:r>
              <a:rPr lang="de-DE" altLang="de-DE" sz="2200" b="1"/>
              <a:t>Konkretisiertes Lösungsprinzip</a:t>
            </a:r>
          </a:p>
        </p:txBody>
      </p:sp>
      <p:sp>
        <p:nvSpPr>
          <p:cNvPr id="885763" name="Rectangle 3"/>
          <p:cNvSpPr>
            <a:spLocks noGrp="1" noChangeArrowheads="1"/>
          </p:cNvSpPr>
          <p:nvPr>
            <p:ph type="body" idx="1"/>
          </p:nvPr>
        </p:nvSpPr>
        <p:spPr>
          <a:xfrm>
            <a:off x="457200" y="1600200"/>
            <a:ext cx="8686800" cy="4565650"/>
          </a:xfrm>
        </p:spPr>
        <p:txBody>
          <a:bodyPr/>
          <a:lstStyle/>
          <a:p>
            <a:pPr eaLnBrk="1" hangingPunct="1">
              <a:buFontTx/>
              <a:buNone/>
            </a:pPr>
            <a:endParaRPr lang="de-DE" altLang="de-DE" sz="1800" b="1"/>
          </a:p>
          <a:p>
            <a:pPr eaLnBrk="1" hangingPunct="1">
              <a:buFontTx/>
              <a:buNone/>
            </a:pPr>
            <a:endParaRPr lang="de-DE" altLang="de-DE" sz="1800" b="1" i="1">
              <a:solidFill>
                <a:srgbClr val="0000CC"/>
              </a:solidFill>
            </a:endParaRPr>
          </a:p>
          <a:p>
            <a:pPr eaLnBrk="1" hangingPunct="1"/>
            <a:r>
              <a:rPr lang="de-DE" altLang="de-DE" sz="1800"/>
              <a:t>Wirkstrukturen (Lösungsprinzipien) sind reine Kästchenkombinationen</a:t>
            </a:r>
          </a:p>
          <a:p>
            <a:pPr eaLnBrk="1" hangingPunct="1"/>
            <a:r>
              <a:rPr lang="de-DE" altLang="de-DE" sz="1800"/>
              <a:t>Sie sind daher i.d.R. noch viel zu wenig konkret, um sie beurteilen zu können</a:t>
            </a:r>
          </a:p>
          <a:p>
            <a:pPr eaLnBrk="1" hangingPunct="1">
              <a:buFontTx/>
              <a:buNone/>
            </a:pPr>
            <a:endParaRPr lang="de-DE" altLang="de-DE" sz="1800"/>
          </a:p>
          <a:p>
            <a:pPr eaLnBrk="1" hangingPunct="1">
              <a:buFont typeface="Symbol" pitchFamily="18" charset="2"/>
              <a:buChar char="Þ"/>
            </a:pPr>
            <a:r>
              <a:rPr lang="de-DE" altLang="de-DE" sz="1800" b="1"/>
              <a:t>Lösungsprinzip bewertbar machen = Konkretisieren</a:t>
            </a:r>
          </a:p>
          <a:p>
            <a:pPr eaLnBrk="1" hangingPunct="1">
              <a:buFont typeface="Symbol" pitchFamily="18" charset="2"/>
              <a:buChar char="Þ"/>
            </a:pPr>
            <a:endParaRPr lang="de-DE" altLang="de-DE" sz="1800" b="1"/>
          </a:p>
          <a:p>
            <a:pPr eaLnBrk="1" hangingPunct="1">
              <a:buFontTx/>
              <a:buNone/>
            </a:pPr>
            <a:r>
              <a:rPr lang="de-DE" altLang="de-DE" sz="1800" i="1"/>
              <a:t>Konkretisierung eines Lösungsprinzips</a:t>
            </a:r>
            <a:r>
              <a:rPr lang="de-DE" altLang="de-DE" sz="1800"/>
              <a:t> erfolgt </a:t>
            </a:r>
          </a:p>
          <a:p>
            <a:pPr eaLnBrk="1" hangingPunct="1"/>
            <a:r>
              <a:rPr lang="de-DE" altLang="de-DE" sz="1800"/>
              <a:t>durch überschlägige Berechnungen sowie grobmaßstäbliche Untersuchungen / Festlegungen der Geometrie</a:t>
            </a:r>
          </a:p>
          <a:p>
            <a:pPr eaLnBrk="1" hangingPunct="1"/>
            <a:r>
              <a:rPr lang="de-DE" altLang="de-DE" sz="1800"/>
              <a:t>Darstellung eines </a:t>
            </a:r>
            <a:r>
              <a:rPr lang="de-DE" altLang="de-DE" sz="1800" i="1">
                <a:solidFill>
                  <a:srgbClr val="0000CC"/>
                </a:solidFill>
              </a:rPr>
              <a:t>konkretisierten Lösungsprinzips</a:t>
            </a:r>
            <a:r>
              <a:rPr lang="de-DE" altLang="de-DE" sz="1800"/>
              <a:t> (</a:t>
            </a:r>
            <a:r>
              <a:rPr lang="de-DE" altLang="de-DE" sz="1800" i="1">
                <a:solidFill>
                  <a:srgbClr val="0000CC"/>
                </a:solidFill>
              </a:rPr>
              <a:t>Prinziplösung</a:t>
            </a:r>
            <a:r>
              <a:rPr lang="de-DE" altLang="de-DE" sz="1800"/>
              <a:t>) als </a:t>
            </a:r>
            <a:r>
              <a:rPr lang="de-DE" altLang="de-DE" sz="1800" i="1"/>
              <a:t>Prinzipskizze</a:t>
            </a:r>
            <a:r>
              <a:rPr lang="de-DE" altLang="de-DE" sz="1800"/>
              <a:t> (zunächst oft Strichbild, Handskizze)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85763">
                                            <p:txEl>
                                              <p:pRg st="2" end="2"/>
                                            </p:txEl>
                                          </p:spTgt>
                                        </p:tgtEl>
                                        <p:attrNameLst>
                                          <p:attrName>style.visibility</p:attrName>
                                        </p:attrNameLst>
                                      </p:cBhvr>
                                      <p:to>
                                        <p:strVal val="visible"/>
                                      </p:to>
                                    </p:set>
                                    <p:animEffect transition="in" filter="blinds(horizontal)">
                                      <p:cBhvr>
                                        <p:cTn id="7" dur="500"/>
                                        <p:tgtEl>
                                          <p:spTgt spid="885763">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85763">
                                            <p:txEl>
                                              <p:pRg st="3" end="3"/>
                                            </p:txEl>
                                          </p:spTgt>
                                        </p:tgtEl>
                                        <p:attrNameLst>
                                          <p:attrName>style.visibility</p:attrName>
                                        </p:attrNameLst>
                                      </p:cBhvr>
                                      <p:to>
                                        <p:strVal val="visible"/>
                                      </p:to>
                                    </p:set>
                                    <p:animEffect transition="in" filter="blinds(horizontal)">
                                      <p:cBhvr>
                                        <p:cTn id="10" dur="500"/>
                                        <p:tgtEl>
                                          <p:spTgt spid="88576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85763">
                                            <p:txEl>
                                              <p:pRg st="5" end="5"/>
                                            </p:txEl>
                                          </p:spTgt>
                                        </p:tgtEl>
                                        <p:attrNameLst>
                                          <p:attrName>style.visibility</p:attrName>
                                        </p:attrNameLst>
                                      </p:cBhvr>
                                      <p:to>
                                        <p:strVal val="visible"/>
                                      </p:to>
                                    </p:set>
                                    <p:animEffect transition="in" filter="blinds(horizontal)">
                                      <p:cBhvr>
                                        <p:cTn id="15" dur="500"/>
                                        <p:tgtEl>
                                          <p:spTgt spid="885763">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85763">
                                            <p:txEl>
                                              <p:pRg st="7" end="7"/>
                                            </p:txEl>
                                          </p:spTgt>
                                        </p:tgtEl>
                                        <p:attrNameLst>
                                          <p:attrName>style.visibility</p:attrName>
                                        </p:attrNameLst>
                                      </p:cBhvr>
                                      <p:to>
                                        <p:strVal val="visible"/>
                                      </p:to>
                                    </p:set>
                                    <p:animEffect transition="in" filter="blinds(horizontal)">
                                      <p:cBhvr>
                                        <p:cTn id="20" dur="500"/>
                                        <p:tgtEl>
                                          <p:spTgt spid="885763">
                                            <p:txEl>
                                              <p:pRg st="7" end="7"/>
                                            </p:txEl>
                                          </p:spTgt>
                                        </p:tgtEl>
                                      </p:cBhvr>
                                    </p:animEffect>
                                  </p:childTnLst>
                                </p:cTn>
                              </p:par>
                            </p:childTnLst>
                          </p:cTn>
                        </p:par>
                        <p:par>
                          <p:cTn id="21" fill="hold" nodeType="afterGroup">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885763">
                                            <p:txEl>
                                              <p:pRg st="8" end="8"/>
                                            </p:txEl>
                                          </p:spTgt>
                                        </p:tgtEl>
                                        <p:attrNameLst>
                                          <p:attrName>style.visibility</p:attrName>
                                        </p:attrNameLst>
                                      </p:cBhvr>
                                      <p:to>
                                        <p:strVal val="visible"/>
                                      </p:to>
                                    </p:set>
                                    <p:animEffect transition="in" filter="blinds(horizontal)">
                                      <p:cBhvr>
                                        <p:cTn id="24" dur="500"/>
                                        <p:tgtEl>
                                          <p:spTgt spid="885763">
                                            <p:txEl>
                                              <p:pRg st="8" end="8"/>
                                            </p:txEl>
                                          </p:spTgt>
                                        </p:tgtEl>
                                      </p:cBhvr>
                                    </p:animEffect>
                                  </p:childTnLst>
                                </p:cTn>
                              </p:par>
                            </p:childTnLst>
                          </p:cTn>
                        </p:par>
                        <p:par>
                          <p:cTn id="25" fill="hold" nodeType="afterGroup">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885763">
                                            <p:txEl>
                                              <p:pRg st="9" end="9"/>
                                            </p:txEl>
                                          </p:spTgt>
                                        </p:tgtEl>
                                        <p:attrNameLst>
                                          <p:attrName>style.visibility</p:attrName>
                                        </p:attrNameLst>
                                      </p:cBhvr>
                                      <p:to>
                                        <p:strVal val="visible"/>
                                      </p:to>
                                    </p:set>
                                    <p:animEffect transition="in" filter="blinds(horizontal)">
                                      <p:cBhvr>
                                        <p:cTn id="28" dur="500"/>
                                        <p:tgtEl>
                                          <p:spTgt spid="885763">
                                            <p:txEl>
                                              <p:pRg st="9" end="9"/>
                                            </p:txEl>
                                          </p:spTgt>
                                        </p:tgtEl>
                                      </p:cBhvr>
                                    </p:animEffect>
                                  </p:childTnLst>
                                </p:cTn>
                              </p:par>
                            </p:childTnLst>
                          </p:cTn>
                        </p:par>
                        <p:par>
                          <p:cTn id="29" fill="hold" nodeType="afterGroup">
                            <p:stCondLst>
                              <p:cond delay="1500"/>
                            </p:stCondLst>
                            <p:childTnLst>
                              <p:par>
                                <p:cTn id="30" presetID="3" presetClass="entr" presetSubtype="10" fill="hold" grpId="0" nodeType="afterEffect">
                                  <p:stCondLst>
                                    <p:cond delay="0"/>
                                  </p:stCondLst>
                                  <p:childTnLst>
                                    <p:set>
                                      <p:cBhvr>
                                        <p:cTn id="31" dur="1" fill="hold">
                                          <p:stCondLst>
                                            <p:cond delay="0"/>
                                          </p:stCondLst>
                                        </p:cTn>
                                        <p:tgtEl>
                                          <p:spTgt spid="885764"/>
                                        </p:tgtEl>
                                        <p:attrNameLst>
                                          <p:attrName>style.visibility</p:attrName>
                                        </p:attrNameLst>
                                      </p:cBhvr>
                                      <p:to>
                                        <p:strVal val="visible"/>
                                      </p:to>
                                    </p:set>
                                    <p:animEffect transition="in" filter="blinds(horizontal)">
                                      <p:cBhvr>
                                        <p:cTn id="32" dur="500"/>
                                        <p:tgtEl>
                                          <p:spTgt spid="885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4" grpId="0" animBg="1"/>
      <p:bldP spid="88576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53D9F16-0445-4E36-A13C-F4B7EF1C5716}" type="slidenum">
              <a:rPr lang="de-DE" altLang="de-DE" sz="1400" smtClean="0"/>
              <a:pPr eaLnBrk="1" hangingPunct="1">
                <a:spcBef>
                  <a:spcPct val="0"/>
                </a:spcBef>
                <a:buFontTx/>
                <a:buNone/>
              </a:pPr>
              <a:t>112</a:t>
            </a:fld>
            <a:endParaRPr lang="de-DE" altLang="de-DE" sz="1400"/>
          </a:p>
        </p:txBody>
      </p:sp>
      <p:sp>
        <p:nvSpPr>
          <p:cNvPr id="118787" name="Rectangle 2"/>
          <p:cNvSpPr>
            <a:spLocks noGrp="1" noChangeArrowheads="1"/>
          </p:cNvSpPr>
          <p:nvPr>
            <p:ph type="title"/>
          </p:nvPr>
        </p:nvSpPr>
        <p:spPr/>
        <p:txBody>
          <a:bodyPr/>
          <a:lstStyle/>
          <a:p>
            <a:pPr eaLnBrk="1" hangingPunct="1"/>
            <a:r>
              <a:rPr lang="de-DE" altLang="de-DE" sz="2200" b="1"/>
              <a:t>Konkretisiertes Lösungsprinzip (Prinziplösung)</a:t>
            </a:r>
            <a:r>
              <a:rPr lang="de-DE" altLang="de-DE" sz="2200"/>
              <a:t> </a:t>
            </a:r>
            <a:br>
              <a:rPr lang="de-DE" altLang="de-DE" sz="2200"/>
            </a:br>
            <a:r>
              <a:rPr lang="de-DE" altLang="de-DE" sz="2200"/>
              <a:t>für eine Kartoffel-Vollernte-Maschine</a:t>
            </a:r>
          </a:p>
        </p:txBody>
      </p:sp>
      <p:pic>
        <p:nvPicPr>
          <p:cNvPr id="8488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516063"/>
            <a:ext cx="7993063" cy="4937125"/>
          </a:xfrm>
          <a:noFill/>
        </p:spPr>
      </p:pic>
      <p:sp>
        <p:nvSpPr>
          <p:cNvPr id="848900" name="Text Box 4"/>
          <p:cNvSpPr txBox="1">
            <a:spLocks noChangeArrowheads="1"/>
          </p:cNvSpPr>
          <p:nvPr/>
        </p:nvSpPr>
        <p:spPr bwMode="auto">
          <a:xfrm rot="-5400000">
            <a:off x="8047831" y="4952207"/>
            <a:ext cx="19923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48899"/>
                                        </p:tgtEl>
                                        <p:attrNameLst>
                                          <p:attrName>style.visibility</p:attrName>
                                        </p:attrNameLst>
                                      </p:cBhvr>
                                      <p:to>
                                        <p:strVal val="visible"/>
                                      </p:to>
                                    </p:set>
                                    <p:animEffect transition="in" filter="blinds(horizontal)">
                                      <p:cBhvr>
                                        <p:cTn id="7" dur="500"/>
                                        <p:tgtEl>
                                          <p:spTgt spid="8488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48900"/>
                                        </p:tgtEl>
                                        <p:attrNameLst>
                                          <p:attrName>style.visibility</p:attrName>
                                        </p:attrNameLst>
                                      </p:cBhvr>
                                      <p:to>
                                        <p:strVal val="visible"/>
                                      </p:to>
                                    </p:set>
                                    <p:animEffect transition="in" filter="blinds(horizontal)">
                                      <p:cBhvr>
                                        <p:cTn id="10" dur="500"/>
                                        <p:tgtEl>
                                          <p:spTgt spid="84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90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09D328B-7216-4F26-A215-EEEBCDFA44E1}" type="slidenum">
              <a:rPr lang="de-DE" altLang="de-DE" sz="1400" smtClean="0"/>
              <a:pPr eaLnBrk="1" hangingPunct="1">
                <a:spcBef>
                  <a:spcPct val="0"/>
                </a:spcBef>
                <a:buFontTx/>
                <a:buNone/>
              </a:pPr>
              <a:t>113</a:t>
            </a:fld>
            <a:endParaRPr lang="de-DE" altLang="de-DE" sz="1400"/>
          </a:p>
        </p:txBody>
      </p:sp>
      <p:sp>
        <p:nvSpPr>
          <p:cNvPr id="119811" name="Rectangle 2"/>
          <p:cNvSpPr>
            <a:spLocks noGrp="1" noChangeArrowheads="1"/>
          </p:cNvSpPr>
          <p:nvPr>
            <p:ph type="title"/>
          </p:nvPr>
        </p:nvSpPr>
        <p:spPr/>
        <p:txBody>
          <a:bodyPr/>
          <a:lstStyle/>
          <a:p>
            <a:pPr eaLnBrk="1" hangingPunct="1"/>
            <a:r>
              <a:rPr lang="de-DE" altLang="de-DE" sz="2200" b="1"/>
              <a:t>Konkretisiertes Lösungsprinzip (Prinziplösung)</a:t>
            </a:r>
            <a:br>
              <a:rPr lang="de-DE" altLang="de-DE" sz="2200"/>
            </a:br>
            <a:r>
              <a:rPr lang="de-DE" altLang="de-DE" sz="2200"/>
              <a:t>für ein einstufiges Zahnradgetriebe </a:t>
            </a:r>
            <a:br>
              <a:rPr lang="de-DE" altLang="de-DE" sz="2200"/>
            </a:br>
            <a:r>
              <a:rPr lang="de-DE" altLang="de-DE" sz="2200"/>
              <a:t>(Konstruktionsaufgabe 2. Semester)</a:t>
            </a:r>
            <a:r>
              <a:rPr lang="de-DE" altLang="de-DE" sz="2200" b="1"/>
              <a:t> </a:t>
            </a:r>
            <a:endParaRPr lang="de-DE" altLang="de-DE" sz="2200"/>
          </a:p>
        </p:txBody>
      </p:sp>
      <p:pic>
        <p:nvPicPr>
          <p:cNvPr id="85094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7088" y="2420938"/>
            <a:ext cx="7632700" cy="3870325"/>
          </a:xfrm>
          <a:noFill/>
        </p:spPr>
      </p:pic>
      <p:sp>
        <p:nvSpPr>
          <p:cNvPr id="850949" name="Text Box 5"/>
          <p:cNvSpPr txBox="1">
            <a:spLocks noChangeArrowheads="1"/>
          </p:cNvSpPr>
          <p:nvPr/>
        </p:nvSpPr>
        <p:spPr bwMode="auto">
          <a:xfrm>
            <a:off x="179388" y="6237288"/>
            <a:ext cx="228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t>Waagerechte Teilungsebene </a:t>
            </a:r>
          </a:p>
          <a:p>
            <a:pPr eaLnBrk="1" hangingPunct="1">
              <a:spcBef>
                <a:spcPct val="0"/>
              </a:spcBef>
              <a:buFontTx/>
              <a:buNone/>
            </a:pPr>
            <a:r>
              <a:rPr lang="de-DE" altLang="de-DE" sz="1200" b="1"/>
              <a:t>des Gehäuses</a:t>
            </a:r>
          </a:p>
        </p:txBody>
      </p:sp>
      <p:sp>
        <p:nvSpPr>
          <p:cNvPr id="850950" name="Line 6"/>
          <p:cNvSpPr>
            <a:spLocks noChangeShapeType="1"/>
          </p:cNvSpPr>
          <p:nvPr/>
        </p:nvSpPr>
        <p:spPr bwMode="auto">
          <a:xfrm flipH="1">
            <a:off x="971550" y="4076700"/>
            <a:ext cx="1296988" cy="2232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50951" name="Text Box 7"/>
          <p:cNvSpPr txBox="1">
            <a:spLocks noChangeArrowheads="1"/>
          </p:cNvSpPr>
          <p:nvPr/>
        </p:nvSpPr>
        <p:spPr bwMode="auto">
          <a:xfrm>
            <a:off x="4860925" y="2060575"/>
            <a:ext cx="2763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1200" b="1"/>
              <a:t>Eingangswelle und Ausgangswelle </a:t>
            </a:r>
          </a:p>
          <a:p>
            <a:pPr algn="ctr" eaLnBrk="1" hangingPunct="1">
              <a:spcBef>
                <a:spcPct val="0"/>
              </a:spcBef>
              <a:buFontTx/>
              <a:buNone/>
            </a:pPr>
            <a:r>
              <a:rPr lang="de-DE" altLang="de-DE" sz="1200" b="1"/>
              <a:t>waagerecht in einer Ebene</a:t>
            </a:r>
          </a:p>
        </p:txBody>
      </p:sp>
      <p:sp>
        <p:nvSpPr>
          <p:cNvPr id="850952" name="Line 8"/>
          <p:cNvSpPr>
            <a:spLocks noChangeShapeType="1"/>
          </p:cNvSpPr>
          <p:nvPr/>
        </p:nvSpPr>
        <p:spPr bwMode="auto">
          <a:xfrm>
            <a:off x="6589713" y="2636838"/>
            <a:ext cx="43180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50953" name="Line 9"/>
          <p:cNvSpPr>
            <a:spLocks noChangeShapeType="1"/>
          </p:cNvSpPr>
          <p:nvPr/>
        </p:nvSpPr>
        <p:spPr bwMode="auto">
          <a:xfrm flipH="1">
            <a:off x="5726113" y="2636838"/>
            <a:ext cx="43180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50954" name="Text Box 10"/>
          <p:cNvSpPr txBox="1">
            <a:spLocks noChangeArrowheads="1"/>
          </p:cNvSpPr>
          <p:nvPr/>
        </p:nvSpPr>
        <p:spPr bwMode="auto">
          <a:xfrm>
            <a:off x="4356100" y="2781300"/>
            <a:ext cx="129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solidFill>
                  <a:srgbClr val="0000CC"/>
                </a:solidFill>
              </a:rPr>
              <a:t>Festlager</a:t>
            </a:r>
          </a:p>
        </p:txBody>
      </p:sp>
      <p:sp>
        <p:nvSpPr>
          <p:cNvPr id="850955" name="Text Box 11"/>
          <p:cNvSpPr txBox="1">
            <a:spLocks noChangeArrowheads="1"/>
          </p:cNvSpPr>
          <p:nvPr/>
        </p:nvSpPr>
        <p:spPr bwMode="auto">
          <a:xfrm>
            <a:off x="7524750" y="4365625"/>
            <a:ext cx="129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solidFill>
                  <a:srgbClr val="0000CC"/>
                </a:solidFill>
              </a:rPr>
              <a:t>Festlager</a:t>
            </a:r>
          </a:p>
        </p:txBody>
      </p:sp>
      <p:sp>
        <p:nvSpPr>
          <p:cNvPr id="850956" name="Text Box 12"/>
          <p:cNvSpPr txBox="1">
            <a:spLocks noChangeArrowheads="1"/>
          </p:cNvSpPr>
          <p:nvPr/>
        </p:nvSpPr>
        <p:spPr bwMode="auto">
          <a:xfrm>
            <a:off x="4427538" y="4348163"/>
            <a:ext cx="12303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solidFill>
                  <a:srgbClr val="0000CC"/>
                </a:solidFill>
              </a:rPr>
              <a:t>Loslager</a:t>
            </a:r>
          </a:p>
        </p:txBody>
      </p:sp>
      <p:sp>
        <p:nvSpPr>
          <p:cNvPr id="850957" name="Text Box 13"/>
          <p:cNvSpPr txBox="1">
            <a:spLocks noChangeArrowheads="1"/>
          </p:cNvSpPr>
          <p:nvPr/>
        </p:nvSpPr>
        <p:spPr bwMode="auto">
          <a:xfrm>
            <a:off x="7524750" y="2852738"/>
            <a:ext cx="12303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solidFill>
                  <a:srgbClr val="0000CC"/>
                </a:solidFill>
              </a:rPr>
              <a:t>Loslager</a:t>
            </a:r>
          </a:p>
        </p:txBody>
      </p:sp>
      <p:sp>
        <p:nvSpPr>
          <p:cNvPr id="850958" name="Text Box 14"/>
          <p:cNvSpPr txBox="1">
            <a:spLocks noChangeArrowheads="1"/>
          </p:cNvSpPr>
          <p:nvPr/>
        </p:nvSpPr>
        <p:spPr bwMode="auto">
          <a:xfrm>
            <a:off x="323850" y="2349500"/>
            <a:ext cx="348615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solidFill>
                  <a:srgbClr val="FF0000"/>
                </a:solidFill>
              </a:rPr>
              <a:t>Zahnradübersetzung basiert </a:t>
            </a:r>
          </a:p>
          <a:p>
            <a:pPr eaLnBrk="1" hangingPunct="1">
              <a:spcBef>
                <a:spcPct val="0"/>
              </a:spcBef>
              <a:buFontTx/>
              <a:buNone/>
            </a:pPr>
            <a:r>
              <a:rPr lang="de-DE" altLang="de-DE" sz="1400" b="1">
                <a:solidFill>
                  <a:srgbClr val="FF0000"/>
                </a:solidFill>
              </a:rPr>
              <a:t>auf Hebeleffekt</a:t>
            </a:r>
          </a:p>
        </p:txBody>
      </p:sp>
      <p:sp>
        <p:nvSpPr>
          <p:cNvPr id="119823" name="Line 15"/>
          <p:cNvSpPr>
            <a:spLocks noChangeShapeType="1"/>
          </p:cNvSpPr>
          <p:nvPr/>
        </p:nvSpPr>
        <p:spPr bwMode="auto">
          <a:xfrm>
            <a:off x="6157913" y="3860800"/>
            <a:ext cx="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50960" name="Line 16"/>
          <p:cNvSpPr>
            <a:spLocks noChangeShapeType="1"/>
          </p:cNvSpPr>
          <p:nvPr/>
        </p:nvSpPr>
        <p:spPr bwMode="auto">
          <a:xfrm>
            <a:off x="1763713" y="2781300"/>
            <a:ext cx="215900" cy="93503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50961" name="Text Box 17"/>
          <p:cNvSpPr txBox="1">
            <a:spLocks noChangeArrowheads="1"/>
          </p:cNvSpPr>
          <p:nvPr/>
        </p:nvSpPr>
        <p:spPr bwMode="auto">
          <a:xfrm>
            <a:off x="4913313" y="5227638"/>
            <a:ext cx="1708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solidFill>
                  <a:srgbClr val="FF0000"/>
                </a:solidFill>
              </a:rPr>
              <a:t>Zähnezahlen z</a:t>
            </a:r>
            <a:r>
              <a:rPr lang="de-DE" altLang="de-DE" sz="1400" b="1" baseline="-25000">
                <a:solidFill>
                  <a:srgbClr val="FF0000"/>
                </a:solidFill>
              </a:rPr>
              <a:t>1</a:t>
            </a:r>
            <a:r>
              <a:rPr lang="de-DE" altLang="de-DE" sz="1400" b="1">
                <a:solidFill>
                  <a:srgbClr val="FF0000"/>
                </a:solidFill>
              </a:rPr>
              <a:t>, z</a:t>
            </a:r>
            <a:r>
              <a:rPr lang="de-DE" altLang="de-DE" sz="1400" b="1" baseline="-25000">
                <a:solidFill>
                  <a:srgbClr val="FF0000"/>
                </a:solidFill>
              </a:rPr>
              <a:t>2</a:t>
            </a:r>
          </a:p>
          <a:p>
            <a:pPr eaLnBrk="1" hangingPunct="1">
              <a:spcBef>
                <a:spcPct val="0"/>
              </a:spcBef>
              <a:buFontTx/>
              <a:buNone/>
            </a:pPr>
            <a:r>
              <a:rPr lang="de-DE" altLang="de-DE" sz="1400" b="1">
                <a:solidFill>
                  <a:srgbClr val="FF0000"/>
                </a:solidFill>
              </a:rPr>
              <a:t>Modul m</a:t>
            </a:r>
          </a:p>
        </p:txBody>
      </p:sp>
      <p:sp>
        <p:nvSpPr>
          <p:cNvPr id="850962" name="Oval 18"/>
          <p:cNvSpPr>
            <a:spLocks noChangeArrowheads="1"/>
          </p:cNvSpPr>
          <p:nvPr/>
        </p:nvSpPr>
        <p:spPr bwMode="auto">
          <a:xfrm>
            <a:off x="5795963" y="4652963"/>
            <a:ext cx="936625" cy="431800"/>
          </a:xfrm>
          <a:prstGeom prst="ellipse">
            <a:avLst/>
          </a:prstGeom>
          <a:noFill/>
          <a:ln w="1905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50963" name="Oval 19"/>
          <p:cNvSpPr>
            <a:spLocks noChangeArrowheads="1"/>
          </p:cNvSpPr>
          <p:nvPr/>
        </p:nvSpPr>
        <p:spPr bwMode="auto">
          <a:xfrm>
            <a:off x="7319963" y="2381250"/>
            <a:ext cx="936625" cy="431800"/>
          </a:xfrm>
          <a:prstGeom prst="ellipse">
            <a:avLst/>
          </a:prstGeom>
          <a:noFill/>
          <a:ln w="1905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50964" name="Text Box 20"/>
          <p:cNvSpPr txBox="1">
            <a:spLocks noChangeArrowheads="1"/>
          </p:cNvSpPr>
          <p:nvPr/>
        </p:nvSpPr>
        <p:spPr bwMode="auto">
          <a:xfrm>
            <a:off x="6948488" y="4868863"/>
            <a:ext cx="219551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solidFill>
                  <a:srgbClr val="0000FF"/>
                </a:solidFill>
              </a:rPr>
              <a:t>Trennung der Reibpartner in Wälzlagern basiert auf Rollreibungseffekt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50948"/>
                                        </p:tgtEl>
                                        <p:attrNameLst>
                                          <p:attrName>style.visibility</p:attrName>
                                        </p:attrNameLst>
                                      </p:cBhvr>
                                      <p:to>
                                        <p:strVal val="visible"/>
                                      </p:to>
                                    </p:set>
                                    <p:animEffect transition="in" filter="blinds(horizontal)">
                                      <p:cBhvr>
                                        <p:cTn id="7" dur="500"/>
                                        <p:tgtEl>
                                          <p:spTgt spid="850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50958"/>
                                        </p:tgtEl>
                                        <p:attrNameLst>
                                          <p:attrName>style.visibility</p:attrName>
                                        </p:attrNameLst>
                                      </p:cBhvr>
                                      <p:to>
                                        <p:strVal val="visible"/>
                                      </p:to>
                                    </p:set>
                                    <p:animEffect transition="in" filter="blinds(horizontal)">
                                      <p:cBhvr>
                                        <p:cTn id="12" dur="500"/>
                                        <p:tgtEl>
                                          <p:spTgt spid="85095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50960"/>
                                        </p:tgtEl>
                                        <p:attrNameLst>
                                          <p:attrName>style.visibility</p:attrName>
                                        </p:attrNameLst>
                                      </p:cBhvr>
                                      <p:to>
                                        <p:strVal val="visible"/>
                                      </p:to>
                                    </p:set>
                                    <p:animEffect transition="in" filter="blinds(horizontal)">
                                      <p:cBhvr>
                                        <p:cTn id="15" dur="500"/>
                                        <p:tgtEl>
                                          <p:spTgt spid="85096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50961"/>
                                        </p:tgtEl>
                                        <p:attrNameLst>
                                          <p:attrName>style.visibility</p:attrName>
                                        </p:attrNameLst>
                                      </p:cBhvr>
                                      <p:to>
                                        <p:strVal val="visible"/>
                                      </p:to>
                                    </p:set>
                                    <p:animEffect transition="in" filter="blinds(horizontal)">
                                      <p:cBhvr>
                                        <p:cTn id="20" dur="500"/>
                                        <p:tgtEl>
                                          <p:spTgt spid="85096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50949"/>
                                        </p:tgtEl>
                                        <p:attrNameLst>
                                          <p:attrName>style.visibility</p:attrName>
                                        </p:attrNameLst>
                                      </p:cBhvr>
                                      <p:to>
                                        <p:strVal val="visible"/>
                                      </p:to>
                                    </p:set>
                                    <p:animEffect transition="in" filter="blinds(horizontal)">
                                      <p:cBhvr>
                                        <p:cTn id="25" dur="500"/>
                                        <p:tgtEl>
                                          <p:spTgt spid="85094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50950"/>
                                        </p:tgtEl>
                                        <p:attrNameLst>
                                          <p:attrName>style.visibility</p:attrName>
                                        </p:attrNameLst>
                                      </p:cBhvr>
                                      <p:to>
                                        <p:strVal val="visible"/>
                                      </p:to>
                                    </p:set>
                                    <p:animEffect transition="in" filter="blinds(horizontal)">
                                      <p:cBhvr>
                                        <p:cTn id="28" dur="500"/>
                                        <p:tgtEl>
                                          <p:spTgt spid="85095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50951"/>
                                        </p:tgtEl>
                                        <p:attrNameLst>
                                          <p:attrName>style.visibility</p:attrName>
                                        </p:attrNameLst>
                                      </p:cBhvr>
                                      <p:to>
                                        <p:strVal val="visible"/>
                                      </p:to>
                                    </p:set>
                                    <p:animEffect transition="in" filter="blinds(horizontal)">
                                      <p:cBhvr>
                                        <p:cTn id="33" dur="500"/>
                                        <p:tgtEl>
                                          <p:spTgt spid="85095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850953"/>
                                        </p:tgtEl>
                                        <p:attrNameLst>
                                          <p:attrName>style.visibility</p:attrName>
                                        </p:attrNameLst>
                                      </p:cBhvr>
                                      <p:to>
                                        <p:strVal val="visible"/>
                                      </p:to>
                                    </p:set>
                                    <p:animEffect transition="in" filter="blinds(horizontal)">
                                      <p:cBhvr>
                                        <p:cTn id="36" dur="500"/>
                                        <p:tgtEl>
                                          <p:spTgt spid="85095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50952"/>
                                        </p:tgtEl>
                                        <p:attrNameLst>
                                          <p:attrName>style.visibility</p:attrName>
                                        </p:attrNameLst>
                                      </p:cBhvr>
                                      <p:to>
                                        <p:strVal val="visible"/>
                                      </p:to>
                                    </p:set>
                                    <p:animEffect transition="in" filter="blinds(horizontal)">
                                      <p:cBhvr>
                                        <p:cTn id="39" dur="500"/>
                                        <p:tgtEl>
                                          <p:spTgt spid="85095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50962"/>
                                        </p:tgtEl>
                                        <p:attrNameLst>
                                          <p:attrName>style.visibility</p:attrName>
                                        </p:attrNameLst>
                                      </p:cBhvr>
                                      <p:to>
                                        <p:strVal val="visible"/>
                                      </p:to>
                                    </p:set>
                                    <p:animEffect transition="in" filter="blinds(horizontal)">
                                      <p:cBhvr>
                                        <p:cTn id="44" dur="500"/>
                                        <p:tgtEl>
                                          <p:spTgt spid="85096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50963"/>
                                        </p:tgtEl>
                                        <p:attrNameLst>
                                          <p:attrName>style.visibility</p:attrName>
                                        </p:attrNameLst>
                                      </p:cBhvr>
                                      <p:to>
                                        <p:strVal val="visible"/>
                                      </p:to>
                                    </p:set>
                                    <p:animEffect transition="in" filter="blinds(horizontal)">
                                      <p:cBhvr>
                                        <p:cTn id="47" dur="500"/>
                                        <p:tgtEl>
                                          <p:spTgt spid="8509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50954"/>
                                        </p:tgtEl>
                                        <p:attrNameLst>
                                          <p:attrName>style.visibility</p:attrName>
                                        </p:attrNameLst>
                                      </p:cBhvr>
                                      <p:to>
                                        <p:strVal val="visible"/>
                                      </p:to>
                                    </p:set>
                                    <p:animEffect transition="in" filter="blinds(horizontal)">
                                      <p:cBhvr>
                                        <p:cTn id="52" dur="500"/>
                                        <p:tgtEl>
                                          <p:spTgt spid="85095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50956"/>
                                        </p:tgtEl>
                                        <p:attrNameLst>
                                          <p:attrName>style.visibility</p:attrName>
                                        </p:attrNameLst>
                                      </p:cBhvr>
                                      <p:to>
                                        <p:strVal val="visible"/>
                                      </p:to>
                                    </p:set>
                                    <p:animEffect transition="in" filter="blinds(horizontal)">
                                      <p:cBhvr>
                                        <p:cTn id="55" dur="500"/>
                                        <p:tgtEl>
                                          <p:spTgt spid="85095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850955"/>
                                        </p:tgtEl>
                                        <p:attrNameLst>
                                          <p:attrName>style.visibility</p:attrName>
                                        </p:attrNameLst>
                                      </p:cBhvr>
                                      <p:to>
                                        <p:strVal val="visible"/>
                                      </p:to>
                                    </p:set>
                                    <p:animEffect transition="in" filter="blinds(horizontal)">
                                      <p:cBhvr>
                                        <p:cTn id="60" dur="500"/>
                                        <p:tgtEl>
                                          <p:spTgt spid="850955"/>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850957"/>
                                        </p:tgtEl>
                                        <p:attrNameLst>
                                          <p:attrName>style.visibility</p:attrName>
                                        </p:attrNameLst>
                                      </p:cBhvr>
                                      <p:to>
                                        <p:strVal val="visible"/>
                                      </p:to>
                                    </p:set>
                                    <p:animEffect transition="in" filter="blinds(horizontal)">
                                      <p:cBhvr>
                                        <p:cTn id="63" dur="500"/>
                                        <p:tgtEl>
                                          <p:spTgt spid="85095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850964"/>
                                        </p:tgtEl>
                                        <p:attrNameLst>
                                          <p:attrName>style.visibility</p:attrName>
                                        </p:attrNameLst>
                                      </p:cBhvr>
                                      <p:to>
                                        <p:strVal val="visible"/>
                                      </p:to>
                                    </p:set>
                                    <p:animEffect transition="in" filter="blinds(horizontal)">
                                      <p:cBhvr>
                                        <p:cTn id="68" dur="500"/>
                                        <p:tgtEl>
                                          <p:spTgt spid="85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9" grpId="0"/>
      <p:bldP spid="850950" grpId="0" animBg="1"/>
      <p:bldP spid="850951" grpId="0"/>
      <p:bldP spid="850952" grpId="0" animBg="1"/>
      <p:bldP spid="850953" grpId="0" animBg="1"/>
      <p:bldP spid="850954" grpId="0"/>
      <p:bldP spid="850955" grpId="0"/>
      <p:bldP spid="850956" grpId="0"/>
      <p:bldP spid="850957" grpId="0"/>
      <p:bldP spid="850958" grpId="0"/>
      <p:bldP spid="850960" grpId="0" animBg="1"/>
      <p:bldP spid="850961" grpId="0"/>
      <p:bldP spid="850962" grpId="0" animBg="1"/>
      <p:bldP spid="850963" grpId="0" animBg="1"/>
      <p:bldP spid="85096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1D7BB2F-AB80-4C24-B5AD-92C7CB5E5119}" type="slidenum">
              <a:rPr lang="de-DE" altLang="de-DE" sz="1400" smtClean="0"/>
              <a:pPr eaLnBrk="1" hangingPunct="1">
                <a:spcBef>
                  <a:spcPct val="0"/>
                </a:spcBef>
                <a:buFontTx/>
                <a:buNone/>
              </a:pPr>
              <a:t>114</a:t>
            </a:fld>
            <a:endParaRPr lang="de-DE" altLang="de-DE" sz="1400"/>
          </a:p>
        </p:txBody>
      </p:sp>
      <p:sp>
        <p:nvSpPr>
          <p:cNvPr id="120835" name="Rectangle 2"/>
          <p:cNvSpPr>
            <a:spLocks noGrp="1" noChangeArrowheads="1"/>
          </p:cNvSpPr>
          <p:nvPr>
            <p:ph type="title"/>
          </p:nvPr>
        </p:nvSpPr>
        <p:spPr/>
        <p:txBody>
          <a:bodyPr/>
          <a:lstStyle/>
          <a:p>
            <a:pPr eaLnBrk="1" hangingPunct="1"/>
            <a:r>
              <a:rPr lang="de-DE" altLang="de-DE" sz="2200" b="1"/>
              <a:t>Konkretisiertes Lösungsprinzip (Prinziplösung)</a:t>
            </a:r>
            <a:r>
              <a:rPr lang="de-DE" altLang="de-DE" sz="2200"/>
              <a:t> </a:t>
            </a:r>
            <a:br>
              <a:rPr lang="de-DE" altLang="de-DE" sz="2200"/>
            </a:br>
            <a:r>
              <a:rPr lang="de-DE" altLang="de-DE" sz="2200"/>
              <a:t>für eine Klemmvorrichtung</a:t>
            </a:r>
          </a:p>
        </p:txBody>
      </p:sp>
      <p:pic>
        <p:nvPicPr>
          <p:cNvPr id="85197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74788" y="2068513"/>
            <a:ext cx="6769100" cy="4600575"/>
          </a:xfrm>
          <a:noFill/>
        </p:spPr>
      </p:pic>
      <p:sp>
        <p:nvSpPr>
          <p:cNvPr id="851973" name="Text Box 5"/>
          <p:cNvSpPr txBox="1">
            <a:spLocks noChangeArrowheads="1"/>
          </p:cNvSpPr>
          <p:nvPr/>
        </p:nvSpPr>
        <p:spPr bwMode="auto">
          <a:xfrm rot="-5400000">
            <a:off x="7157244" y="3879057"/>
            <a:ext cx="37084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Feldhusen, Vorlesung Konstruktionslehre 1, Aachen 2008</a:t>
            </a:r>
          </a:p>
        </p:txBody>
      </p:sp>
      <p:sp>
        <p:nvSpPr>
          <p:cNvPr id="851974" name="Rectangle 6"/>
          <p:cNvSpPr>
            <a:spLocks noChangeArrowheads="1"/>
          </p:cNvSpPr>
          <p:nvPr/>
        </p:nvSpPr>
        <p:spPr bwMode="auto">
          <a:xfrm>
            <a:off x="1403350" y="1989138"/>
            <a:ext cx="3884613" cy="1965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51975" name="Rectangle 7"/>
          <p:cNvSpPr>
            <a:spLocks noChangeArrowheads="1"/>
          </p:cNvSpPr>
          <p:nvPr/>
        </p:nvSpPr>
        <p:spPr bwMode="auto">
          <a:xfrm>
            <a:off x="1409700" y="3935413"/>
            <a:ext cx="3884613" cy="1438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51976" name="Rectangle 8"/>
          <p:cNvSpPr>
            <a:spLocks noChangeArrowheads="1"/>
          </p:cNvSpPr>
          <p:nvPr/>
        </p:nvSpPr>
        <p:spPr bwMode="auto">
          <a:xfrm>
            <a:off x="1416050" y="5364163"/>
            <a:ext cx="3884613" cy="1438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51972"/>
                                        </p:tgtEl>
                                        <p:attrNameLst>
                                          <p:attrName>style.visibility</p:attrName>
                                        </p:attrNameLst>
                                      </p:cBhvr>
                                      <p:to>
                                        <p:strVal val="visible"/>
                                      </p:to>
                                    </p:set>
                                    <p:animEffect transition="in" filter="blinds(horizontal)">
                                      <p:cBhvr>
                                        <p:cTn id="7" dur="500"/>
                                        <p:tgtEl>
                                          <p:spTgt spid="85197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51973"/>
                                        </p:tgtEl>
                                        <p:attrNameLst>
                                          <p:attrName>style.visibility</p:attrName>
                                        </p:attrNameLst>
                                      </p:cBhvr>
                                      <p:to>
                                        <p:strVal val="visible"/>
                                      </p:to>
                                    </p:set>
                                    <p:animEffect transition="in" filter="blinds(horizontal)">
                                      <p:cBhvr>
                                        <p:cTn id="10" dur="500"/>
                                        <p:tgtEl>
                                          <p:spTgt spid="8519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0" nodeType="clickEffect">
                                  <p:stCondLst>
                                    <p:cond delay="0"/>
                                  </p:stCondLst>
                                  <p:childTnLst>
                                    <p:animEffect transition="out" filter="blinds(horizontal)">
                                      <p:cBhvr>
                                        <p:cTn id="14" dur="500"/>
                                        <p:tgtEl>
                                          <p:spTgt spid="851974"/>
                                        </p:tgtEl>
                                      </p:cBhvr>
                                    </p:animEffect>
                                    <p:set>
                                      <p:cBhvr>
                                        <p:cTn id="15" dur="1" fill="hold">
                                          <p:stCondLst>
                                            <p:cond delay="499"/>
                                          </p:stCondLst>
                                        </p:cTn>
                                        <p:tgtEl>
                                          <p:spTgt spid="851974"/>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0" nodeType="clickEffect">
                                  <p:stCondLst>
                                    <p:cond delay="0"/>
                                  </p:stCondLst>
                                  <p:childTnLst>
                                    <p:animEffect transition="out" filter="blinds(horizontal)">
                                      <p:cBhvr>
                                        <p:cTn id="19" dur="500"/>
                                        <p:tgtEl>
                                          <p:spTgt spid="851975"/>
                                        </p:tgtEl>
                                      </p:cBhvr>
                                    </p:animEffect>
                                    <p:set>
                                      <p:cBhvr>
                                        <p:cTn id="20" dur="1" fill="hold">
                                          <p:stCondLst>
                                            <p:cond delay="499"/>
                                          </p:stCondLst>
                                        </p:cTn>
                                        <p:tgtEl>
                                          <p:spTgt spid="85197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0" nodeType="clickEffect">
                                  <p:stCondLst>
                                    <p:cond delay="0"/>
                                  </p:stCondLst>
                                  <p:childTnLst>
                                    <p:animEffect transition="out" filter="blinds(horizontal)">
                                      <p:cBhvr>
                                        <p:cTn id="24" dur="500"/>
                                        <p:tgtEl>
                                          <p:spTgt spid="851976"/>
                                        </p:tgtEl>
                                      </p:cBhvr>
                                    </p:animEffect>
                                    <p:set>
                                      <p:cBhvr>
                                        <p:cTn id="25" dur="1" fill="hold">
                                          <p:stCondLst>
                                            <p:cond delay="499"/>
                                          </p:stCondLst>
                                        </p:cTn>
                                        <p:tgtEl>
                                          <p:spTgt spid="8519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3" grpId="0"/>
      <p:bldP spid="851974" grpId="0" animBg="1"/>
      <p:bldP spid="851975" grpId="0" animBg="1"/>
      <p:bldP spid="85197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liennummernplatzhalter 8"/>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BA57AD4-7773-491E-B6FA-27DF200B287B}" type="slidenum">
              <a:rPr lang="de-DE" altLang="de-DE" sz="1400" smtClean="0"/>
              <a:pPr eaLnBrk="1" hangingPunct="1">
                <a:spcBef>
                  <a:spcPct val="0"/>
                </a:spcBef>
                <a:buFontTx/>
                <a:buNone/>
              </a:pPr>
              <a:t>115</a:t>
            </a:fld>
            <a:endParaRPr lang="de-DE" altLang="de-DE" sz="1400"/>
          </a:p>
        </p:txBody>
      </p:sp>
      <p:sp>
        <p:nvSpPr>
          <p:cNvPr id="121859" name="Rectangle 2"/>
          <p:cNvSpPr>
            <a:spLocks noGrp="1" noChangeArrowheads="1"/>
          </p:cNvSpPr>
          <p:nvPr>
            <p:ph type="title" sz="quarter"/>
          </p:nvPr>
        </p:nvSpPr>
        <p:spPr/>
        <p:txBody>
          <a:bodyPr/>
          <a:lstStyle/>
          <a:p>
            <a:pPr eaLnBrk="1" hangingPunct="1"/>
            <a:r>
              <a:rPr lang="de-DE" altLang="de-DE" sz="2200" b="1"/>
              <a:t> 4 konkretisierte Lösungsprinzipien (Prinziplösungen) </a:t>
            </a:r>
            <a:br>
              <a:rPr lang="de-DE" altLang="de-DE" sz="2200" b="1"/>
            </a:br>
            <a:r>
              <a:rPr lang="de-DE" altLang="de-DE" sz="2200"/>
              <a:t>für einen Stoßprüfstand</a:t>
            </a:r>
          </a:p>
        </p:txBody>
      </p:sp>
      <p:pic>
        <p:nvPicPr>
          <p:cNvPr id="852995"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95288" y="1600200"/>
            <a:ext cx="3948112" cy="2311400"/>
          </a:xfrm>
          <a:noFill/>
        </p:spPr>
      </p:pic>
      <p:pic>
        <p:nvPicPr>
          <p:cNvPr id="852996"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92675" y="1600200"/>
            <a:ext cx="3640138" cy="2243138"/>
          </a:xfrm>
          <a:noFill/>
        </p:spPr>
      </p:pic>
      <p:pic>
        <p:nvPicPr>
          <p:cNvPr id="852997" name="Picture 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95288" y="3938588"/>
            <a:ext cx="3979862" cy="2292350"/>
          </a:xfrm>
          <a:noFill/>
        </p:spPr>
      </p:pic>
      <p:sp>
        <p:nvSpPr>
          <p:cNvPr id="852998" name="Text Box 6"/>
          <p:cNvSpPr txBox="1">
            <a:spLocks noChangeArrowheads="1"/>
          </p:cNvSpPr>
          <p:nvPr/>
        </p:nvSpPr>
        <p:spPr bwMode="auto">
          <a:xfrm rot="-5400000">
            <a:off x="7675563" y="4830762"/>
            <a:ext cx="27320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pic>
        <p:nvPicPr>
          <p:cNvPr id="852999" name="Picture 7"/>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292725" y="3933825"/>
            <a:ext cx="2670175" cy="2362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52995"/>
                                        </p:tgtEl>
                                        <p:attrNameLst>
                                          <p:attrName>style.visibility</p:attrName>
                                        </p:attrNameLst>
                                      </p:cBhvr>
                                      <p:to>
                                        <p:strVal val="visible"/>
                                      </p:to>
                                    </p:set>
                                    <p:animEffect transition="in" filter="blinds(horizontal)">
                                      <p:cBhvr>
                                        <p:cTn id="7" dur="500"/>
                                        <p:tgtEl>
                                          <p:spTgt spid="8529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52998"/>
                                        </p:tgtEl>
                                        <p:attrNameLst>
                                          <p:attrName>style.visibility</p:attrName>
                                        </p:attrNameLst>
                                      </p:cBhvr>
                                      <p:to>
                                        <p:strVal val="visible"/>
                                      </p:to>
                                    </p:set>
                                    <p:animEffect transition="in" filter="blinds(horizontal)">
                                      <p:cBhvr>
                                        <p:cTn id="10" dur="500"/>
                                        <p:tgtEl>
                                          <p:spTgt spid="852998"/>
                                        </p:tgtEl>
                                      </p:cBhvr>
                                    </p:animEffec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852996"/>
                                        </p:tgtEl>
                                        <p:attrNameLst>
                                          <p:attrName>style.visibility</p:attrName>
                                        </p:attrNameLst>
                                      </p:cBhvr>
                                      <p:to>
                                        <p:strVal val="visible"/>
                                      </p:to>
                                    </p:set>
                                    <p:animEffect transition="in" filter="blinds(horizontal)">
                                      <p:cBhvr>
                                        <p:cTn id="14" dur="500"/>
                                        <p:tgtEl>
                                          <p:spTgt spid="852996"/>
                                        </p:tgtEl>
                                      </p:cBhvr>
                                    </p:animEffect>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852997"/>
                                        </p:tgtEl>
                                        <p:attrNameLst>
                                          <p:attrName>style.visibility</p:attrName>
                                        </p:attrNameLst>
                                      </p:cBhvr>
                                      <p:to>
                                        <p:strVal val="visible"/>
                                      </p:to>
                                    </p:set>
                                    <p:animEffect transition="in" filter="blinds(horizontal)">
                                      <p:cBhvr>
                                        <p:cTn id="18" dur="500"/>
                                        <p:tgtEl>
                                          <p:spTgt spid="852997"/>
                                        </p:tgtEl>
                                      </p:cBhvr>
                                    </p:animEffect>
                                  </p:childTnLst>
                                </p:cTn>
                              </p:par>
                            </p:childTnLst>
                          </p:cTn>
                        </p:par>
                        <p:par>
                          <p:cTn id="19" fill="hold" nodeType="afterGroup">
                            <p:stCondLst>
                              <p:cond delay="1500"/>
                            </p:stCondLst>
                            <p:childTnLst>
                              <p:par>
                                <p:cTn id="20" presetID="3" presetClass="entr" presetSubtype="10" fill="hold" nodeType="afterEffect">
                                  <p:stCondLst>
                                    <p:cond delay="0"/>
                                  </p:stCondLst>
                                  <p:childTnLst>
                                    <p:set>
                                      <p:cBhvr>
                                        <p:cTn id="21" dur="1" fill="hold">
                                          <p:stCondLst>
                                            <p:cond delay="0"/>
                                          </p:stCondLst>
                                        </p:cTn>
                                        <p:tgtEl>
                                          <p:spTgt spid="852999"/>
                                        </p:tgtEl>
                                        <p:attrNameLst>
                                          <p:attrName>style.visibility</p:attrName>
                                        </p:attrNameLst>
                                      </p:cBhvr>
                                      <p:to>
                                        <p:strVal val="visible"/>
                                      </p:to>
                                    </p:set>
                                    <p:animEffect transition="in" filter="blinds(horizontal)">
                                      <p:cBhvr>
                                        <p:cTn id="22" dur="500"/>
                                        <p:tgtEl>
                                          <p:spTgt spid="852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ctrTitle"/>
          </p:nvPr>
        </p:nvSpPr>
        <p:spPr/>
        <p:txBody>
          <a:bodyPr/>
          <a:lstStyle/>
          <a:p>
            <a:pPr algn="l" eaLnBrk="1" hangingPunct="1"/>
            <a:br>
              <a:rPr lang="de-DE" altLang="de-DE" sz="2800" b="1"/>
            </a:br>
            <a:r>
              <a:rPr lang="de-DE" altLang="de-DE" sz="2800" b="1"/>
              <a:t>5.	Bewerten von Lösungsvarianten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95650"/>
                                        </p:tgtEl>
                                        <p:attrNameLst>
                                          <p:attrName>style.visibility</p:attrName>
                                        </p:attrNameLst>
                                      </p:cBhvr>
                                      <p:to>
                                        <p:strVal val="visible"/>
                                      </p:to>
                                    </p:set>
                                    <p:animEffect transition="in" filter="blinds(horizontal)">
                                      <p:cBhvr>
                                        <p:cTn id="7" dur="500"/>
                                        <p:tgtEl>
                                          <p:spTgt spid="795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24B0857-21FA-4EB5-9DB4-379C645C32E5}" type="slidenum">
              <a:rPr lang="de-DE" altLang="de-DE" sz="1400" smtClean="0"/>
              <a:pPr eaLnBrk="1" hangingPunct="1">
                <a:spcBef>
                  <a:spcPct val="0"/>
                </a:spcBef>
                <a:buFontTx/>
                <a:buNone/>
              </a:pPr>
              <a:t>117</a:t>
            </a:fld>
            <a:endParaRPr lang="de-DE" altLang="de-DE" sz="1400"/>
          </a:p>
        </p:txBody>
      </p:sp>
      <p:sp>
        <p:nvSpPr>
          <p:cNvPr id="123907" name="Rectangle 2"/>
          <p:cNvSpPr>
            <a:spLocks noGrp="1" noChangeArrowheads="1"/>
          </p:cNvSpPr>
          <p:nvPr>
            <p:ph type="title"/>
          </p:nvPr>
        </p:nvSpPr>
        <p:spPr/>
        <p:txBody>
          <a:bodyPr/>
          <a:lstStyle/>
          <a:p>
            <a:pPr eaLnBrk="1" hangingPunct="1"/>
            <a:r>
              <a:rPr lang="de-DE" altLang="de-DE" sz="2200" b="1"/>
              <a:t>Bewerten und Festlegen des Konzepts (Prinzipielle Lösung)</a:t>
            </a:r>
          </a:p>
        </p:txBody>
      </p:sp>
      <p:sp>
        <p:nvSpPr>
          <p:cNvPr id="887811" name="Rectangle 3"/>
          <p:cNvSpPr>
            <a:spLocks noGrp="1" noChangeArrowheads="1"/>
          </p:cNvSpPr>
          <p:nvPr>
            <p:ph type="body" idx="1"/>
          </p:nvPr>
        </p:nvSpPr>
        <p:spPr>
          <a:xfrm>
            <a:off x="457200" y="1600200"/>
            <a:ext cx="8686800" cy="4565650"/>
          </a:xfrm>
        </p:spPr>
        <p:txBody>
          <a:bodyPr/>
          <a:lstStyle/>
          <a:p>
            <a:pPr eaLnBrk="1" hangingPunct="1">
              <a:buFontTx/>
              <a:buNone/>
            </a:pPr>
            <a:endParaRPr lang="de-DE" altLang="de-DE" sz="1800" b="1"/>
          </a:p>
          <a:p>
            <a:pPr eaLnBrk="1" hangingPunct="1">
              <a:buFontTx/>
              <a:buNone/>
            </a:pPr>
            <a:endParaRPr lang="de-DE" altLang="de-DE" sz="1800">
              <a:solidFill>
                <a:srgbClr val="0000CC"/>
              </a:solidFill>
            </a:endParaRPr>
          </a:p>
          <a:p>
            <a:pPr eaLnBrk="1" hangingPunct="1"/>
            <a:r>
              <a:rPr lang="de-DE" altLang="de-DE" sz="1800"/>
              <a:t>Beurteilen und Bewerten mehrerer Lösungsvarianten (Prinziplösungen)</a:t>
            </a:r>
          </a:p>
          <a:p>
            <a:pPr eaLnBrk="1" hangingPunct="1"/>
            <a:endParaRPr lang="de-DE" altLang="de-DE" sz="1800"/>
          </a:p>
          <a:p>
            <a:pPr eaLnBrk="1" hangingPunct="1"/>
            <a:r>
              <a:rPr lang="de-DE" altLang="de-DE" sz="1800"/>
              <a:t>Auswählen der am besten geeigneten Lösungsvariante</a:t>
            </a:r>
          </a:p>
          <a:p>
            <a:pPr eaLnBrk="1" hangingPunct="1"/>
            <a:endParaRPr lang="de-DE" altLang="de-DE" sz="1800"/>
          </a:p>
          <a:p>
            <a:pPr eaLnBrk="1" hangingPunct="1">
              <a:buFont typeface="Symbol" pitchFamily="18" charset="2"/>
              <a:buChar char="Þ"/>
            </a:pPr>
            <a:r>
              <a:rPr lang="de-DE" altLang="de-DE" sz="1800"/>
              <a:t>Ergebnis: </a:t>
            </a:r>
            <a:r>
              <a:rPr lang="de-DE" altLang="de-DE" sz="1800">
                <a:solidFill>
                  <a:srgbClr val="0000CC"/>
                </a:solidFill>
              </a:rPr>
              <a:t>Prinzipielle Lösung (Konzept)</a:t>
            </a:r>
          </a:p>
          <a:p>
            <a:pPr eaLnBrk="1" hangingPunct="1">
              <a:buFont typeface="Symbol" pitchFamily="18" charset="2"/>
              <a:buChar char="Þ"/>
            </a:pPr>
            <a:endParaRPr lang="de-DE" altLang="de-DE" sz="1800"/>
          </a:p>
          <a:p>
            <a:pPr eaLnBrk="1" hangingPunct="1">
              <a:buFont typeface="Symbol" pitchFamily="18" charset="2"/>
              <a:buNone/>
            </a:pPr>
            <a:r>
              <a:rPr lang="de-DE" altLang="de-DE" sz="1800"/>
              <a:t>(Pahl, Beitz, S. 166 – 182)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87811">
                                            <p:txEl>
                                              <p:pRg st="2" end="2"/>
                                            </p:txEl>
                                          </p:spTgt>
                                        </p:tgtEl>
                                        <p:attrNameLst>
                                          <p:attrName>style.visibility</p:attrName>
                                        </p:attrNameLst>
                                      </p:cBhvr>
                                      <p:to>
                                        <p:strVal val="visible"/>
                                      </p:to>
                                    </p:set>
                                    <p:animEffect transition="in" filter="blinds(horizontal)">
                                      <p:cBhvr>
                                        <p:cTn id="7" dur="500"/>
                                        <p:tgtEl>
                                          <p:spTgt spid="887811">
                                            <p:txEl>
                                              <p:pRg st="2" end="2"/>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87811">
                                            <p:txEl>
                                              <p:pRg st="4" end="4"/>
                                            </p:txEl>
                                          </p:spTgt>
                                        </p:tgtEl>
                                        <p:attrNameLst>
                                          <p:attrName>style.visibility</p:attrName>
                                        </p:attrNameLst>
                                      </p:cBhvr>
                                      <p:to>
                                        <p:strVal val="visible"/>
                                      </p:to>
                                    </p:set>
                                    <p:animEffect transition="in" filter="blinds(horizontal)">
                                      <p:cBhvr>
                                        <p:cTn id="11" dur="500"/>
                                        <p:tgtEl>
                                          <p:spTgt spid="887811">
                                            <p:txEl>
                                              <p:pRg st="4" end="4"/>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87811">
                                            <p:txEl>
                                              <p:pRg st="6" end="6"/>
                                            </p:txEl>
                                          </p:spTgt>
                                        </p:tgtEl>
                                        <p:attrNameLst>
                                          <p:attrName>style.visibility</p:attrName>
                                        </p:attrNameLst>
                                      </p:cBhvr>
                                      <p:to>
                                        <p:strVal val="visible"/>
                                      </p:to>
                                    </p:set>
                                    <p:animEffect transition="in" filter="blinds(horizontal)">
                                      <p:cBhvr>
                                        <p:cTn id="15" dur="500"/>
                                        <p:tgtEl>
                                          <p:spTgt spid="887811">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87811">
                                            <p:txEl>
                                              <p:pRg st="8" end="8"/>
                                            </p:txEl>
                                          </p:spTgt>
                                        </p:tgtEl>
                                        <p:attrNameLst>
                                          <p:attrName>style.visibility</p:attrName>
                                        </p:attrNameLst>
                                      </p:cBhvr>
                                      <p:to>
                                        <p:strVal val="visible"/>
                                      </p:to>
                                    </p:set>
                                    <p:animEffect transition="in" filter="blinds(horizontal)">
                                      <p:cBhvr>
                                        <p:cTn id="20" dur="500"/>
                                        <p:tgtEl>
                                          <p:spTgt spid="8878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11"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AE472B3-9E42-491B-AFB6-00700FFCD150}" type="slidenum">
              <a:rPr lang="de-DE" altLang="de-DE" sz="1400" smtClean="0"/>
              <a:pPr eaLnBrk="1" hangingPunct="1">
                <a:spcBef>
                  <a:spcPct val="0"/>
                </a:spcBef>
                <a:buFontTx/>
                <a:buNone/>
              </a:pPr>
              <a:t>118</a:t>
            </a:fld>
            <a:endParaRPr lang="de-DE" altLang="de-DE" sz="1400"/>
          </a:p>
        </p:txBody>
      </p:sp>
      <p:sp>
        <p:nvSpPr>
          <p:cNvPr id="855042" name="Rectangle 2"/>
          <p:cNvSpPr>
            <a:spLocks noGrp="1" noChangeArrowheads="1"/>
          </p:cNvSpPr>
          <p:nvPr>
            <p:ph type="title"/>
          </p:nvPr>
        </p:nvSpPr>
        <p:spPr/>
        <p:txBody>
          <a:bodyPr/>
          <a:lstStyle/>
          <a:p>
            <a:pPr eaLnBrk="1" hangingPunct="1"/>
            <a:r>
              <a:rPr lang="de-DE" altLang="de-DE" sz="2200" b="1"/>
              <a:t>ADAC Kindersitzbewertung 2009</a:t>
            </a:r>
          </a:p>
        </p:txBody>
      </p:sp>
      <p:pic>
        <p:nvPicPr>
          <p:cNvPr id="855043"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63713" y="1125538"/>
            <a:ext cx="5832475" cy="4779962"/>
          </a:xfrm>
          <a:noFill/>
        </p:spPr>
      </p:pic>
      <p:sp>
        <p:nvSpPr>
          <p:cNvPr id="124933" name="Text Box 4"/>
          <p:cNvSpPr txBox="1">
            <a:spLocks noChangeArrowheads="1"/>
          </p:cNvSpPr>
          <p:nvPr/>
        </p:nvSpPr>
        <p:spPr bwMode="auto">
          <a:xfrm rot="-5400000">
            <a:off x="7533481" y="4507707"/>
            <a:ext cx="29495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www.adac.de</a:t>
            </a:r>
          </a:p>
        </p:txBody>
      </p:sp>
      <p:sp>
        <p:nvSpPr>
          <p:cNvPr id="855045" name="Rectangle 5"/>
          <p:cNvSpPr>
            <a:spLocks noChangeArrowheads="1"/>
          </p:cNvSpPr>
          <p:nvPr/>
        </p:nvSpPr>
        <p:spPr bwMode="auto">
          <a:xfrm>
            <a:off x="376238" y="6080125"/>
            <a:ext cx="8426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1400" b="1">
                <a:solidFill>
                  <a:srgbClr val="0000CC"/>
                </a:solidFill>
              </a:rPr>
              <a:t>Zielvorstellung sind für Bewertung unbedingt notwendig, da der Wert einer Lösung nicht absolut, </a:t>
            </a:r>
          </a:p>
          <a:p>
            <a:pPr algn="ctr" eaLnBrk="1" hangingPunct="1">
              <a:spcBef>
                <a:spcPct val="0"/>
              </a:spcBef>
              <a:buFontTx/>
              <a:buNone/>
            </a:pPr>
            <a:r>
              <a:rPr lang="de-DE" altLang="de-DE" sz="1400" b="1">
                <a:solidFill>
                  <a:srgbClr val="0000CC"/>
                </a:solidFill>
              </a:rPr>
              <a:t>sondern immer nur relativ für bestimmte Anforderungen gesehen werden kann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55042"/>
                                        </p:tgtEl>
                                        <p:attrNameLst>
                                          <p:attrName>style.visibility</p:attrName>
                                        </p:attrNameLst>
                                      </p:cBhvr>
                                      <p:to>
                                        <p:strVal val="visible"/>
                                      </p:to>
                                    </p:set>
                                    <p:animEffect transition="in" filter="blinds(horizontal)">
                                      <p:cBhvr>
                                        <p:cTn id="7" dur="500"/>
                                        <p:tgtEl>
                                          <p:spTgt spid="855042"/>
                                        </p:tgtEl>
                                      </p:cBhvr>
                                    </p:animEffect>
                                  </p:childTnLst>
                                </p:cTn>
                              </p:par>
                              <p:par>
                                <p:cTn id="8" presetID="3" presetClass="entr" presetSubtype="10" fill="hold" nodeType="withEffect">
                                  <p:stCondLst>
                                    <p:cond delay="0"/>
                                  </p:stCondLst>
                                  <p:childTnLst>
                                    <p:set>
                                      <p:cBhvr>
                                        <p:cTn id="9" dur="1" fill="hold">
                                          <p:stCondLst>
                                            <p:cond delay="0"/>
                                          </p:stCondLst>
                                        </p:cTn>
                                        <p:tgtEl>
                                          <p:spTgt spid="855043"/>
                                        </p:tgtEl>
                                        <p:attrNameLst>
                                          <p:attrName>style.visibility</p:attrName>
                                        </p:attrNameLst>
                                      </p:cBhvr>
                                      <p:to>
                                        <p:strVal val="visible"/>
                                      </p:to>
                                    </p:set>
                                    <p:animEffect transition="in" filter="blinds(horizontal)">
                                      <p:cBhvr>
                                        <p:cTn id="10" dur="500"/>
                                        <p:tgtEl>
                                          <p:spTgt spid="8550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55045"/>
                                        </p:tgtEl>
                                        <p:attrNameLst>
                                          <p:attrName>style.visibility</p:attrName>
                                        </p:attrNameLst>
                                      </p:cBhvr>
                                      <p:to>
                                        <p:strVal val="visible"/>
                                      </p:to>
                                    </p:set>
                                    <p:animEffect transition="in" filter="blinds(horizontal)">
                                      <p:cBhvr>
                                        <p:cTn id="15" dur="500"/>
                                        <p:tgtEl>
                                          <p:spTgt spid="855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2" grpId="0"/>
      <p:bldP spid="85504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86B56F1-4018-4FF8-8DAD-A66472789930}" type="slidenum">
              <a:rPr lang="de-DE" altLang="de-DE" sz="1400" smtClean="0"/>
              <a:pPr eaLnBrk="1" hangingPunct="1">
                <a:spcBef>
                  <a:spcPct val="0"/>
                </a:spcBef>
                <a:buFontTx/>
                <a:buNone/>
              </a:pPr>
              <a:t>119</a:t>
            </a:fld>
            <a:endParaRPr lang="de-DE" altLang="de-DE" sz="1400"/>
          </a:p>
        </p:txBody>
      </p:sp>
      <p:sp>
        <p:nvSpPr>
          <p:cNvPr id="125955" name="Rectangle 2"/>
          <p:cNvSpPr>
            <a:spLocks noGrp="1" noChangeArrowheads="1"/>
          </p:cNvSpPr>
          <p:nvPr>
            <p:ph type="title"/>
          </p:nvPr>
        </p:nvSpPr>
        <p:spPr/>
        <p:txBody>
          <a:bodyPr/>
          <a:lstStyle/>
          <a:p>
            <a:pPr eaLnBrk="1" hangingPunct="1"/>
            <a:r>
              <a:rPr lang="de-DE" altLang="de-DE" sz="2200" b="1"/>
              <a:t>Bewerten von Lösungsvarianten</a:t>
            </a:r>
          </a:p>
        </p:txBody>
      </p:sp>
      <p:sp>
        <p:nvSpPr>
          <p:cNvPr id="856067" name="Rectangle 3"/>
          <p:cNvSpPr>
            <a:spLocks noGrp="1" noChangeArrowheads="1"/>
          </p:cNvSpPr>
          <p:nvPr>
            <p:ph type="body" sz="half" idx="1"/>
          </p:nvPr>
        </p:nvSpPr>
        <p:spPr>
          <a:xfrm>
            <a:off x="457200" y="1600200"/>
            <a:ext cx="8686800" cy="5068888"/>
          </a:xfrm>
        </p:spPr>
        <p:txBody>
          <a:bodyPr/>
          <a:lstStyle/>
          <a:p>
            <a:pPr eaLnBrk="1" hangingPunct="1">
              <a:buFontTx/>
              <a:buNone/>
            </a:pPr>
            <a:endParaRPr lang="de-DE" altLang="de-DE" sz="1800" b="1"/>
          </a:p>
          <a:p>
            <a:pPr eaLnBrk="1" hangingPunct="1">
              <a:buFontTx/>
              <a:buNone/>
            </a:pPr>
            <a:endParaRPr lang="de-DE" altLang="de-DE" sz="1800" b="1"/>
          </a:p>
          <a:p>
            <a:pPr eaLnBrk="1" hangingPunct="1">
              <a:buFontTx/>
              <a:buNone/>
            </a:pPr>
            <a:r>
              <a:rPr lang="de-DE" altLang="de-DE" sz="1800" b="1"/>
              <a:t>Beurteilen und Bewerten </a:t>
            </a:r>
          </a:p>
          <a:p>
            <a:pPr eaLnBrk="1" hangingPunct="1"/>
            <a:r>
              <a:rPr lang="de-DE" altLang="de-DE" sz="1800"/>
              <a:t>ist ein gruppendynamischer Prozeß</a:t>
            </a:r>
          </a:p>
          <a:p>
            <a:pPr eaLnBrk="1" hangingPunct="1"/>
            <a:r>
              <a:rPr lang="de-DE" altLang="de-DE" sz="1800"/>
              <a:t>immer gemeinsam im Team durchführen</a:t>
            </a:r>
          </a:p>
          <a:p>
            <a:pPr eaLnBrk="1" hangingPunct="1">
              <a:buFontTx/>
              <a:buNone/>
            </a:pPr>
            <a:endParaRPr lang="de-DE" altLang="de-DE" sz="1800" b="1"/>
          </a:p>
          <a:p>
            <a:pPr eaLnBrk="1" hangingPunct="1">
              <a:buFontTx/>
              <a:buNone/>
            </a:pPr>
            <a:r>
              <a:rPr lang="de-DE" altLang="de-DE" sz="1800" b="1"/>
              <a:t>Voraussetzung</a:t>
            </a:r>
          </a:p>
          <a:p>
            <a:pPr eaLnBrk="1" hangingPunct="1"/>
            <a:r>
              <a:rPr lang="de-DE" altLang="de-DE" sz="1800"/>
              <a:t>Konkretisierte Lösungsprinzipien (sog. Prinziplösungen) = Lösungsvariante</a:t>
            </a:r>
          </a:p>
          <a:p>
            <a:pPr eaLnBrk="1" hangingPunct="1"/>
            <a:r>
              <a:rPr lang="de-DE" altLang="de-DE" sz="1800" i="1"/>
              <a:t>Konkretisieren</a:t>
            </a:r>
            <a:r>
              <a:rPr lang="de-DE" altLang="de-DE" sz="1800"/>
              <a:t> ist Voraussetzung, um überhaupt detaillierte und möglichst quantifizierbare Bewertungskriterien formulieren zu können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56067">
                                            <p:txEl>
                                              <p:pRg st="2" end="2"/>
                                            </p:txEl>
                                          </p:spTgt>
                                        </p:tgtEl>
                                        <p:attrNameLst>
                                          <p:attrName>style.visibility</p:attrName>
                                        </p:attrNameLst>
                                      </p:cBhvr>
                                      <p:to>
                                        <p:strVal val="visible"/>
                                      </p:to>
                                    </p:set>
                                    <p:animEffect transition="in" filter="blinds(horizontal)">
                                      <p:cBhvr>
                                        <p:cTn id="7" dur="500"/>
                                        <p:tgtEl>
                                          <p:spTgt spid="856067">
                                            <p:txEl>
                                              <p:pRg st="2" end="2"/>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56067">
                                            <p:txEl>
                                              <p:pRg st="3" end="3"/>
                                            </p:txEl>
                                          </p:spTgt>
                                        </p:tgtEl>
                                        <p:attrNameLst>
                                          <p:attrName>style.visibility</p:attrName>
                                        </p:attrNameLst>
                                      </p:cBhvr>
                                      <p:to>
                                        <p:strVal val="visible"/>
                                      </p:to>
                                    </p:set>
                                    <p:animEffect transition="in" filter="blinds(horizontal)">
                                      <p:cBhvr>
                                        <p:cTn id="11" dur="500"/>
                                        <p:tgtEl>
                                          <p:spTgt spid="856067">
                                            <p:txEl>
                                              <p:pRg st="3" end="3"/>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56067">
                                            <p:txEl>
                                              <p:pRg st="4" end="4"/>
                                            </p:txEl>
                                          </p:spTgt>
                                        </p:tgtEl>
                                        <p:attrNameLst>
                                          <p:attrName>style.visibility</p:attrName>
                                        </p:attrNameLst>
                                      </p:cBhvr>
                                      <p:to>
                                        <p:strVal val="visible"/>
                                      </p:to>
                                    </p:set>
                                    <p:animEffect transition="in" filter="blinds(horizontal)">
                                      <p:cBhvr>
                                        <p:cTn id="15" dur="500"/>
                                        <p:tgtEl>
                                          <p:spTgt spid="856067">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56067">
                                            <p:txEl>
                                              <p:pRg st="6" end="6"/>
                                            </p:txEl>
                                          </p:spTgt>
                                        </p:tgtEl>
                                        <p:attrNameLst>
                                          <p:attrName>style.visibility</p:attrName>
                                        </p:attrNameLst>
                                      </p:cBhvr>
                                      <p:to>
                                        <p:strVal val="visible"/>
                                      </p:to>
                                    </p:set>
                                    <p:animEffect transition="in" filter="blinds(horizontal)">
                                      <p:cBhvr>
                                        <p:cTn id="20" dur="500"/>
                                        <p:tgtEl>
                                          <p:spTgt spid="856067">
                                            <p:txEl>
                                              <p:pRg st="6" end="6"/>
                                            </p:txEl>
                                          </p:spTgt>
                                        </p:tgtEl>
                                      </p:cBhvr>
                                    </p:animEffect>
                                  </p:childTnLst>
                                </p:cTn>
                              </p:par>
                            </p:childTnLst>
                          </p:cTn>
                        </p:par>
                        <p:par>
                          <p:cTn id="21" fill="hold" nodeType="afterGroup">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856067">
                                            <p:txEl>
                                              <p:pRg st="7" end="7"/>
                                            </p:txEl>
                                          </p:spTgt>
                                        </p:tgtEl>
                                        <p:attrNameLst>
                                          <p:attrName>style.visibility</p:attrName>
                                        </p:attrNameLst>
                                      </p:cBhvr>
                                      <p:to>
                                        <p:strVal val="visible"/>
                                      </p:to>
                                    </p:set>
                                    <p:animEffect transition="in" filter="blinds(horizontal)">
                                      <p:cBhvr>
                                        <p:cTn id="24" dur="500"/>
                                        <p:tgtEl>
                                          <p:spTgt spid="856067">
                                            <p:txEl>
                                              <p:pRg st="7" end="7"/>
                                            </p:txEl>
                                          </p:spTgt>
                                        </p:tgtEl>
                                      </p:cBhvr>
                                    </p:animEffect>
                                  </p:childTnLst>
                                </p:cTn>
                              </p:par>
                            </p:childTnLst>
                          </p:cTn>
                        </p:par>
                        <p:par>
                          <p:cTn id="25" fill="hold" nodeType="afterGroup">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856067">
                                            <p:txEl>
                                              <p:pRg st="8" end="8"/>
                                            </p:txEl>
                                          </p:spTgt>
                                        </p:tgtEl>
                                        <p:attrNameLst>
                                          <p:attrName>style.visibility</p:attrName>
                                        </p:attrNameLst>
                                      </p:cBhvr>
                                      <p:to>
                                        <p:strVal val="visible"/>
                                      </p:to>
                                    </p:set>
                                    <p:animEffect transition="in" filter="blinds(horizontal)">
                                      <p:cBhvr>
                                        <p:cTn id="28" dur="500"/>
                                        <p:tgtEl>
                                          <p:spTgt spid="8560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E616F86-49A1-4819-AA26-85B2D2EABCAC}" type="slidenum">
              <a:rPr lang="de-DE" altLang="de-DE" sz="1400" smtClean="0"/>
              <a:pPr eaLnBrk="1" hangingPunct="1">
                <a:spcBef>
                  <a:spcPct val="0"/>
                </a:spcBef>
                <a:buFontTx/>
                <a:buNone/>
              </a:pPr>
              <a:t>12</a:t>
            </a:fld>
            <a:endParaRPr lang="de-DE" altLang="de-DE" sz="1400"/>
          </a:p>
        </p:txBody>
      </p:sp>
      <p:sp>
        <p:nvSpPr>
          <p:cNvPr id="466946" name="Rectangle 2"/>
          <p:cNvSpPr>
            <a:spLocks noGrp="1" noChangeArrowheads="1"/>
          </p:cNvSpPr>
          <p:nvPr>
            <p:ph type="body" idx="1"/>
          </p:nvPr>
        </p:nvSpPr>
        <p:spPr>
          <a:xfrm>
            <a:off x="461963" y="1576388"/>
            <a:ext cx="8502650" cy="4948237"/>
          </a:xfrm>
        </p:spPr>
        <p:txBody>
          <a:bodyPr/>
          <a:lstStyle/>
          <a:p>
            <a:pPr marL="0" indent="0" eaLnBrk="1" hangingPunct="1">
              <a:buNone/>
            </a:pPr>
            <a:endParaRPr lang="de-DE" altLang="de-DE" sz="1800" dirty="0"/>
          </a:p>
          <a:p>
            <a:pPr marL="0" indent="0" eaLnBrk="1" hangingPunct="1">
              <a:buNone/>
            </a:pPr>
            <a:r>
              <a:rPr lang="de-DE" sz="1800" dirty="0"/>
              <a:t>Die semesterbegleitende Prüfungsleistung „Produktentwicklung und Industriedesign 1 (Projekt)“ erfordert die projektbegleitende Teilnahme an:</a:t>
            </a:r>
          </a:p>
          <a:p>
            <a:pPr eaLnBrk="1" hangingPunct="1"/>
            <a:r>
              <a:rPr lang="de-DE" altLang="de-DE" sz="1800" dirty="0"/>
              <a:t>Vorlesung und Übung Angewandte Produktentwicklung (Völz)</a:t>
            </a:r>
          </a:p>
          <a:p>
            <a:pPr eaLnBrk="1" hangingPunct="1"/>
            <a:r>
              <a:rPr lang="de-DE" sz="1800" dirty="0"/>
              <a:t>Begleitseminar Produktentwicklungsmethoden (Eisenträger)</a:t>
            </a:r>
          </a:p>
          <a:p>
            <a:pPr eaLnBrk="1" hangingPunct="1"/>
            <a:r>
              <a:rPr lang="de-DE" sz="1800" dirty="0"/>
              <a:t>Rechnerpraktikum CAD-Vertiefung 1 (Völz)</a:t>
            </a:r>
          </a:p>
          <a:p>
            <a:pPr eaLnBrk="1" hangingPunct="1"/>
            <a:r>
              <a:rPr lang="de-DE" sz="1800" dirty="0"/>
              <a:t>Begleitseminar Industriedesign 1 (Solis)</a:t>
            </a:r>
          </a:p>
          <a:p>
            <a:pPr eaLnBrk="1" hangingPunct="1"/>
            <a:r>
              <a:rPr lang="de-DE" sz="1800" dirty="0"/>
              <a:t>Design Digitale Visualisierung 3 (Solis)</a:t>
            </a:r>
          </a:p>
        </p:txBody>
      </p:sp>
      <p:sp>
        <p:nvSpPr>
          <p:cNvPr id="11268" name="Rectangle 3"/>
          <p:cNvSpPr>
            <a:spLocks noGrp="1" noChangeArrowheads="1"/>
          </p:cNvSpPr>
          <p:nvPr>
            <p:ph type="title"/>
          </p:nvPr>
        </p:nvSpPr>
        <p:spPr/>
        <p:txBody>
          <a:bodyPr/>
          <a:lstStyle/>
          <a:p>
            <a:pPr eaLnBrk="1" hangingPunct="1"/>
            <a:r>
              <a:rPr lang="de-DE" sz="2400" dirty="0"/>
              <a:t>Modul und Prüfungsleistung (PL)</a:t>
            </a:r>
            <a:br>
              <a:rPr lang="de-DE" sz="2400" dirty="0"/>
            </a:br>
            <a:r>
              <a:rPr lang="de-DE" sz="2400" dirty="0"/>
              <a:t>Produktentwicklung und Industriedesign 1 (Projekt) </a:t>
            </a:r>
          </a:p>
        </p:txBody>
      </p:sp>
    </p:spTree>
    <p:extLst>
      <p:ext uri="{BB962C8B-B14F-4D97-AF65-F5344CB8AC3E}">
        <p14:creationId xmlns:p14="http://schemas.microsoft.com/office/powerpoint/2010/main" val="2632038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EA51C6F-886E-491B-A01E-8FD6E84DC077}" type="slidenum">
              <a:rPr lang="de-DE" altLang="de-DE" sz="1400" smtClean="0"/>
              <a:pPr eaLnBrk="1" hangingPunct="1">
                <a:spcBef>
                  <a:spcPct val="0"/>
                </a:spcBef>
                <a:buFontTx/>
                <a:buNone/>
              </a:pPr>
              <a:t>120</a:t>
            </a:fld>
            <a:endParaRPr lang="de-DE" altLang="de-DE" sz="1400"/>
          </a:p>
        </p:txBody>
      </p:sp>
      <p:sp>
        <p:nvSpPr>
          <p:cNvPr id="126979" name="Rectangle 2"/>
          <p:cNvSpPr>
            <a:spLocks noGrp="1" noChangeArrowheads="1"/>
          </p:cNvSpPr>
          <p:nvPr>
            <p:ph type="title"/>
          </p:nvPr>
        </p:nvSpPr>
        <p:spPr/>
        <p:txBody>
          <a:bodyPr/>
          <a:lstStyle/>
          <a:p>
            <a:pPr eaLnBrk="1" hangingPunct="1"/>
            <a:r>
              <a:rPr lang="de-DE" altLang="de-DE" sz="2200" b="1"/>
              <a:t>Bewerten von Lösungsvarianten</a:t>
            </a:r>
          </a:p>
        </p:txBody>
      </p:sp>
      <p:sp>
        <p:nvSpPr>
          <p:cNvPr id="903171" name="Rectangle 3"/>
          <p:cNvSpPr>
            <a:spLocks noGrp="1" noChangeArrowheads="1"/>
          </p:cNvSpPr>
          <p:nvPr>
            <p:ph type="body" sz="half" idx="1"/>
          </p:nvPr>
        </p:nvSpPr>
        <p:spPr>
          <a:xfrm>
            <a:off x="457200" y="1600200"/>
            <a:ext cx="8686800" cy="5068888"/>
          </a:xfrm>
        </p:spPr>
        <p:txBody>
          <a:bodyPr/>
          <a:lstStyle/>
          <a:p>
            <a:pPr eaLnBrk="1" hangingPunct="1"/>
            <a:endParaRPr lang="de-DE" altLang="de-DE" sz="1800"/>
          </a:p>
          <a:p>
            <a:pPr eaLnBrk="1" hangingPunct="1">
              <a:buFontTx/>
              <a:buNone/>
            </a:pPr>
            <a:r>
              <a:rPr lang="de-DE" altLang="de-DE" sz="1800" b="1"/>
              <a:t>Grundlagen</a:t>
            </a:r>
          </a:p>
          <a:p>
            <a:pPr eaLnBrk="1" hangingPunct="1"/>
            <a:r>
              <a:rPr lang="de-DE" altLang="de-DE" sz="1800"/>
              <a:t>eine Bewertung soll den </a:t>
            </a:r>
            <a:r>
              <a:rPr lang="de-DE" altLang="de-DE" sz="1800" i="1"/>
              <a:t>„Wert“</a:t>
            </a:r>
            <a:r>
              <a:rPr lang="de-DE" altLang="de-DE" sz="1800"/>
              <a:t> bzw. den </a:t>
            </a:r>
            <a:r>
              <a:rPr lang="de-DE" altLang="de-DE" sz="1800" i="1"/>
              <a:t>„Nutzen“</a:t>
            </a:r>
            <a:r>
              <a:rPr lang="de-DE" altLang="de-DE" sz="1800"/>
              <a:t> oder die </a:t>
            </a:r>
            <a:r>
              <a:rPr lang="de-DE" altLang="de-DE" sz="1800" i="1"/>
              <a:t>„Stärke“</a:t>
            </a:r>
            <a:r>
              <a:rPr lang="de-DE" altLang="de-DE" sz="1800"/>
              <a:t> einer Lösung in Bezug auf eine vorher aufgestellt Zielvorstellung ermitteln</a:t>
            </a:r>
          </a:p>
          <a:p>
            <a:pPr eaLnBrk="1" hangingPunct="1"/>
            <a:r>
              <a:rPr lang="de-DE" altLang="de-DE" sz="1800"/>
              <a:t>Zielvorstellungen sind unbedingt notwendig, da der Wert einer Lösung nicht absolut, sondern immer nur </a:t>
            </a:r>
            <a:r>
              <a:rPr lang="de-DE" altLang="de-DE" sz="1800" i="1"/>
              <a:t>relativ</a:t>
            </a:r>
            <a:r>
              <a:rPr lang="de-DE" altLang="de-DE" sz="1800"/>
              <a:t> für bestimmte Anforderungen gesehen werden kann</a:t>
            </a:r>
          </a:p>
          <a:p>
            <a:pPr eaLnBrk="1" hangingPunct="1"/>
            <a:r>
              <a:rPr lang="de-DE" altLang="de-DE" sz="1800"/>
              <a:t>eine Bewertung führt somit immer</a:t>
            </a:r>
          </a:p>
          <a:p>
            <a:pPr marL="762000" lvl="1" indent="-304800" eaLnBrk="1" hangingPunct="1">
              <a:buFontTx/>
              <a:buChar char="-"/>
            </a:pPr>
            <a:r>
              <a:rPr lang="de-DE" altLang="de-DE" sz="1800"/>
              <a:t>zu einem Vergleich von Lösungsvarianten untereinander oder</a:t>
            </a:r>
          </a:p>
          <a:p>
            <a:pPr marL="762000" lvl="1" indent="-304800" eaLnBrk="1" hangingPunct="1">
              <a:buFontTx/>
              <a:buChar char="-"/>
            </a:pPr>
            <a:r>
              <a:rPr lang="de-DE" altLang="de-DE" sz="1800"/>
              <a:t>zu einer </a:t>
            </a:r>
            <a:r>
              <a:rPr lang="de-DE" altLang="de-DE" sz="1800" i="1"/>
              <a:t>„Wertigkeit“</a:t>
            </a:r>
            <a:r>
              <a:rPr lang="de-DE" altLang="de-DE" sz="1800"/>
              <a:t> als Grad der Annäherung an eine fiktive Ideallösung, die bei allen Kriterien volle Punktzahl erhalten. </a:t>
            </a:r>
          </a:p>
          <a:p>
            <a:pPr eaLnBrk="1" hangingPunct="1">
              <a:buFontTx/>
              <a:buNone/>
            </a:pP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3171">
                                            <p:txEl>
                                              <p:pRg st="1" end="1"/>
                                            </p:txEl>
                                          </p:spTgt>
                                        </p:tgtEl>
                                        <p:attrNameLst>
                                          <p:attrName>style.visibility</p:attrName>
                                        </p:attrNameLst>
                                      </p:cBhvr>
                                      <p:to>
                                        <p:strVal val="visible"/>
                                      </p:to>
                                    </p:set>
                                    <p:animEffect transition="in" filter="blinds(horizontal)">
                                      <p:cBhvr>
                                        <p:cTn id="7" dur="500"/>
                                        <p:tgtEl>
                                          <p:spTgt spid="903171">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03171">
                                            <p:txEl>
                                              <p:pRg st="2" end="2"/>
                                            </p:txEl>
                                          </p:spTgt>
                                        </p:tgtEl>
                                        <p:attrNameLst>
                                          <p:attrName>style.visibility</p:attrName>
                                        </p:attrNameLst>
                                      </p:cBhvr>
                                      <p:to>
                                        <p:strVal val="visible"/>
                                      </p:to>
                                    </p:set>
                                    <p:animEffect transition="in" filter="blinds(horizontal)">
                                      <p:cBhvr>
                                        <p:cTn id="10" dur="500"/>
                                        <p:tgtEl>
                                          <p:spTgt spid="90317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03171">
                                            <p:txEl>
                                              <p:pRg st="3" end="3"/>
                                            </p:txEl>
                                          </p:spTgt>
                                        </p:tgtEl>
                                        <p:attrNameLst>
                                          <p:attrName>style.visibility</p:attrName>
                                        </p:attrNameLst>
                                      </p:cBhvr>
                                      <p:to>
                                        <p:strVal val="visible"/>
                                      </p:to>
                                    </p:set>
                                    <p:animEffect transition="in" filter="blinds(horizontal)">
                                      <p:cBhvr>
                                        <p:cTn id="15" dur="500"/>
                                        <p:tgtEl>
                                          <p:spTgt spid="903171">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03171">
                                            <p:txEl>
                                              <p:pRg st="4" end="4"/>
                                            </p:txEl>
                                          </p:spTgt>
                                        </p:tgtEl>
                                        <p:attrNameLst>
                                          <p:attrName>style.visibility</p:attrName>
                                        </p:attrNameLst>
                                      </p:cBhvr>
                                      <p:to>
                                        <p:strVal val="visible"/>
                                      </p:to>
                                    </p:set>
                                    <p:animEffect transition="in" filter="blinds(horizontal)">
                                      <p:cBhvr>
                                        <p:cTn id="20" dur="500"/>
                                        <p:tgtEl>
                                          <p:spTgt spid="903171">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03171">
                                            <p:txEl>
                                              <p:pRg st="5" end="5"/>
                                            </p:txEl>
                                          </p:spTgt>
                                        </p:tgtEl>
                                        <p:attrNameLst>
                                          <p:attrName>style.visibility</p:attrName>
                                        </p:attrNameLst>
                                      </p:cBhvr>
                                      <p:to>
                                        <p:strVal val="visible"/>
                                      </p:to>
                                    </p:set>
                                    <p:animEffect transition="in" filter="blinds(horizontal)">
                                      <p:cBhvr>
                                        <p:cTn id="23" dur="500"/>
                                        <p:tgtEl>
                                          <p:spTgt spid="903171">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03171">
                                            <p:txEl>
                                              <p:pRg st="6" end="6"/>
                                            </p:txEl>
                                          </p:spTgt>
                                        </p:tgtEl>
                                        <p:attrNameLst>
                                          <p:attrName>style.visibility</p:attrName>
                                        </p:attrNameLst>
                                      </p:cBhvr>
                                      <p:to>
                                        <p:strVal val="visible"/>
                                      </p:to>
                                    </p:set>
                                    <p:animEffect transition="in" filter="blinds(horizontal)">
                                      <p:cBhvr>
                                        <p:cTn id="26" dur="500"/>
                                        <p:tgtEl>
                                          <p:spTgt spid="903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1"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2AD74E6-22F1-4BD0-B7FA-889F8BAFABA2}" type="slidenum">
              <a:rPr lang="de-DE" altLang="de-DE" sz="1400" smtClean="0"/>
              <a:pPr eaLnBrk="1" hangingPunct="1">
                <a:spcBef>
                  <a:spcPct val="0"/>
                </a:spcBef>
                <a:buFontTx/>
                <a:buNone/>
              </a:pPr>
              <a:t>121</a:t>
            </a:fld>
            <a:endParaRPr lang="de-DE" altLang="de-DE" sz="1400"/>
          </a:p>
        </p:txBody>
      </p:sp>
      <p:sp>
        <p:nvSpPr>
          <p:cNvPr id="857090" name="Rectangle 2"/>
          <p:cNvSpPr>
            <a:spLocks noGrp="1" noChangeArrowheads="1"/>
          </p:cNvSpPr>
          <p:nvPr>
            <p:ph type="title"/>
          </p:nvPr>
        </p:nvSpPr>
        <p:spPr/>
        <p:txBody>
          <a:bodyPr/>
          <a:lstStyle/>
          <a:p>
            <a:pPr eaLnBrk="1" hangingPunct="1"/>
            <a:r>
              <a:rPr lang="de-DE" altLang="de-DE" sz="2200" b="1"/>
              <a:t>1. Bewertungskriterien (BWK) im Team erkennen</a:t>
            </a:r>
          </a:p>
        </p:txBody>
      </p:sp>
      <p:sp>
        <p:nvSpPr>
          <p:cNvPr id="857091" name="Rectangle 3"/>
          <p:cNvSpPr>
            <a:spLocks noGrp="1" noChangeArrowheads="1"/>
          </p:cNvSpPr>
          <p:nvPr>
            <p:ph type="body" sz="half" idx="1"/>
          </p:nvPr>
        </p:nvSpPr>
        <p:spPr>
          <a:xfrm>
            <a:off x="457200" y="1600200"/>
            <a:ext cx="8435975" cy="5068888"/>
          </a:xfrm>
        </p:spPr>
        <p:txBody>
          <a:bodyPr/>
          <a:lstStyle/>
          <a:p>
            <a:pPr marL="533400" indent="-533400" eaLnBrk="1" hangingPunct="1">
              <a:lnSpc>
                <a:spcPct val="90000"/>
              </a:lnSpc>
              <a:buFontTx/>
              <a:buNone/>
            </a:pPr>
            <a:endParaRPr lang="de-DE" altLang="de-DE" sz="1800" b="1"/>
          </a:p>
          <a:p>
            <a:pPr marL="533400" indent="-533400" eaLnBrk="1" hangingPunct="1">
              <a:lnSpc>
                <a:spcPct val="90000"/>
              </a:lnSpc>
              <a:buFontTx/>
              <a:buNone/>
            </a:pPr>
            <a:r>
              <a:rPr lang="de-DE" altLang="de-DE" sz="1800" b="1"/>
              <a:t>Vorgehen beim Aufstellen von Zielvorstellungen und Ableiten von</a:t>
            </a:r>
          </a:p>
          <a:p>
            <a:pPr marL="533400" indent="-533400" eaLnBrk="1" hangingPunct="1">
              <a:lnSpc>
                <a:spcPct val="90000"/>
              </a:lnSpc>
              <a:buFontTx/>
              <a:buNone/>
            </a:pPr>
            <a:r>
              <a:rPr lang="de-DE" altLang="de-DE" sz="1800" b="1"/>
              <a:t>Bewertungskriterien (BWK) in der Praxis: </a:t>
            </a:r>
          </a:p>
          <a:p>
            <a:pPr marL="533400" indent="-533400" eaLnBrk="1" hangingPunct="1">
              <a:lnSpc>
                <a:spcPct val="90000"/>
              </a:lnSpc>
              <a:buFontTx/>
              <a:buNone/>
            </a:pPr>
            <a:endParaRPr lang="de-DE" altLang="de-DE" sz="1800" b="1"/>
          </a:p>
          <a:p>
            <a:pPr marL="533400" indent="-533400" eaLnBrk="1" hangingPunct="1">
              <a:lnSpc>
                <a:spcPct val="90000"/>
              </a:lnSpc>
              <a:buFontTx/>
              <a:buAutoNum type="arabicPeriod"/>
            </a:pPr>
            <a:r>
              <a:rPr lang="de-DE" altLang="de-DE" sz="1800"/>
              <a:t>Vorteile / Nachteile für jede Lösungsvariante im Team aufschreiben, analysieren und aus der Gesamtschau heraus BWK ableiten</a:t>
            </a:r>
          </a:p>
          <a:p>
            <a:pPr marL="533400" indent="-533400" eaLnBrk="1" hangingPunct="1">
              <a:lnSpc>
                <a:spcPct val="90000"/>
              </a:lnSpc>
              <a:buFontTx/>
              <a:buAutoNum type="arabicPeriod"/>
            </a:pPr>
            <a:endParaRPr lang="de-DE" altLang="de-DE" sz="1800"/>
          </a:p>
          <a:p>
            <a:pPr marL="533400" indent="-533400" eaLnBrk="1" hangingPunct="1">
              <a:lnSpc>
                <a:spcPct val="90000"/>
              </a:lnSpc>
              <a:buFontTx/>
              <a:buAutoNum type="arabicPeriod"/>
            </a:pPr>
            <a:r>
              <a:rPr lang="de-DE" altLang="de-DE" sz="1800"/>
              <a:t>BWK aus Bereichsforderungen (BF) und Wünschen (W) der </a:t>
            </a:r>
            <a:br>
              <a:rPr lang="de-DE" altLang="de-DE" sz="1800"/>
            </a:br>
            <a:r>
              <a:rPr lang="de-DE" altLang="de-DE" sz="1800"/>
              <a:t>Anforderungsliste im Team ableiten</a:t>
            </a:r>
          </a:p>
          <a:p>
            <a:pPr marL="533400" indent="-533400" eaLnBrk="1" hangingPunct="1">
              <a:lnSpc>
                <a:spcPct val="90000"/>
              </a:lnSpc>
              <a:buFontTx/>
              <a:buAutoNum type="arabicPeriod"/>
            </a:pPr>
            <a:endParaRPr lang="de-DE" altLang="de-DE" sz="1800"/>
          </a:p>
          <a:p>
            <a:pPr marL="533400" indent="-533400" eaLnBrk="1" hangingPunct="1">
              <a:lnSpc>
                <a:spcPct val="90000"/>
              </a:lnSpc>
              <a:buFontTx/>
              <a:buAutoNum type="arabicPeriod"/>
            </a:pPr>
            <a:r>
              <a:rPr lang="de-DE" altLang="de-DE" sz="1800"/>
              <a:t>Mit Hilfe allgemeiner Bedingungen (Leitlinien) BWK im Team erkennen</a:t>
            </a:r>
          </a:p>
          <a:p>
            <a:pPr marL="533400" indent="-533400" eaLnBrk="1" hangingPunct="1">
              <a:lnSpc>
                <a:spcPct val="90000"/>
              </a:lnSpc>
              <a:buFontTx/>
              <a:buAutoNum type="arabicPeriod"/>
            </a:pPr>
            <a:endParaRPr lang="de-DE" altLang="de-DE" sz="1800"/>
          </a:p>
          <a:p>
            <a:pPr marL="533400" indent="-533400" eaLnBrk="1" hangingPunct="1">
              <a:lnSpc>
                <a:spcPct val="90000"/>
              </a:lnSpc>
              <a:buFontTx/>
              <a:buAutoNum type="arabicPeriod"/>
            </a:pPr>
            <a:endParaRPr lang="de-DE" altLang="de-DE" sz="1800"/>
          </a:p>
          <a:p>
            <a:pPr marL="533400" indent="-533400" eaLnBrk="1" hangingPunct="1">
              <a:lnSpc>
                <a:spcPct val="90000"/>
              </a:lnSpc>
              <a:buFont typeface="Symbol" pitchFamily="18" charset="2"/>
              <a:buNone/>
            </a:pPr>
            <a:r>
              <a:rPr lang="de-DE" altLang="de-DE" sz="1800"/>
              <a:t>(ergänzende Erläuterungen siehe Pahl / Beitz S. 167 ff!!!)</a:t>
            </a:r>
          </a:p>
          <a:p>
            <a:pPr marL="533400" indent="-533400" eaLnBrk="1" hangingPunct="1">
              <a:lnSpc>
                <a:spcPct val="90000"/>
              </a:lnSpc>
              <a:buFont typeface="Symbol" pitchFamily="18" charset="2"/>
              <a:buChar char="Þ"/>
            </a:pP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57090"/>
                                        </p:tgtEl>
                                        <p:attrNameLst>
                                          <p:attrName>style.visibility</p:attrName>
                                        </p:attrNameLst>
                                      </p:cBhvr>
                                      <p:to>
                                        <p:strVal val="visible"/>
                                      </p:to>
                                    </p:set>
                                    <p:animEffect transition="in" filter="blinds(horizontal)">
                                      <p:cBhvr>
                                        <p:cTn id="7" dur="500"/>
                                        <p:tgtEl>
                                          <p:spTgt spid="85709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57091">
                                            <p:txEl>
                                              <p:pRg st="1" end="1"/>
                                            </p:txEl>
                                          </p:spTgt>
                                        </p:tgtEl>
                                        <p:attrNameLst>
                                          <p:attrName>style.visibility</p:attrName>
                                        </p:attrNameLst>
                                      </p:cBhvr>
                                      <p:to>
                                        <p:strVal val="visible"/>
                                      </p:to>
                                    </p:set>
                                    <p:animEffect transition="in" filter="blinds(horizontal)">
                                      <p:cBhvr>
                                        <p:cTn id="11" dur="500"/>
                                        <p:tgtEl>
                                          <p:spTgt spid="857091">
                                            <p:txEl>
                                              <p:pRg st="1" end="1"/>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57091">
                                            <p:txEl>
                                              <p:pRg st="2" end="2"/>
                                            </p:txEl>
                                          </p:spTgt>
                                        </p:tgtEl>
                                        <p:attrNameLst>
                                          <p:attrName>style.visibility</p:attrName>
                                        </p:attrNameLst>
                                      </p:cBhvr>
                                      <p:to>
                                        <p:strVal val="visible"/>
                                      </p:to>
                                    </p:set>
                                    <p:animEffect transition="in" filter="blinds(horizontal)">
                                      <p:cBhvr>
                                        <p:cTn id="14" dur="500"/>
                                        <p:tgtEl>
                                          <p:spTgt spid="857091">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57091">
                                            <p:txEl>
                                              <p:pRg st="4" end="4"/>
                                            </p:txEl>
                                          </p:spTgt>
                                        </p:tgtEl>
                                        <p:attrNameLst>
                                          <p:attrName>style.visibility</p:attrName>
                                        </p:attrNameLst>
                                      </p:cBhvr>
                                      <p:to>
                                        <p:strVal val="visible"/>
                                      </p:to>
                                    </p:set>
                                    <p:animEffect transition="in" filter="blinds(horizontal)">
                                      <p:cBhvr>
                                        <p:cTn id="19" dur="500"/>
                                        <p:tgtEl>
                                          <p:spTgt spid="857091">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57091">
                                            <p:txEl>
                                              <p:pRg st="6" end="6"/>
                                            </p:txEl>
                                          </p:spTgt>
                                        </p:tgtEl>
                                        <p:attrNameLst>
                                          <p:attrName>style.visibility</p:attrName>
                                        </p:attrNameLst>
                                      </p:cBhvr>
                                      <p:to>
                                        <p:strVal val="visible"/>
                                      </p:to>
                                    </p:set>
                                    <p:animEffect transition="in" filter="blinds(horizontal)">
                                      <p:cBhvr>
                                        <p:cTn id="24" dur="500"/>
                                        <p:tgtEl>
                                          <p:spTgt spid="857091">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57091">
                                            <p:txEl>
                                              <p:pRg st="8" end="8"/>
                                            </p:txEl>
                                          </p:spTgt>
                                        </p:tgtEl>
                                        <p:attrNameLst>
                                          <p:attrName>style.visibility</p:attrName>
                                        </p:attrNameLst>
                                      </p:cBhvr>
                                      <p:to>
                                        <p:strVal val="visible"/>
                                      </p:to>
                                    </p:set>
                                    <p:animEffect transition="in" filter="blinds(horizontal)">
                                      <p:cBhvr>
                                        <p:cTn id="29" dur="500"/>
                                        <p:tgtEl>
                                          <p:spTgt spid="857091">
                                            <p:txEl>
                                              <p:pRg st="8" end="8"/>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57091">
                                            <p:txEl>
                                              <p:pRg st="11" end="11"/>
                                            </p:txEl>
                                          </p:spTgt>
                                        </p:tgtEl>
                                        <p:attrNameLst>
                                          <p:attrName>style.visibility</p:attrName>
                                        </p:attrNameLst>
                                      </p:cBhvr>
                                      <p:to>
                                        <p:strVal val="visible"/>
                                      </p:to>
                                    </p:set>
                                    <p:animEffect transition="in" filter="blinds(horizontal)">
                                      <p:cBhvr>
                                        <p:cTn id="34" dur="500"/>
                                        <p:tgtEl>
                                          <p:spTgt spid="8570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090" grpId="0"/>
      <p:bldP spid="857091"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35A8215-D8BA-439F-918A-BAFD240AF889}" type="slidenum">
              <a:rPr lang="de-DE" altLang="de-DE" sz="1400" smtClean="0"/>
              <a:pPr eaLnBrk="1" hangingPunct="1">
                <a:spcBef>
                  <a:spcPct val="0"/>
                </a:spcBef>
                <a:buFontTx/>
                <a:buNone/>
              </a:pPr>
              <a:t>122</a:t>
            </a:fld>
            <a:endParaRPr lang="de-DE" altLang="de-DE" sz="1400"/>
          </a:p>
        </p:txBody>
      </p:sp>
      <p:pic>
        <p:nvPicPr>
          <p:cNvPr id="12902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24075" y="1412875"/>
            <a:ext cx="4592638" cy="4824413"/>
          </a:xfrm>
          <a:noFill/>
        </p:spPr>
      </p:pic>
      <p:sp>
        <p:nvSpPr>
          <p:cNvPr id="858115" name="Text Box 3"/>
          <p:cNvSpPr txBox="1">
            <a:spLocks noChangeArrowheads="1"/>
          </p:cNvSpPr>
          <p:nvPr/>
        </p:nvSpPr>
        <p:spPr bwMode="auto">
          <a:xfrm rot="-5400000">
            <a:off x="7322344" y="4194969"/>
            <a:ext cx="34321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in Anlehnung an Birkhofer, Vorlesung Produktentwicklung, 1997</a:t>
            </a:r>
          </a:p>
        </p:txBody>
      </p:sp>
      <p:sp>
        <p:nvSpPr>
          <p:cNvPr id="129029" name="Rectangle 4"/>
          <p:cNvSpPr>
            <a:spLocks noChangeArrowheads="1"/>
          </p:cNvSpPr>
          <p:nvPr/>
        </p:nvSpPr>
        <p:spPr bwMode="auto">
          <a:xfrm>
            <a:off x="2411413" y="2100263"/>
            <a:ext cx="144462" cy="10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129030" name="Rectangle 5"/>
          <p:cNvSpPr>
            <a:spLocks noChangeArrowheads="1"/>
          </p:cNvSpPr>
          <p:nvPr/>
        </p:nvSpPr>
        <p:spPr bwMode="auto">
          <a:xfrm>
            <a:off x="2393950" y="3668713"/>
            <a:ext cx="161925" cy="139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129031" name="Text Box 6"/>
          <p:cNvSpPr txBox="1">
            <a:spLocks noChangeArrowheads="1"/>
          </p:cNvSpPr>
          <p:nvPr/>
        </p:nvSpPr>
        <p:spPr bwMode="auto">
          <a:xfrm>
            <a:off x="2298700" y="3611563"/>
            <a:ext cx="363538"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100"/>
              <a:t>BF</a:t>
            </a:r>
          </a:p>
        </p:txBody>
      </p:sp>
      <p:sp>
        <p:nvSpPr>
          <p:cNvPr id="129032" name="Rectangle 7"/>
          <p:cNvSpPr>
            <a:spLocks noChangeArrowheads="1"/>
          </p:cNvSpPr>
          <p:nvPr/>
        </p:nvSpPr>
        <p:spPr bwMode="auto">
          <a:xfrm>
            <a:off x="4959350" y="3678238"/>
            <a:ext cx="971550" cy="153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1000" i="1">
                <a:cs typeface="Arial" charset="0"/>
              </a:rPr>
              <a:t>≥</a:t>
            </a:r>
            <a:r>
              <a:rPr lang="de-DE" altLang="de-DE" sz="1000" i="1"/>
              <a:t> 250 1/min</a:t>
            </a:r>
          </a:p>
        </p:txBody>
      </p:sp>
      <p:sp>
        <p:nvSpPr>
          <p:cNvPr id="129033" name="Rectangle 8"/>
          <p:cNvSpPr>
            <a:spLocks noChangeArrowheads="1"/>
          </p:cNvSpPr>
          <p:nvPr/>
        </p:nvSpPr>
        <p:spPr bwMode="auto">
          <a:xfrm>
            <a:off x="3419475" y="3644900"/>
            <a:ext cx="360363"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58121" name="Rectangle 9"/>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2200" b="1"/>
              <a:t>Ableiten von BWK aus Bereichsforderungen (BF) und Wünschen (W) der Anforderungsliste </a:t>
            </a:r>
            <a:br>
              <a:rPr lang="de-DE" altLang="de-DE" sz="2200" b="1"/>
            </a:br>
            <a:endParaRPr lang="de-DE" altLang="de-DE" sz="2200" b="1"/>
          </a:p>
        </p:txBody>
      </p:sp>
      <p:sp>
        <p:nvSpPr>
          <p:cNvPr id="129035" name="Rectangle 10"/>
          <p:cNvSpPr>
            <a:spLocks noChangeArrowheads="1"/>
          </p:cNvSpPr>
          <p:nvPr/>
        </p:nvSpPr>
        <p:spPr bwMode="auto">
          <a:xfrm>
            <a:off x="2411413" y="5661025"/>
            <a:ext cx="3536950" cy="266700"/>
          </a:xfrm>
          <a:prstGeom prst="rect">
            <a:avLst/>
          </a:prstGeom>
          <a:noFill/>
          <a:ln w="1905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129036" name="Rectangle 11"/>
          <p:cNvSpPr>
            <a:spLocks noChangeArrowheads="1"/>
          </p:cNvSpPr>
          <p:nvPr/>
        </p:nvSpPr>
        <p:spPr bwMode="auto">
          <a:xfrm>
            <a:off x="2386013" y="4511675"/>
            <a:ext cx="3536950" cy="266700"/>
          </a:xfrm>
          <a:prstGeom prst="rect">
            <a:avLst/>
          </a:prstGeom>
          <a:noFill/>
          <a:ln w="1905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129037" name="Rectangle 12"/>
          <p:cNvSpPr>
            <a:spLocks noChangeArrowheads="1"/>
          </p:cNvSpPr>
          <p:nvPr/>
        </p:nvSpPr>
        <p:spPr bwMode="auto">
          <a:xfrm>
            <a:off x="2381250" y="3614738"/>
            <a:ext cx="3536950" cy="266700"/>
          </a:xfrm>
          <a:prstGeom prst="rect">
            <a:avLst/>
          </a:prstGeom>
          <a:noFill/>
          <a:ln w="1905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58115"/>
                                        </p:tgtEl>
                                        <p:attrNameLst>
                                          <p:attrName>style.visibility</p:attrName>
                                        </p:attrNameLst>
                                      </p:cBhvr>
                                      <p:to>
                                        <p:strVal val="visible"/>
                                      </p:to>
                                    </p:set>
                                    <p:animEffect transition="in" filter="blinds(horizontal)">
                                      <p:cBhvr>
                                        <p:cTn id="7" dur="500"/>
                                        <p:tgtEl>
                                          <p:spTgt spid="8581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58121"/>
                                        </p:tgtEl>
                                        <p:attrNameLst>
                                          <p:attrName>style.visibility</p:attrName>
                                        </p:attrNameLst>
                                      </p:cBhvr>
                                      <p:to>
                                        <p:strVal val="visible"/>
                                      </p:to>
                                    </p:set>
                                    <p:animEffect transition="in" filter="blinds(horizontal)">
                                      <p:cBhvr>
                                        <p:cTn id="10" dur="500"/>
                                        <p:tgtEl>
                                          <p:spTgt spid="858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5" grpId="0"/>
      <p:bldP spid="858121"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EF797DD-CE81-4922-84A3-D56674BD4BF7}" type="slidenum">
              <a:rPr lang="de-DE" altLang="de-DE" sz="1400" smtClean="0"/>
              <a:pPr eaLnBrk="1" hangingPunct="1">
                <a:spcBef>
                  <a:spcPct val="0"/>
                </a:spcBef>
                <a:buFontTx/>
                <a:buNone/>
              </a:pPr>
              <a:t>123</a:t>
            </a:fld>
            <a:endParaRPr lang="de-DE" altLang="de-DE" sz="1400"/>
          </a:p>
        </p:txBody>
      </p:sp>
      <p:sp>
        <p:nvSpPr>
          <p:cNvPr id="859138" name="Rectangle 2"/>
          <p:cNvSpPr>
            <a:spLocks noGrp="1" noChangeArrowheads="1"/>
          </p:cNvSpPr>
          <p:nvPr>
            <p:ph type="title"/>
          </p:nvPr>
        </p:nvSpPr>
        <p:spPr/>
        <p:txBody>
          <a:bodyPr/>
          <a:lstStyle/>
          <a:p>
            <a:pPr eaLnBrk="1" hangingPunct="1"/>
            <a:r>
              <a:rPr lang="de-DE" altLang="de-DE" sz="2200" b="1"/>
              <a:t>Herleiten von BWK anhand Leitlinie zum Finden von Bewertungskriterien beim </a:t>
            </a:r>
            <a:r>
              <a:rPr lang="de-DE" altLang="de-DE" sz="2200" b="1">
                <a:solidFill>
                  <a:srgbClr val="0000CC"/>
                </a:solidFill>
              </a:rPr>
              <a:t>Konzipieren</a:t>
            </a:r>
          </a:p>
        </p:txBody>
      </p:sp>
      <p:pic>
        <p:nvPicPr>
          <p:cNvPr id="8591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97100" y="1196975"/>
            <a:ext cx="5688013" cy="5654675"/>
          </a:xfrm>
          <a:noFill/>
        </p:spPr>
      </p:pic>
      <p:sp>
        <p:nvSpPr>
          <p:cNvPr id="859140" name="Text Box 4"/>
          <p:cNvSpPr txBox="1">
            <a:spLocks noChangeArrowheads="1"/>
          </p:cNvSpPr>
          <p:nvPr/>
        </p:nvSpPr>
        <p:spPr bwMode="auto">
          <a:xfrm rot="-5400000">
            <a:off x="7678738" y="4651375"/>
            <a:ext cx="26622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59141" name="Rectangle 5"/>
          <p:cNvSpPr>
            <a:spLocks noChangeArrowheads="1"/>
          </p:cNvSpPr>
          <p:nvPr/>
        </p:nvSpPr>
        <p:spPr bwMode="auto">
          <a:xfrm>
            <a:off x="179388" y="6296025"/>
            <a:ext cx="21050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 typeface="Symbol" pitchFamily="18" charset="2"/>
              <a:buChar char="Þ"/>
            </a:pPr>
            <a:r>
              <a:rPr lang="de-DE" altLang="de-DE" sz="1400" b="1">
                <a:solidFill>
                  <a:srgbClr val="0000CC"/>
                </a:solidFill>
              </a:rPr>
              <a:t> siehe </a:t>
            </a:r>
            <a:br>
              <a:rPr lang="de-DE" altLang="de-DE" sz="1400" b="1">
                <a:solidFill>
                  <a:srgbClr val="0000CC"/>
                </a:solidFill>
              </a:rPr>
            </a:br>
            <a:r>
              <a:rPr lang="de-DE" altLang="de-DE" sz="1400" b="1">
                <a:solidFill>
                  <a:srgbClr val="0000CC"/>
                </a:solidFill>
              </a:rPr>
              <a:t>     Pahl / Beitz S. 268 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59138"/>
                                        </p:tgtEl>
                                        <p:attrNameLst>
                                          <p:attrName>style.visibility</p:attrName>
                                        </p:attrNameLst>
                                      </p:cBhvr>
                                      <p:to>
                                        <p:strVal val="visible"/>
                                      </p:to>
                                    </p:set>
                                    <p:animEffect transition="in" filter="blinds(horizontal)">
                                      <p:cBhvr>
                                        <p:cTn id="7" dur="500"/>
                                        <p:tgtEl>
                                          <p:spTgt spid="859138"/>
                                        </p:tgtEl>
                                      </p:cBhvr>
                                    </p:animEffect>
                                  </p:childTnLst>
                                </p:cTn>
                              </p:par>
                              <p:par>
                                <p:cTn id="8" presetID="3" presetClass="entr" presetSubtype="10" fill="hold" nodeType="withEffect">
                                  <p:stCondLst>
                                    <p:cond delay="0"/>
                                  </p:stCondLst>
                                  <p:childTnLst>
                                    <p:set>
                                      <p:cBhvr>
                                        <p:cTn id="9" dur="1" fill="hold">
                                          <p:stCondLst>
                                            <p:cond delay="0"/>
                                          </p:stCondLst>
                                        </p:cTn>
                                        <p:tgtEl>
                                          <p:spTgt spid="859139"/>
                                        </p:tgtEl>
                                        <p:attrNameLst>
                                          <p:attrName>style.visibility</p:attrName>
                                        </p:attrNameLst>
                                      </p:cBhvr>
                                      <p:to>
                                        <p:strVal val="visible"/>
                                      </p:to>
                                    </p:set>
                                    <p:animEffect transition="in" filter="blinds(horizontal)">
                                      <p:cBhvr>
                                        <p:cTn id="10" dur="500"/>
                                        <p:tgtEl>
                                          <p:spTgt spid="85913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59140"/>
                                        </p:tgtEl>
                                        <p:attrNameLst>
                                          <p:attrName>style.visibility</p:attrName>
                                        </p:attrNameLst>
                                      </p:cBhvr>
                                      <p:to>
                                        <p:strVal val="visible"/>
                                      </p:to>
                                    </p:set>
                                    <p:animEffect transition="in" filter="blinds(horizontal)">
                                      <p:cBhvr>
                                        <p:cTn id="13" dur="500"/>
                                        <p:tgtEl>
                                          <p:spTgt spid="859140"/>
                                        </p:tgtEl>
                                      </p:cBhvr>
                                    </p:animEffect>
                                  </p:childTnLst>
                                </p:cTn>
                              </p:par>
                            </p:childTnLst>
                          </p:cTn>
                        </p:par>
                        <p:par>
                          <p:cTn id="14" fill="hold" nodeType="afterGroup">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859141"/>
                                        </p:tgtEl>
                                        <p:attrNameLst>
                                          <p:attrName>style.visibility</p:attrName>
                                        </p:attrNameLst>
                                      </p:cBhvr>
                                      <p:to>
                                        <p:strVal val="visible"/>
                                      </p:to>
                                    </p:set>
                                    <p:animEffect transition="in" filter="blinds(horizontal)">
                                      <p:cBhvr>
                                        <p:cTn id="17" dur="500"/>
                                        <p:tgtEl>
                                          <p:spTgt spid="859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8" grpId="0"/>
      <p:bldP spid="859140" grpId="0"/>
      <p:bldP spid="859141"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88A1E1F-8CDB-4578-8932-39D02B1F6151}" type="slidenum">
              <a:rPr lang="de-DE" altLang="de-DE" sz="1400" smtClean="0"/>
              <a:pPr eaLnBrk="1" hangingPunct="1">
                <a:spcBef>
                  <a:spcPct val="0"/>
                </a:spcBef>
                <a:buFontTx/>
                <a:buNone/>
              </a:pPr>
              <a:t>124</a:t>
            </a:fld>
            <a:endParaRPr lang="de-DE" altLang="de-DE" sz="1400"/>
          </a:p>
        </p:txBody>
      </p:sp>
      <p:sp>
        <p:nvSpPr>
          <p:cNvPr id="904194" name="Rectangle 2"/>
          <p:cNvSpPr>
            <a:spLocks noGrp="1" noChangeArrowheads="1"/>
          </p:cNvSpPr>
          <p:nvPr>
            <p:ph type="title"/>
          </p:nvPr>
        </p:nvSpPr>
        <p:spPr/>
        <p:txBody>
          <a:bodyPr/>
          <a:lstStyle/>
          <a:p>
            <a:pPr eaLnBrk="1" hangingPunct="1"/>
            <a:r>
              <a:rPr lang="de-DE" altLang="de-DE" sz="2200" b="1"/>
              <a:t>Anweisung zur Arbeit mit der Leitlinie</a:t>
            </a:r>
          </a:p>
        </p:txBody>
      </p:sp>
      <p:sp>
        <p:nvSpPr>
          <p:cNvPr id="904195" name="Rectangle 3"/>
          <p:cNvSpPr>
            <a:spLocks noGrp="1" noChangeArrowheads="1"/>
          </p:cNvSpPr>
          <p:nvPr>
            <p:ph type="body" idx="1"/>
          </p:nvPr>
        </p:nvSpPr>
        <p:spPr>
          <a:xfrm>
            <a:off x="457200" y="1600200"/>
            <a:ext cx="8229600" cy="4708525"/>
          </a:xfrm>
        </p:spPr>
        <p:txBody>
          <a:bodyPr/>
          <a:lstStyle/>
          <a:p>
            <a:pPr eaLnBrk="1" hangingPunct="1">
              <a:buFontTx/>
              <a:buNone/>
            </a:pPr>
            <a:r>
              <a:rPr lang="de-DE" altLang="de-DE" sz="1800" b="1"/>
              <a:t>Vorgehensweise</a:t>
            </a:r>
          </a:p>
          <a:p>
            <a:pPr eaLnBrk="1" hangingPunct="1">
              <a:buFont typeface="Symbol" pitchFamily="18" charset="2"/>
              <a:buChar char="Þ"/>
            </a:pPr>
            <a:r>
              <a:rPr lang="de-DE" altLang="de-DE" sz="1800">
                <a:solidFill>
                  <a:srgbClr val="0000CC"/>
                </a:solidFill>
              </a:rPr>
              <a:t>Sukzessives Durchmustern der Suchbegriffe (im Team) und Übertragen auf konkrete Aufgabenstellung</a:t>
            </a:r>
          </a:p>
          <a:p>
            <a:pPr eaLnBrk="1" hangingPunct="1">
              <a:buFont typeface="Symbol" pitchFamily="18" charset="2"/>
              <a:buChar char="Þ"/>
            </a:pPr>
            <a:r>
              <a:rPr lang="de-DE" altLang="de-DE" sz="1800"/>
              <a:t>ausgehend von konkreten Punkten der vorliegenden Aufgabe werden durch Assoziation Erkenntnisse hervorgerufen, die dann zu relevanten Bewertungskriterien führen</a:t>
            </a:r>
          </a:p>
          <a:p>
            <a:pPr eaLnBrk="1" hangingPunct="1">
              <a:buFont typeface="Symbol" pitchFamily="18" charset="2"/>
              <a:buChar char="Þ"/>
            </a:pPr>
            <a:r>
              <a:rPr lang="de-DE" altLang="de-DE" sz="1800"/>
              <a:t>Begriff trifft zu: konkretes Bewertungskriterium formulieren</a:t>
            </a:r>
          </a:p>
          <a:p>
            <a:pPr eaLnBrk="1" hangingPunct="1">
              <a:buFont typeface="Symbol" pitchFamily="18" charset="2"/>
              <a:buChar char="Þ"/>
            </a:pPr>
            <a:r>
              <a:rPr lang="de-DE" altLang="de-DE" sz="1800"/>
              <a:t>Begriff trifft nicht zu: nächsten Begriff betrachten</a:t>
            </a:r>
          </a:p>
          <a:p>
            <a:pPr eaLnBrk="1" hangingPunct="1">
              <a:buFont typeface="Symbol" pitchFamily="18" charset="2"/>
              <a:buNone/>
            </a:pPr>
            <a:endParaRPr lang="de-DE" altLang="de-DE" sz="1800"/>
          </a:p>
          <a:p>
            <a:pPr eaLnBrk="1" hangingPunct="1">
              <a:buFont typeface="Symbol" pitchFamily="18" charset="2"/>
              <a:buNone/>
            </a:pPr>
            <a:r>
              <a:rPr lang="de-DE" altLang="de-DE" sz="1800"/>
              <a:t>WICHTIG:</a:t>
            </a:r>
          </a:p>
          <a:p>
            <a:pPr eaLnBrk="1" hangingPunct="1">
              <a:buFont typeface="Symbol" pitchFamily="18" charset="2"/>
              <a:buChar char="Þ"/>
            </a:pPr>
            <a:r>
              <a:rPr lang="de-DE" altLang="de-DE" sz="1800"/>
              <a:t>Analogien und Assoziationen bilden</a:t>
            </a:r>
          </a:p>
          <a:p>
            <a:pPr eaLnBrk="1" hangingPunct="1">
              <a:buFont typeface="Symbol" pitchFamily="18" charset="2"/>
              <a:buChar char="Þ"/>
            </a:pPr>
            <a:r>
              <a:rPr lang="de-DE" altLang="de-DE" sz="1800"/>
              <a:t>Kreativität im TEAM nutzen</a:t>
            </a:r>
          </a:p>
          <a:p>
            <a:pPr eaLnBrk="1" hangingPunct="1">
              <a:buFont typeface="Symbol" pitchFamily="18" charset="2"/>
              <a:buChar char="Þ"/>
            </a:pPr>
            <a:r>
              <a:rPr lang="de-DE" altLang="de-DE" sz="1800"/>
              <a:t>nicht starr am Begriff festklammern! </a:t>
            </a:r>
          </a:p>
          <a:p>
            <a:pPr eaLnBrk="1" hangingPunct="1">
              <a:buFont typeface="Symbol" pitchFamily="18" charset="2"/>
              <a:buNone/>
            </a:pPr>
            <a:endParaRPr lang="de-DE" altLang="de-DE" sz="1800"/>
          </a:p>
          <a:p>
            <a:pPr eaLnBrk="1" hangingPunct="1">
              <a:buFont typeface="Symbol" pitchFamily="18" charset="2"/>
              <a:buNone/>
            </a:pPr>
            <a:r>
              <a:rPr lang="de-DE" altLang="de-DE" sz="1800" b="1">
                <a:solidFill>
                  <a:srgbClr val="0000CC"/>
                </a:solidFill>
              </a:rPr>
              <a:t>Leitlinien sind als Checklisten nur Hilfsmittel, um nichts zu vergessen!!!</a:t>
            </a:r>
          </a:p>
          <a:p>
            <a:pPr eaLnBrk="1" hangingPunct="1">
              <a:buFont typeface="Symbol" pitchFamily="18" charset="2"/>
              <a:buChar char="Þ"/>
            </a:pPr>
            <a:endParaRPr lang="de-DE" altLang="de-DE" sz="1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4194"/>
                                        </p:tgtEl>
                                        <p:attrNameLst>
                                          <p:attrName>style.visibility</p:attrName>
                                        </p:attrNameLst>
                                      </p:cBhvr>
                                      <p:to>
                                        <p:strVal val="visible"/>
                                      </p:to>
                                    </p:set>
                                    <p:animEffect transition="in" filter="blinds(horizontal)">
                                      <p:cBhvr>
                                        <p:cTn id="7" dur="500"/>
                                        <p:tgtEl>
                                          <p:spTgt spid="90419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04195">
                                            <p:txEl>
                                              <p:pRg st="0" end="0"/>
                                            </p:txEl>
                                          </p:spTgt>
                                        </p:tgtEl>
                                        <p:attrNameLst>
                                          <p:attrName>style.visibility</p:attrName>
                                        </p:attrNameLst>
                                      </p:cBhvr>
                                      <p:to>
                                        <p:strVal val="visible"/>
                                      </p:to>
                                    </p:set>
                                    <p:animEffect transition="in" filter="blinds(horizontal)">
                                      <p:cBhvr>
                                        <p:cTn id="11" dur="500"/>
                                        <p:tgtEl>
                                          <p:spTgt spid="904195">
                                            <p:txEl>
                                              <p:pRg st="0" end="0"/>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04195">
                                            <p:txEl>
                                              <p:pRg st="1" end="1"/>
                                            </p:txEl>
                                          </p:spTgt>
                                        </p:tgtEl>
                                        <p:attrNameLst>
                                          <p:attrName>style.visibility</p:attrName>
                                        </p:attrNameLst>
                                      </p:cBhvr>
                                      <p:to>
                                        <p:strVal val="visible"/>
                                      </p:to>
                                    </p:set>
                                    <p:animEffect transition="in" filter="blinds(horizontal)">
                                      <p:cBhvr>
                                        <p:cTn id="15" dur="500"/>
                                        <p:tgtEl>
                                          <p:spTgt spid="904195">
                                            <p:txEl>
                                              <p:pRg st="1" end="1"/>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904195">
                                            <p:txEl>
                                              <p:pRg st="2" end="2"/>
                                            </p:txEl>
                                          </p:spTgt>
                                        </p:tgtEl>
                                        <p:attrNameLst>
                                          <p:attrName>style.visibility</p:attrName>
                                        </p:attrNameLst>
                                      </p:cBhvr>
                                      <p:to>
                                        <p:strVal val="visible"/>
                                      </p:to>
                                    </p:set>
                                    <p:animEffect transition="in" filter="blinds(horizontal)">
                                      <p:cBhvr>
                                        <p:cTn id="19" dur="500"/>
                                        <p:tgtEl>
                                          <p:spTgt spid="904195">
                                            <p:txEl>
                                              <p:pRg st="2" end="2"/>
                                            </p:txEl>
                                          </p:spTgt>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904195">
                                            <p:txEl>
                                              <p:pRg st="3" end="3"/>
                                            </p:txEl>
                                          </p:spTgt>
                                        </p:tgtEl>
                                        <p:attrNameLst>
                                          <p:attrName>style.visibility</p:attrName>
                                        </p:attrNameLst>
                                      </p:cBhvr>
                                      <p:to>
                                        <p:strVal val="visible"/>
                                      </p:to>
                                    </p:set>
                                    <p:animEffect transition="in" filter="blinds(horizontal)">
                                      <p:cBhvr>
                                        <p:cTn id="23" dur="500"/>
                                        <p:tgtEl>
                                          <p:spTgt spid="904195">
                                            <p:txEl>
                                              <p:pRg st="3" end="3"/>
                                            </p:txEl>
                                          </p:spTgt>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904195">
                                            <p:txEl>
                                              <p:pRg st="4" end="4"/>
                                            </p:txEl>
                                          </p:spTgt>
                                        </p:tgtEl>
                                        <p:attrNameLst>
                                          <p:attrName>style.visibility</p:attrName>
                                        </p:attrNameLst>
                                      </p:cBhvr>
                                      <p:to>
                                        <p:strVal val="visible"/>
                                      </p:to>
                                    </p:set>
                                    <p:animEffect transition="in" filter="blinds(horizontal)">
                                      <p:cBhvr>
                                        <p:cTn id="27" dur="500"/>
                                        <p:tgtEl>
                                          <p:spTgt spid="904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04195">
                                            <p:txEl>
                                              <p:pRg st="6" end="6"/>
                                            </p:txEl>
                                          </p:spTgt>
                                        </p:tgtEl>
                                        <p:attrNameLst>
                                          <p:attrName>style.visibility</p:attrName>
                                        </p:attrNameLst>
                                      </p:cBhvr>
                                      <p:to>
                                        <p:strVal val="visible"/>
                                      </p:to>
                                    </p:set>
                                    <p:animEffect transition="in" filter="blinds(horizontal)">
                                      <p:cBhvr>
                                        <p:cTn id="32" dur="500"/>
                                        <p:tgtEl>
                                          <p:spTgt spid="904195">
                                            <p:txEl>
                                              <p:pRg st="6" end="6"/>
                                            </p:txEl>
                                          </p:spTgt>
                                        </p:tgtEl>
                                      </p:cBhvr>
                                    </p:animEffect>
                                  </p:childTnLst>
                                </p:cTn>
                              </p:par>
                            </p:childTnLst>
                          </p:cTn>
                        </p:par>
                        <p:par>
                          <p:cTn id="33" fill="hold" nodeType="afterGroup">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904195">
                                            <p:txEl>
                                              <p:pRg st="7" end="7"/>
                                            </p:txEl>
                                          </p:spTgt>
                                        </p:tgtEl>
                                        <p:attrNameLst>
                                          <p:attrName>style.visibility</p:attrName>
                                        </p:attrNameLst>
                                      </p:cBhvr>
                                      <p:to>
                                        <p:strVal val="visible"/>
                                      </p:to>
                                    </p:set>
                                    <p:animEffect transition="in" filter="blinds(horizontal)">
                                      <p:cBhvr>
                                        <p:cTn id="36" dur="500"/>
                                        <p:tgtEl>
                                          <p:spTgt spid="904195">
                                            <p:txEl>
                                              <p:pRg st="7" end="7"/>
                                            </p:txEl>
                                          </p:spTgt>
                                        </p:tgtEl>
                                      </p:cBhvr>
                                    </p:animEffect>
                                  </p:childTnLst>
                                </p:cTn>
                              </p:par>
                            </p:childTnLst>
                          </p:cTn>
                        </p:par>
                        <p:par>
                          <p:cTn id="37" fill="hold" nodeType="afterGroup">
                            <p:stCondLst>
                              <p:cond delay="1000"/>
                            </p:stCondLst>
                            <p:childTnLst>
                              <p:par>
                                <p:cTn id="38" presetID="3" presetClass="entr" presetSubtype="10" fill="hold" grpId="0" nodeType="afterEffect">
                                  <p:stCondLst>
                                    <p:cond delay="0"/>
                                  </p:stCondLst>
                                  <p:childTnLst>
                                    <p:set>
                                      <p:cBhvr>
                                        <p:cTn id="39" dur="1" fill="hold">
                                          <p:stCondLst>
                                            <p:cond delay="0"/>
                                          </p:stCondLst>
                                        </p:cTn>
                                        <p:tgtEl>
                                          <p:spTgt spid="904195">
                                            <p:txEl>
                                              <p:pRg st="8" end="8"/>
                                            </p:txEl>
                                          </p:spTgt>
                                        </p:tgtEl>
                                        <p:attrNameLst>
                                          <p:attrName>style.visibility</p:attrName>
                                        </p:attrNameLst>
                                      </p:cBhvr>
                                      <p:to>
                                        <p:strVal val="visible"/>
                                      </p:to>
                                    </p:set>
                                    <p:animEffect transition="in" filter="blinds(horizontal)">
                                      <p:cBhvr>
                                        <p:cTn id="40" dur="500"/>
                                        <p:tgtEl>
                                          <p:spTgt spid="904195">
                                            <p:txEl>
                                              <p:pRg st="8" end="8"/>
                                            </p:txEl>
                                          </p:spTgt>
                                        </p:tgtEl>
                                      </p:cBhvr>
                                    </p:animEffect>
                                  </p:childTnLst>
                                </p:cTn>
                              </p:par>
                            </p:childTnLst>
                          </p:cTn>
                        </p:par>
                        <p:par>
                          <p:cTn id="41" fill="hold" nodeType="afterGroup">
                            <p:stCondLst>
                              <p:cond delay="1500"/>
                            </p:stCondLst>
                            <p:childTnLst>
                              <p:par>
                                <p:cTn id="42" presetID="3" presetClass="entr" presetSubtype="10" fill="hold" grpId="0" nodeType="afterEffect">
                                  <p:stCondLst>
                                    <p:cond delay="0"/>
                                  </p:stCondLst>
                                  <p:childTnLst>
                                    <p:set>
                                      <p:cBhvr>
                                        <p:cTn id="43" dur="1" fill="hold">
                                          <p:stCondLst>
                                            <p:cond delay="0"/>
                                          </p:stCondLst>
                                        </p:cTn>
                                        <p:tgtEl>
                                          <p:spTgt spid="904195">
                                            <p:txEl>
                                              <p:pRg st="9" end="9"/>
                                            </p:txEl>
                                          </p:spTgt>
                                        </p:tgtEl>
                                        <p:attrNameLst>
                                          <p:attrName>style.visibility</p:attrName>
                                        </p:attrNameLst>
                                      </p:cBhvr>
                                      <p:to>
                                        <p:strVal val="visible"/>
                                      </p:to>
                                    </p:set>
                                    <p:animEffect transition="in" filter="blinds(horizontal)">
                                      <p:cBhvr>
                                        <p:cTn id="44" dur="500"/>
                                        <p:tgtEl>
                                          <p:spTgt spid="904195">
                                            <p:txEl>
                                              <p:pRg st="9" end="9"/>
                                            </p:txEl>
                                          </p:spTgt>
                                        </p:tgtEl>
                                      </p:cBhvr>
                                    </p:animEffect>
                                  </p:childTnLst>
                                </p:cTn>
                              </p:par>
                            </p:childTnLst>
                          </p:cTn>
                        </p:par>
                        <p:par>
                          <p:cTn id="45" fill="hold" nodeType="afterGroup">
                            <p:stCondLst>
                              <p:cond delay="2000"/>
                            </p:stCondLst>
                            <p:childTnLst>
                              <p:par>
                                <p:cTn id="46" presetID="3" presetClass="entr" presetSubtype="10" fill="hold" grpId="0" nodeType="afterEffect">
                                  <p:stCondLst>
                                    <p:cond delay="0"/>
                                  </p:stCondLst>
                                  <p:childTnLst>
                                    <p:set>
                                      <p:cBhvr>
                                        <p:cTn id="47" dur="1" fill="hold">
                                          <p:stCondLst>
                                            <p:cond delay="0"/>
                                          </p:stCondLst>
                                        </p:cTn>
                                        <p:tgtEl>
                                          <p:spTgt spid="904195">
                                            <p:txEl>
                                              <p:pRg st="11" end="11"/>
                                            </p:txEl>
                                          </p:spTgt>
                                        </p:tgtEl>
                                        <p:attrNameLst>
                                          <p:attrName>style.visibility</p:attrName>
                                        </p:attrNameLst>
                                      </p:cBhvr>
                                      <p:to>
                                        <p:strVal val="visible"/>
                                      </p:to>
                                    </p:set>
                                    <p:animEffect transition="in" filter="blinds(horizontal)">
                                      <p:cBhvr>
                                        <p:cTn id="48" dur="500"/>
                                        <p:tgtEl>
                                          <p:spTgt spid="9041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4" grpId="0"/>
      <p:bldP spid="904195"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EE5633E-8901-43FB-A1D8-A22189F73424}" type="slidenum">
              <a:rPr lang="de-DE" altLang="de-DE" sz="1400" smtClean="0"/>
              <a:pPr eaLnBrk="1" hangingPunct="1">
                <a:spcBef>
                  <a:spcPct val="0"/>
                </a:spcBef>
                <a:buFontTx/>
                <a:buNone/>
              </a:pPr>
              <a:t>125</a:t>
            </a:fld>
            <a:endParaRPr lang="de-DE" altLang="de-DE" sz="1400"/>
          </a:p>
        </p:txBody>
      </p:sp>
      <p:sp>
        <p:nvSpPr>
          <p:cNvPr id="861186" name="Rectangle 2"/>
          <p:cNvSpPr>
            <a:spLocks noGrp="1" noChangeArrowheads="1"/>
          </p:cNvSpPr>
          <p:nvPr>
            <p:ph type="title"/>
          </p:nvPr>
        </p:nvSpPr>
        <p:spPr/>
        <p:txBody>
          <a:bodyPr/>
          <a:lstStyle/>
          <a:p>
            <a:pPr eaLnBrk="1" hangingPunct="1"/>
            <a:r>
              <a:rPr lang="de-DE" altLang="de-DE" sz="2200" b="1"/>
              <a:t>Hinweise zur Ermittlung von Bewertungskriterien </a:t>
            </a:r>
            <a:br>
              <a:rPr lang="de-DE" altLang="de-DE" sz="2200" b="1"/>
            </a:br>
            <a:r>
              <a:rPr lang="de-DE" altLang="de-DE" sz="2200" b="1"/>
              <a:t>beim </a:t>
            </a:r>
            <a:r>
              <a:rPr lang="de-DE" altLang="de-DE" sz="2200" b="1">
                <a:solidFill>
                  <a:srgbClr val="0000CC"/>
                </a:solidFill>
              </a:rPr>
              <a:t>Konzipieren</a:t>
            </a:r>
          </a:p>
        </p:txBody>
      </p:sp>
      <p:sp>
        <p:nvSpPr>
          <p:cNvPr id="861187" name="Rectangle 3"/>
          <p:cNvSpPr>
            <a:spLocks noGrp="1" noChangeArrowheads="1"/>
          </p:cNvSpPr>
          <p:nvPr>
            <p:ph type="body" idx="1"/>
          </p:nvPr>
        </p:nvSpPr>
        <p:spPr>
          <a:xfrm>
            <a:off x="457200" y="1600200"/>
            <a:ext cx="8229600" cy="4852988"/>
          </a:xfrm>
        </p:spPr>
        <p:txBody>
          <a:bodyPr/>
          <a:lstStyle/>
          <a:p>
            <a:pPr eaLnBrk="1" hangingPunct="1"/>
            <a:endParaRPr lang="de-DE" altLang="de-DE" sz="1800"/>
          </a:p>
          <a:p>
            <a:pPr eaLnBrk="1" hangingPunct="1"/>
            <a:endParaRPr lang="de-DE" altLang="de-DE" sz="1800"/>
          </a:p>
          <a:p>
            <a:pPr eaLnBrk="1" hangingPunct="1"/>
            <a:r>
              <a:rPr lang="de-DE" altLang="de-DE" sz="1800"/>
              <a:t>Oft reichen schon  5 – 7 Bewertungskriterien völlig aus </a:t>
            </a:r>
            <a:br>
              <a:rPr lang="de-DE" altLang="de-DE" sz="1800"/>
            </a:br>
            <a:r>
              <a:rPr lang="de-DE" altLang="de-DE" sz="1800"/>
              <a:t>(selten braucht man mehr als 10 Kriterien) </a:t>
            </a:r>
          </a:p>
          <a:p>
            <a:pPr eaLnBrk="1" hangingPunct="1"/>
            <a:endParaRPr lang="de-DE" altLang="de-DE" sz="1800"/>
          </a:p>
          <a:p>
            <a:pPr eaLnBrk="1" hangingPunct="1">
              <a:buFontTx/>
              <a:buNone/>
            </a:pPr>
            <a:r>
              <a:rPr lang="de-DE" altLang="de-DE" sz="1800"/>
              <a:t>WICHTIG: </a:t>
            </a:r>
          </a:p>
          <a:p>
            <a:pPr eaLnBrk="1" hangingPunct="1">
              <a:buFontTx/>
              <a:buNone/>
            </a:pPr>
            <a:endParaRPr lang="de-DE" altLang="de-DE" sz="1800"/>
          </a:p>
          <a:p>
            <a:pPr eaLnBrk="1" hangingPunct="1">
              <a:buFontTx/>
              <a:buAutoNum type="arabicPeriod"/>
            </a:pPr>
            <a:r>
              <a:rPr lang="de-DE" altLang="de-DE" sz="1800"/>
              <a:t>Bewertungskriterien finden, in denen sich die Varianten auch wirklich unterscheiden!!!</a:t>
            </a:r>
          </a:p>
          <a:p>
            <a:pPr eaLnBrk="1" hangingPunct="1">
              <a:buFontTx/>
              <a:buAutoNum type="arabicPeriod"/>
            </a:pPr>
            <a:endParaRPr lang="de-DE" altLang="de-DE" sz="1800"/>
          </a:p>
          <a:p>
            <a:pPr eaLnBrk="1" hangingPunct="1">
              <a:buFontTx/>
              <a:buAutoNum type="arabicPeriod"/>
            </a:pPr>
            <a:r>
              <a:rPr lang="de-DE" altLang="de-DE" sz="1800"/>
              <a:t>Eine Bewertung hat nur eine geringe Aussagekraft, wenn die Varianten in der Mehrzahl der Bewertungskriterien nicht unterscheiden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1186"/>
                                        </p:tgtEl>
                                        <p:attrNameLst>
                                          <p:attrName>style.visibility</p:attrName>
                                        </p:attrNameLst>
                                      </p:cBhvr>
                                      <p:to>
                                        <p:strVal val="visible"/>
                                      </p:to>
                                    </p:set>
                                    <p:animEffect transition="in" filter="blinds(horizontal)">
                                      <p:cBhvr>
                                        <p:cTn id="7" dur="500"/>
                                        <p:tgtEl>
                                          <p:spTgt spid="861186"/>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61187">
                                            <p:txEl>
                                              <p:pRg st="2" end="2"/>
                                            </p:txEl>
                                          </p:spTgt>
                                        </p:tgtEl>
                                        <p:attrNameLst>
                                          <p:attrName>style.visibility</p:attrName>
                                        </p:attrNameLst>
                                      </p:cBhvr>
                                      <p:to>
                                        <p:strVal val="visible"/>
                                      </p:to>
                                    </p:set>
                                    <p:animEffect transition="in" filter="blinds(horizontal)">
                                      <p:cBhvr>
                                        <p:cTn id="11" dur="500"/>
                                        <p:tgtEl>
                                          <p:spTgt spid="861187">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61187">
                                            <p:txEl>
                                              <p:pRg st="4" end="4"/>
                                            </p:txEl>
                                          </p:spTgt>
                                        </p:tgtEl>
                                        <p:attrNameLst>
                                          <p:attrName>style.visibility</p:attrName>
                                        </p:attrNameLst>
                                      </p:cBhvr>
                                      <p:to>
                                        <p:strVal val="visible"/>
                                      </p:to>
                                    </p:set>
                                    <p:animEffect transition="in" filter="blinds(horizontal)">
                                      <p:cBhvr>
                                        <p:cTn id="16" dur="500"/>
                                        <p:tgtEl>
                                          <p:spTgt spid="861187">
                                            <p:txEl>
                                              <p:pRg st="4" end="4"/>
                                            </p:txEl>
                                          </p:spTgt>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861187">
                                            <p:txEl>
                                              <p:pRg st="6" end="6"/>
                                            </p:txEl>
                                          </p:spTgt>
                                        </p:tgtEl>
                                        <p:attrNameLst>
                                          <p:attrName>style.visibility</p:attrName>
                                        </p:attrNameLst>
                                      </p:cBhvr>
                                      <p:to>
                                        <p:strVal val="visible"/>
                                      </p:to>
                                    </p:set>
                                    <p:animEffect transition="in" filter="blinds(horizontal)">
                                      <p:cBhvr>
                                        <p:cTn id="20" dur="500"/>
                                        <p:tgtEl>
                                          <p:spTgt spid="861187">
                                            <p:txEl>
                                              <p:pRg st="6" end="6"/>
                                            </p:txEl>
                                          </p:spTgt>
                                        </p:tgtEl>
                                      </p:cBhvr>
                                    </p:animEffect>
                                  </p:childTnLst>
                                </p:cTn>
                              </p:par>
                            </p:childTnLst>
                          </p:cTn>
                        </p:par>
                        <p:par>
                          <p:cTn id="21" fill="hold" nodeType="afterGroup">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861187">
                                            <p:txEl>
                                              <p:pRg st="8" end="8"/>
                                            </p:txEl>
                                          </p:spTgt>
                                        </p:tgtEl>
                                        <p:attrNameLst>
                                          <p:attrName>style.visibility</p:attrName>
                                        </p:attrNameLst>
                                      </p:cBhvr>
                                      <p:to>
                                        <p:strVal val="visible"/>
                                      </p:to>
                                    </p:set>
                                    <p:animEffect transition="in" filter="blinds(horizontal)">
                                      <p:cBhvr>
                                        <p:cTn id="24" dur="500"/>
                                        <p:tgtEl>
                                          <p:spTgt spid="8611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6" grpId="0"/>
      <p:bldP spid="861187"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34037D2-108A-4DEA-A383-628A318CE167}" type="slidenum">
              <a:rPr lang="de-DE" altLang="de-DE" sz="1400" smtClean="0"/>
              <a:pPr eaLnBrk="1" hangingPunct="1">
                <a:spcBef>
                  <a:spcPct val="0"/>
                </a:spcBef>
                <a:buFontTx/>
                <a:buNone/>
              </a:pPr>
              <a:t>126</a:t>
            </a:fld>
            <a:endParaRPr lang="de-DE" altLang="de-DE" sz="1400"/>
          </a:p>
        </p:txBody>
      </p:sp>
      <p:sp>
        <p:nvSpPr>
          <p:cNvPr id="862210" name="Rectangle 2"/>
          <p:cNvSpPr>
            <a:spLocks noGrp="1" noChangeArrowheads="1"/>
          </p:cNvSpPr>
          <p:nvPr>
            <p:ph type="title"/>
          </p:nvPr>
        </p:nvSpPr>
        <p:spPr/>
        <p:txBody>
          <a:bodyPr/>
          <a:lstStyle/>
          <a:p>
            <a:pPr eaLnBrk="1" hangingPunct="1"/>
            <a:r>
              <a:rPr lang="de-DE" altLang="de-DE" sz="2200" b="1"/>
              <a:t>2. Bewertungskriterien im Team gewichten</a:t>
            </a:r>
          </a:p>
        </p:txBody>
      </p:sp>
      <p:sp>
        <p:nvSpPr>
          <p:cNvPr id="862211" name="Rectangle 3"/>
          <p:cNvSpPr>
            <a:spLocks noGrp="1" noChangeArrowheads="1"/>
          </p:cNvSpPr>
          <p:nvPr>
            <p:ph type="body" sz="half" idx="1"/>
          </p:nvPr>
        </p:nvSpPr>
        <p:spPr>
          <a:xfrm>
            <a:off x="457200" y="1600200"/>
            <a:ext cx="8435975" cy="5068888"/>
          </a:xfrm>
        </p:spPr>
        <p:txBody>
          <a:bodyPr/>
          <a:lstStyle/>
          <a:p>
            <a:pPr marL="533400" indent="-533400" eaLnBrk="1" hangingPunct="1">
              <a:buFontTx/>
              <a:buNone/>
            </a:pPr>
            <a:endParaRPr lang="de-DE" altLang="de-DE" sz="1800" b="1"/>
          </a:p>
          <a:p>
            <a:pPr marL="533400" indent="-533400" eaLnBrk="1" hangingPunct="1">
              <a:buFontTx/>
              <a:buNone/>
            </a:pPr>
            <a:r>
              <a:rPr lang="de-DE" altLang="de-DE" sz="1800" b="1"/>
              <a:t>Gewichtung von Bewertungskriterien </a:t>
            </a:r>
          </a:p>
          <a:p>
            <a:pPr marL="533400" indent="-533400" eaLnBrk="1" hangingPunct="1"/>
            <a:r>
              <a:rPr lang="de-DE" altLang="de-DE" sz="1800"/>
              <a:t>Untersuchung der Bedeutung für den Gesamtwert</a:t>
            </a:r>
          </a:p>
          <a:p>
            <a:pPr marL="533400" indent="-533400" eaLnBrk="1" hangingPunct="1">
              <a:buFontTx/>
              <a:buNone/>
            </a:pPr>
            <a:endParaRPr lang="de-DE" altLang="de-DE" sz="1800" b="1"/>
          </a:p>
          <a:p>
            <a:pPr marL="533400" indent="-533400" eaLnBrk="1" hangingPunct="1">
              <a:buFontTx/>
              <a:buNone/>
            </a:pPr>
            <a:r>
              <a:rPr lang="de-DE" altLang="de-DE" sz="1800" b="1"/>
              <a:t>Verfahren</a:t>
            </a:r>
          </a:p>
          <a:p>
            <a:pPr marL="533400" indent="-533400" eaLnBrk="1" hangingPunct="1"/>
            <a:r>
              <a:rPr lang="de-DE" altLang="de-DE" sz="1800"/>
              <a:t>vereinfachter Binär-Vergleich</a:t>
            </a:r>
          </a:p>
          <a:p>
            <a:pPr marL="533400" indent="-533400" eaLnBrk="1" hangingPunct="1"/>
            <a:r>
              <a:rPr lang="de-DE" altLang="de-DE" sz="1800"/>
              <a:t>(Binär-Vergleich mit Dominanzmatrix, S. 178)</a:t>
            </a:r>
          </a:p>
          <a:p>
            <a:pPr marL="533400" indent="-533400" eaLnBrk="1" hangingPunct="1"/>
            <a:endParaRPr lang="de-DE" altLang="de-DE" sz="1800"/>
          </a:p>
          <a:p>
            <a:pPr marL="533400" indent="-533400" eaLnBrk="1" hangingPunct="1"/>
            <a:endParaRPr lang="de-DE" altLang="de-DE" sz="1800"/>
          </a:p>
          <a:p>
            <a:pPr marL="533400" indent="-533400" eaLnBrk="1" hangingPunct="1">
              <a:buFont typeface="Symbol" pitchFamily="18" charset="2"/>
              <a:buChar char="Þ"/>
            </a:pPr>
            <a:r>
              <a:rPr lang="de-DE" altLang="de-DE" sz="1400" b="1"/>
              <a:t>ergänzende Erläuterungen siehe Pahl / Beitz S. 168ff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2210"/>
                                        </p:tgtEl>
                                        <p:attrNameLst>
                                          <p:attrName>style.visibility</p:attrName>
                                        </p:attrNameLst>
                                      </p:cBhvr>
                                      <p:to>
                                        <p:strVal val="visible"/>
                                      </p:to>
                                    </p:set>
                                    <p:animEffect transition="in" filter="blinds(horizontal)">
                                      <p:cBhvr>
                                        <p:cTn id="7" dur="500"/>
                                        <p:tgtEl>
                                          <p:spTgt spid="8622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62211">
                                            <p:txEl>
                                              <p:pRg st="1" end="1"/>
                                            </p:txEl>
                                          </p:spTgt>
                                        </p:tgtEl>
                                        <p:attrNameLst>
                                          <p:attrName>style.visibility</p:attrName>
                                        </p:attrNameLst>
                                      </p:cBhvr>
                                      <p:to>
                                        <p:strVal val="visible"/>
                                      </p:to>
                                    </p:set>
                                    <p:animEffect transition="in" filter="blinds(horizontal)">
                                      <p:cBhvr>
                                        <p:cTn id="10" dur="500"/>
                                        <p:tgtEl>
                                          <p:spTgt spid="86221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62211">
                                            <p:txEl>
                                              <p:pRg st="2" end="2"/>
                                            </p:txEl>
                                          </p:spTgt>
                                        </p:tgtEl>
                                        <p:attrNameLst>
                                          <p:attrName>style.visibility</p:attrName>
                                        </p:attrNameLst>
                                      </p:cBhvr>
                                      <p:to>
                                        <p:strVal val="visible"/>
                                      </p:to>
                                    </p:set>
                                    <p:animEffect transition="in" filter="blinds(horizontal)">
                                      <p:cBhvr>
                                        <p:cTn id="13" dur="500"/>
                                        <p:tgtEl>
                                          <p:spTgt spid="86221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62211">
                                            <p:txEl>
                                              <p:pRg st="4" end="4"/>
                                            </p:txEl>
                                          </p:spTgt>
                                        </p:tgtEl>
                                        <p:attrNameLst>
                                          <p:attrName>style.visibility</p:attrName>
                                        </p:attrNameLst>
                                      </p:cBhvr>
                                      <p:to>
                                        <p:strVal val="visible"/>
                                      </p:to>
                                    </p:set>
                                    <p:animEffect transition="in" filter="blinds(horizontal)">
                                      <p:cBhvr>
                                        <p:cTn id="18" dur="500"/>
                                        <p:tgtEl>
                                          <p:spTgt spid="862211">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62211">
                                            <p:txEl>
                                              <p:pRg st="5" end="5"/>
                                            </p:txEl>
                                          </p:spTgt>
                                        </p:tgtEl>
                                        <p:attrNameLst>
                                          <p:attrName>style.visibility</p:attrName>
                                        </p:attrNameLst>
                                      </p:cBhvr>
                                      <p:to>
                                        <p:strVal val="visible"/>
                                      </p:to>
                                    </p:set>
                                    <p:animEffect transition="in" filter="blinds(horizontal)">
                                      <p:cBhvr>
                                        <p:cTn id="21" dur="500"/>
                                        <p:tgtEl>
                                          <p:spTgt spid="862211">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62211">
                                            <p:txEl>
                                              <p:pRg st="6" end="6"/>
                                            </p:txEl>
                                          </p:spTgt>
                                        </p:tgtEl>
                                        <p:attrNameLst>
                                          <p:attrName>style.visibility</p:attrName>
                                        </p:attrNameLst>
                                      </p:cBhvr>
                                      <p:to>
                                        <p:strVal val="visible"/>
                                      </p:to>
                                    </p:set>
                                    <p:animEffect transition="in" filter="blinds(horizontal)">
                                      <p:cBhvr>
                                        <p:cTn id="24" dur="500"/>
                                        <p:tgtEl>
                                          <p:spTgt spid="862211">
                                            <p:txEl>
                                              <p:pRg st="6" end="6"/>
                                            </p:txEl>
                                          </p:spTgt>
                                        </p:tgtEl>
                                      </p:cBhvr>
                                    </p:animEffect>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862211">
                                            <p:txEl>
                                              <p:pRg st="9" end="9"/>
                                            </p:txEl>
                                          </p:spTgt>
                                        </p:tgtEl>
                                        <p:attrNameLst>
                                          <p:attrName>style.visibility</p:attrName>
                                        </p:attrNameLst>
                                      </p:cBhvr>
                                      <p:to>
                                        <p:strVal val="visible"/>
                                      </p:to>
                                    </p:set>
                                    <p:animEffect transition="in" filter="blinds(horizontal)">
                                      <p:cBhvr>
                                        <p:cTn id="28" dur="500"/>
                                        <p:tgtEl>
                                          <p:spTgt spid="8622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0" grpId="0"/>
      <p:bldP spid="862211"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D203153-21B7-454B-AC58-D5B5BD2E082E}" type="slidenum">
              <a:rPr lang="de-DE" altLang="de-DE" sz="1400" smtClean="0"/>
              <a:pPr eaLnBrk="1" hangingPunct="1">
                <a:spcBef>
                  <a:spcPct val="0"/>
                </a:spcBef>
                <a:buFontTx/>
                <a:buNone/>
              </a:pPr>
              <a:t>127</a:t>
            </a:fld>
            <a:endParaRPr lang="de-DE" altLang="de-DE" sz="1400"/>
          </a:p>
        </p:txBody>
      </p:sp>
      <p:sp>
        <p:nvSpPr>
          <p:cNvPr id="134147" name="Rectangle 2"/>
          <p:cNvSpPr>
            <a:spLocks noGrp="1" noChangeArrowheads="1"/>
          </p:cNvSpPr>
          <p:nvPr>
            <p:ph type="title"/>
          </p:nvPr>
        </p:nvSpPr>
        <p:spPr/>
        <p:txBody>
          <a:bodyPr/>
          <a:lstStyle/>
          <a:p>
            <a:pPr eaLnBrk="1" hangingPunct="1"/>
            <a:r>
              <a:rPr lang="de-DE" altLang="de-DE" sz="2200" b="1" dirty="0"/>
              <a:t>Projekt PE ID 1: Bewertungskriterien mit vereinfachtem </a:t>
            </a:r>
            <a:br>
              <a:rPr lang="de-DE" altLang="de-DE" sz="2200" b="1" dirty="0"/>
            </a:br>
            <a:r>
              <a:rPr lang="de-DE" altLang="de-DE" sz="2200" b="1" dirty="0"/>
              <a:t>Binärvergleich gewichten</a:t>
            </a:r>
          </a:p>
        </p:txBody>
      </p:sp>
      <p:sp>
        <p:nvSpPr>
          <p:cNvPr id="863235" name="Rectangle 3"/>
          <p:cNvSpPr>
            <a:spLocks noGrp="1" noChangeArrowheads="1"/>
          </p:cNvSpPr>
          <p:nvPr>
            <p:ph type="body" idx="1"/>
          </p:nvPr>
        </p:nvSpPr>
        <p:spPr>
          <a:xfrm>
            <a:off x="457200" y="1600200"/>
            <a:ext cx="8229600" cy="5257800"/>
          </a:xfrm>
        </p:spPr>
        <p:txBody>
          <a:bodyPr/>
          <a:lstStyle/>
          <a:p>
            <a:pPr eaLnBrk="1" hangingPunct="1">
              <a:buFontTx/>
              <a:buNone/>
            </a:pPr>
            <a:r>
              <a:rPr lang="de-DE" altLang="de-DE" sz="1800" b="1"/>
              <a:t>Beispiel: Bewertungskriterien beim Gebrauchtwagenkauf</a:t>
            </a:r>
          </a:p>
          <a:p>
            <a:pPr eaLnBrk="1" hangingPunct="1"/>
            <a:r>
              <a:rPr lang="de-DE" altLang="de-DE" sz="1600"/>
              <a:t>Sportliches Design</a:t>
            </a:r>
          </a:p>
          <a:p>
            <a:pPr eaLnBrk="1" hangingPunct="1"/>
            <a:r>
              <a:rPr lang="de-DE" altLang="de-DE" sz="1600"/>
              <a:t>Spritverbrauch</a:t>
            </a:r>
          </a:p>
          <a:p>
            <a:pPr eaLnBrk="1" hangingPunct="1"/>
            <a:r>
              <a:rPr lang="de-DE" altLang="de-DE" sz="1600"/>
              <a:t>CO</a:t>
            </a:r>
            <a:r>
              <a:rPr lang="de-DE" altLang="de-DE" sz="1600" baseline="-25000"/>
              <a:t>2</a:t>
            </a:r>
            <a:r>
              <a:rPr lang="de-DE" altLang="de-DE" sz="1600"/>
              <a:t>-Emissionen</a:t>
            </a:r>
          </a:p>
          <a:p>
            <a:pPr eaLnBrk="1" hangingPunct="1"/>
            <a:r>
              <a:rPr lang="de-DE" altLang="de-DE" sz="1600"/>
              <a:t>Höchstgeschwindigkeit</a:t>
            </a:r>
          </a:p>
          <a:p>
            <a:pPr eaLnBrk="1" hangingPunct="1"/>
            <a:r>
              <a:rPr lang="de-DE" altLang="de-DE" sz="1600"/>
              <a:t>Leistung (PS)</a:t>
            </a:r>
          </a:p>
          <a:p>
            <a:pPr eaLnBrk="1" hangingPunct="1"/>
            <a:r>
              <a:rPr lang="de-DE" altLang="de-DE" sz="1600"/>
              <a:t>Kilometerstand</a:t>
            </a:r>
          </a:p>
          <a:p>
            <a:pPr eaLnBrk="1" hangingPunct="1"/>
            <a:r>
              <a:rPr lang="de-DE" altLang="de-DE" sz="1600"/>
              <a:t>Checkheftgepflegt</a:t>
            </a:r>
          </a:p>
          <a:p>
            <a:pPr eaLnBrk="1" hangingPunct="1"/>
            <a:r>
              <a:rPr lang="de-DE" altLang="de-DE" sz="1600"/>
              <a:t>Anzahl der Vorbesitzer</a:t>
            </a:r>
          </a:p>
          <a:p>
            <a:pPr eaLnBrk="1" hangingPunct="1"/>
            <a:r>
              <a:rPr lang="de-DE" altLang="de-DE" sz="1600"/>
              <a:t>Kosten für KFZ-Steuer und Versicherung</a:t>
            </a:r>
          </a:p>
          <a:p>
            <a:pPr eaLnBrk="1" hangingPunct="1"/>
            <a:r>
              <a:rPr lang="de-DE" altLang="de-DE" sz="1600"/>
              <a:t>Breite der Reifen</a:t>
            </a:r>
          </a:p>
          <a:p>
            <a:pPr eaLnBrk="1" hangingPunct="1"/>
            <a:r>
              <a:rPr lang="de-DE" altLang="de-DE" sz="1600"/>
              <a:t>Design der Alufelgen</a:t>
            </a:r>
          </a:p>
          <a:p>
            <a:pPr eaLnBrk="1" hangingPunct="1"/>
            <a:r>
              <a:rPr lang="de-DE" altLang="de-DE" sz="1600"/>
              <a:t>Funktionen der Klimaanlage</a:t>
            </a:r>
          </a:p>
          <a:p>
            <a:pPr eaLnBrk="1" hangingPunct="1"/>
            <a:r>
              <a:rPr lang="de-DE" altLang="de-DE" sz="1600"/>
              <a:t>Sonnenschutzverglasung</a:t>
            </a:r>
          </a:p>
          <a:p>
            <a:pPr eaLnBrk="1" hangingPunct="1"/>
            <a:r>
              <a:rPr lang="de-DE" altLang="de-DE" sz="1600"/>
              <a:t>Kaufpreis</a:t>
            </a:r>
          </a:p>
          <a:p>
            <a:pPr eaLnBrk="1" hangingPunct="1"/>
            <a:r>
              <a:rPr lang="de-DE" altLang="de-DE" sz="1600"/>
              <a:t>Entfernung zum Händler</a:t>
            </a:r>
          </a:p>
          <a:p>
            <a:pPr eaLnBrk="1" hangingPunct="1"/>
            <a:r>
              <a:rPr lang="de-DE" altLang="de-DE" sz="1600"/>
              <a:t>Umfang der Gebrauchtwagengarantie</a:t>
            </a:r>
          </a:p>
        </p:txBody>
      </p:sp>
    </p:spTree>
    <p:extLst>
      <p:ext uri="{BB962C8B-B14F-4D97-AF65-F5344CB8AC3E}">
        <p14:creationId xmlns:p14="http://schemas.microsoft.com/office/powerpoint/2010/main" val="82771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3235">
                                            <p:txEl>
                                              <p:pRg st="0" end="0"/>
                                            </p:txEl>
                                          </p:spTgt>
                                        </p:tgtEl>
                                        <p:attrNameLst>
                                          <p:attrName>style.visibility</p:attrName>
                                        </p:attrNameLst>
                                      </p:cBhvr>
                                      <p:to>
                                        <p:strVal val="visible"/>
                                      </p:to>
                                    </p:set>
                                    <p:animEffect transition="in" filter="blinds(horizontal)">
                                      <p:cBhvr>
                                        <p:cTn id="7" dur="500"/>
                                        <p:tgtEl>
                                          <p:spTgt spid="863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3235">
                                            <p:txEl>
                                              <p:pRg st="1" end="1"/>
                                            </p:txEl>
                                          </p:spTgt>
                                        </p:tgtEl>
                                        <p:attrNameLst>
                                          <p:attrName>style.visibility</p:attrName>
                                        </p:attrNameLst>
                                      </p:cBhvr>
                                      <p:to>
                                        <p:strVal val="visible"/>
                                      </p:to>
                                    </p:set>
                                    <p:animEffect transition="in" filter="blinds(horizontal)">
                                      <p:cBhvr>
                                        <p:cTn id="12" dur="500"/>
                                        <p:tgtEl>
                                          <p:spTgt spid="863235">
                                            <p:txEl>
                                              <p:pRg st="1" end="1"/>
                                            </p:txEl>
                                          </p:spTgt>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863235">
                                            <p:txEl>
                                              <p:pRg st="2" end="2"/>
                                            </p:txEl>
                                          </p:spTgt>
                                        </p:tgtEl>
                                        <p:attrNameLst>
                                          <p:attrName>style.visibility</p:attrName>
                                        </p:attrNameLst>
                                      </p:cBhvr>
                                      <p:to>
                                        <p:strVal val="visible"/>
                                      </p:to>
                                    </p:set>
                                    <p:animEffect transition="in" filter="blinds(horizontal)">
                                      <p:cBhvr>
                                        <p:cTn id="16" dur="500"/>
                                        <p:tgtEl>
                                          <p:spTgt spid="863235">
                                            <p:txEl>
                                              <p:pRg st="2" end="2"/>
                                            </p:txEl>
                                          </p:spTgt>
                                        </p:tgtEl>
                                      </p:cBhvr>
                                    </p:animEffect>
                                  </p:childTnLst>
                                </p:cTn>
                              </p:par>
                            </p:childTnLst>
                          </p:cTn>
                        </p:par>
                        <p:par>
                          <p:cTn id="17" fill="hold" nodeType="afterGroup">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863235">
                                            <p:txEl>
                                              <p:pRg st="3" end="3"/>
                                            </p:txEl>
                                          </p:spTgt>
                                        </p:tgtEl>
                                        <p:attrNameLst>
                                          <p:attrName>style.visibility</p:attrName>
                                        </p:attrNameLst>
                                      </p:cBhvr>
                                      <p:to>
                                        <p:strVal val="visible"/>
                                      </p:to>
                                    </p:set>
                                    <p:animEffect transition="in" filter="blinds(horizontal)">
                                      <p:cBhvr>
                                        <p:cTn id="20" dur="500"/>
                                        <p:tgtEl>
                                          <p:spTgt spid="863235">
                                            <p:txEl>
                                              <p:pRg st="3" end="3"/>
                                            </p:txEl>
                                          </p:spTgt>
                                        </p:tgtEl>
                                      </p:cBhvr>
                                    </p:animEffect>
                                  </p:childTnLst>
                                </p:cTn>
                              </p:par>
                            </p:childTnLst>
                          </p:cTn>
                        </p:par>
                        <p:par>
                          <p:cTn id="21" fill="hold" nodeType="afterGroup">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863235">
                                            <p:txEl>
                                              <p:pRg st="4" end="4"/>
                                            </p:txEl>
                                          </p:spTgt>
                                        </p:tgtEl>
                                        <p:attrNameLst>
                                          <p:attrName>style.visibility</p:attrName>
                                        </p:attrNameLst>
                                      </p:cBhvr>
                                      <p:to>
                                        <p:strVal val="visible"/>
                                      </p:to>
                                    </p:set>
                                    <p:animEffect transition="in" filter="blinds(horizontal)">
                                      <p:cBhvr>
                                        <p:cTn id="24" dur="500"/>
                                        <p:tgtEl>
                                          <p:spTgt spid="86323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63235">
                                            <p:txEl>
                                              <p:pRg st="5" end="5"/>
                                            </p:txEl>
                                          </p:spTgt>
                                        </p:tgtEl>
                                        <p:attrNameLst>
                                          <p:attrName>style.visibility</p:attrName>
                                        </p:attrNameLst>
                                      </p:cBhvr>
                                      <p:to>
                                        <p:strVal val="visible"/>
                                      </p:to>
                                    </p:set>
                                    <p:animEffect transition="in" filter="blinds(horizontal)">
                                      <p:cBhvr>
                                        <p:cTn id="29" dur="500"/>
                                        <p:tgtEl>
                                          <p:spTgt spid="863235">
                                            <p:txEl>
                                              <p:pRg st="5" end="5"/>
                                            </p:txEl>
                                          </p:spTgt>
                                        </p:tgtEl>
                                      </p:cBhvr>
                                    </p:animEffect>
                                  </p:childTnLst>
                                </p:cTn>
                              </p:par>
                            </p:childTnLst>
                          </p:cTn>
                        </p:par>
                        <p:par>
                          <p:cTn id="30" fill="hold" nodeType="afterGroup">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863235">
                                            <p:txEl>
                                              <p:pRg st="6" end="6"/>
                                            </p:txEl>
                                          </p:spTgt>
                                        </p:tgtEl>
                                        <p:attrNameLst>
                                          <p:attrName>style.visibility</p:attrName>
                                        </p:attrNameLst>
                                      </p:cBhvr>
                                      <p:to>
                                        <p:strVal val="visible"/>
                                      </p:to>
                                    </p:set>
                                    <p:animEffect transition="in" filter="blinds(horizontal)">
                                      <p:cBhvr>
                                        <p:cTn id="33" dur="500"/>
                                        <p:tgtEl>
                                          <p:spTgt spid="863235">
                                            <p:txEl>
                                              <p:pRg st="6" end="6"/>
                                            </p:txEl>
                                          </p:spTgt>
                                        </p:tgtEl>
                                      </p:cBhvr>
                                    </p:animEffect>
                                  </p:childTnLst>
                                </p:cTn>
                              </p:par>
                            </p:childTnLst>
                          </p:cTn>
                        </p:par>
                        <p:par>
                          <p:cTn id="34" fill="hold" nodeType="afterGroup">
                            <p:stCondLst>
                              <p:cond delay="1000"/>
                            </p:stCondLst>
                            <p:childTnLst>
                              <p:par>
                                <p:cTn id="35" presetID="3" presetClass="entr" presetSubtype="10" fill="hold" grpId="0" nodeType="afterEffect">
                                  <p:stCondLst>
                                    <p:cond delay="0"/>
                                  </p:stCondLst>
                                  <p:childTnLst>
                                    <p:set>
                                      <p:cBhvr>
                                        <p:cTn id="36" dur="1" fill="hold">
                                          <p:stCondLst>
                                            <p:cond delay="0"/>
                                          </p:stCondLst>
                                        </p:cTn>
                                        <p:tgtEl>
                                          <p:spTgt spid="863235">
                                            <p:txEl>
                                              <p:pRg st="7" end="7"/>
                                            </p:txEl>
                                          </p:spTgt>
                                        </p:tgtEl>
                                        <p:attrNameLst>
                                          <p:attrName>style.visibility</p:attrName>
                                        </p:attrNameLst>
                                      </p:cBhvr>
                                      <p:to>
                                        <p:strVal val="visible"/>
                                      </p:to>
                                    </p:set>
                                    <p:animEffect transition="in" filter="blinds(horizontal)">
                                      <p:cBhvr>
                                        <p:cTn id="37" dur="500"/>
                                        <p:tgtEl>
                                          <p:spTgt spid="863235">
                                            <p:txEl>
                                              <p:pRg st="7" end="7"/>
                                            </p:txEl>
                                          </p:spTgt>
                                        </p:tgtEl>
                                      </p:cBhvr>
                                    </p:animEffect>
                                  </p:childTnLst>
                                </p:cTn>
                              </p:par>
                            </p:childTnLst>
                          </p:cTn>
                        </p:par>
                        <p:par>
                          <p:cTn id="38" fill="hold" nodeType="afterGroup">
                            <p:stCondLst>
                              <p:cond delay="1500"/>
                            </p:stCondLst>
                            <p:childTnLst>
                              <p:par>
                                <p:cTn id="39" presetID="3" presetClass="entr" presetSubtype="10" fill="hold" grpId="0" nodeType="afterEffect">
                                  <p:stCondLst>
                                    <p:cond delay="0"/>
                                  </p:stCondLst>
                                  <p:childTnLst>
                                    <p:set>
                                      <p:cBhvr>
                                        <p:cTn id="40" dur="1" fill="hold">
                                          <p:stCondLst>
                                            <p:cond delay="0"/>
                                          </p:stCondLst>
                                        </p:cTn>
                                        <p:tgtEl>
                                          <p:spTgt spid="863235">
                                            <p:txEl>
                                              <p:pRg st="8" end="8"/>
                                            </p:txEl>
                                          </p:spTgt>
                                        </p:tgtEl>
                                        <p:attrNameLst>
                                          <p:attrName>style.visibility</p:attrName>
                                        </p:attrNameLst>
                                      </p:cBhvr>
                                      <p:to>
                                        <p:strVal val="visible"/>
                                      </p:to>
                                    </p:set>
                                    <p:animEffect transition="in" filter="blinds(horizontal)">
                                      <p:cBhvr>
                                        <p:cTn id="41" dur="500"/>
                                        <p:tgtEl>
                                          <p:spTgt spid="863235">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63235">
                                            <p:txEl>
                                              <p:pRg st="9" end="9"/>
                                            </p:txEl>
                                          </p:spTgt>
                                        </p:tgtEl>
                                        <p:attrNameLst>
                                          <p:attrName>style.visibility</p:attrName>
                                        </p:attrNameLst>
                                      </p:cBhvr>
                                      <p:to>
                                        <p:strVal val="visible"/>
                                      </p:to>
                                    </p:set>
                                    <p:animEffect transition="in" filter="blinds(horizontal)">
                                      <p:cBhvr>
                                        <p:cTn id="46" dur="500"/>
                                        <p:tgtEl>
                                          <p:spTgt spid="863235">
                                            <p:txEl>
                                              <p:pRg st="9" end="9"/>
                                            </p:txEl>
                                          </p:spTgt>
                                        </p:tgtEl>
                                      </p:cBhvr>
                                    </p:animEffect>
                                  </p:childTnLst>
                                </p:cTn>
                              </p:par>
                            </p:childTnLst>
                          </p:cTn>
                        </p:par>
                        <p:par>
                          <p:cTn id="47" fill="hold" nodeType="afterGroup">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863235">
                                            <p:txEl>
                                              <p:pRg st="10" end="10"/>
                                            </p:txEl>
                                          </p:spTgt>
                                        </p:tgtEl>
                                        <p:attrNameLst>
                                          <p:attrName>style.visibility</p:attrName>
                                        </p:attrNameLst>
                                      </p:cBhvr>
                                      <p:to>
                                        <p:strVal val="visible"/>
                                      </p:to>
                                    </p:set>
                                    <p:animEffect transition="in" filter="blinds(horizontal)">
                                      <p:cBhvr>
                                        <p:cTn id="50" dur="500"/>
                                        <p:tgtEl>
                                          <p:spTgt spid="863235">
                                            <p:txEl>
                                              <p:pRg st="10" end="10"/>
                                            </p:txEl>
                                          </p:spTgt>
                                        </p:tgtEl>
                                      </p:cBhvr>
                                    </p:animEffect>
                                  </p:childTnLst>
                                </p:cTn>
                              </p:par>
                            </p:childTnLst>
                          </p:cTn>
                        </p:par>
                        <p:par>
                          <p:cTn id="51" fill="hold" nodeType="afterGroup">
                            <p:stCondLst>
                              <p:cond delay="1000"/>
                            </p:stCondLst>
                            <p:childTnLst>
                              <p:par>
                                <p:cTn id="52" presetID="3" presetClass="entr" presetSubtype="10" fill="hold" grpId="0" nodeType="afterEffect">
                                  <p:stCondLst>
                                    <p:cond delay="0"/>
                                  </p:stCondLst>
                                  <p:childTnLst>
                                    <p:set>
                                      <p:cBhvr>
                                        <p:cTn id="53" dur="1" fill="hold">
                                          <p:stCondLst>
                                            <p:cond delay="0"/>
                                          </p:stCondLst>
                                        </p:cTn>
                                        <p:tgtEl>
                                          <p:spTgt spid="863235">
                                            <p:txEl>
                                              <p:pRg st="11" end="11"/>
                                            </p:txEl>
                                          </p:spTgt>
                                        </p:tgtEl>
                                        <p:attrNameLst>
                                          <p:attrName>style.visibility</p:attrName>
                                        </p:attrNameLst>
                                      </p:cBhvr>
                                      <p:to>
                                        <p:strVal val="visible"/>
                                      </p:to>
                                    </p:set>
                                    <p:animEffect transition="in" filter="blinds(horizontal)">
                                      <p:cBhvr>
                                        <p:cTn id="54" dur="500"/>
                                        <p:tgtEl>
                                          <p:spTgt spid="863235">
                                            <p:txEl>
                                              <p:pRg st="11" end="11"/>
                                            </p:txEl>
                                          </p:spTgt>
                                        </p:tgtEl>
                                      </p:cBhvr>
                                    </p:animEffect>
                                  </p:childTnLst>
                                </p:cTn>
                              </p:par>
                            </p:childTnLst>
                          </p:cTn>
                        </p:par>
                        <p:par>
                          <p:cTn id="55" fill="hold" nodeType="afterGroup">
                            <p:stCondLst>
                              <p:cond delay="1500"/>
                            </p:stCondLst>
                            <p:childTnLst>
                              <p:par>
                                <p:cTn id="56" presetID="3" presetClass="entr" presetSubtype="10" fill="hold" grpId="0" nodeType="afterEffect">
                                  <p:stCondLst>
                                    <p:cond delay="0"/>
                                  </p:stCondLst>
                                  <p:childTnLst>
                                    <p:set>
                                      <p:cBhvr>
                                        <p:cTn id="57" dur="1" fill="hold">
                                          <p:stCondLst>
                                            <p:cond delay="0"/>
                                          </p:stCondLst>
                                        </p:cTn>
                                        <p:tgtEl>
                                          <p:spTgt spid="863235">
                                            <p:txEl>
                                              <p:pRg st="12" end="12"/>
                                            </p:txEl>
                                          </p:spTgt>
                                        </p:tgtEl>
                                        <p:attrNameLst>
                                          <p:attrName>style.visibility</p:attrName>
                                        </p:attrNameLst>
                                      </p:cBhvr>
                                      <p:to>
                                        <p:strVal val="visible"/>
                                      </p:to>
                                    </p:set>
                                    <p:animEffect transition="in" filter="blinds(horizontal)">
                                      <p:cBhvr>
                                        <p:cTn id="58" dur="500"/>
                                        <p:tgtEl>
                                          <p:spTgt spid="863235">
                                            <p:txEl>
                                              <p:pRg st="12" end="12"/>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63235">
                                            <p:txEl>
                                              <p:pRg st="13" end="13"/>
                                            </p:txEl>
                                          </p:spTgt>
                                        </p:tgtEl>
                                        <p:attrNameLst>
                                          <p:attrName>style.visibility</p:attrName>
                                        </p:attrNameLst>
                                      </p:cBhvr>
                                      <p:to>
                                        <p:strVal val="visible"/>
                                      </p:to>
                                    </p:set>
                                    <p:animEffect transition="in" filter="blinds(horizontal)">
                                      <p:cBhvr>
                                        <p:cTn id="63" dur="500"/>
                                        <p:tgtEl>
                                          <p:spTgt spid="863235">
                                            <p:txEl>
                                              <p:pRg st="13" end="13"/>
                                            </p:txEl>
                                          </p:spTgt>
                                        </p:tgtEl>
                                      </p:cBhvr>
                                    </p:animEffect>
                                  </p:childTnLst>
                                </p:cTn>
                              </p:par>
                            </p:childTnLst>
                          </p:cTn>
                        </p:par>
                        <p:par>
                          <p:cTn id="64" fill="hold" nodeType="afterGroup">
                            <p:stCondLst>
                              <p:cond delay="500"/>
                            </p:stCondLst>
                            <p:childTnLst>
                              <p:par>
                                <p:cTn id="65" presetID="3" presetClass="entr" presetSubtype="10" fill="hold" grpId="0" nodeType="afterEffect">
                                  <p:stCondLst>
                                    <p:cond delay="0"/>
                                  </p:stCondLst>
                                  <p:childTnLst>
                                    <p:set>
                                      <p:cBhvr>
                                        <p:cTn id="66" dur="1" fill="hold">
                                          <p:stCondLst>
                                            <p:cond delay="0"/>
                                          </p:stCondLst>
                                        </p:cTn>
                                        <p:tgtEl>
                                          <p:spTgt spid="863235">
                                            <p:txEl>
                                              <p:pRg st="14" end="14"/>
                                            </p:txEl>
                                          </p:spTgt>
                                        </p:tgtEl>
                                        <p:attrNameLst>
                                          <p:attrName>style.visibility</p:attrName>
                                        </p:attrNameLst>
                                      </p:cBhvr>
                                      <p:to>
                                        <p:strVal val="visible"/>
                                      </p:to>
                                    </p:set>
                                    <p:animEffect transition="in" filter="blinds(horizontal)">
                                      <p:cBhvr>
                                        <p:cTn id="67" dur="500"/>
                                        <p:tgtEl>
                                          <p:spTgt spid="863235">
                                            <p:txEl>
                                              <p:pRg st="14" end="14"/>
                                            </p:txEl>
                                          </p:spTgt>
                                        </p:tgtEl>
                                      </p:cBhvr>
                                    </p:animEffect>
                                  </p:childTnLst>
                                </p:cTn>
                              </p:par>
                            </p:childTnLst>
                          </p:cTn>
                        </p:par>
                        <p:par>
                          <p:cTn id="68" fill="hold" nodeType="afterGroup">
                            <p:stCondLst>
                              <p:cond delay="1000"/>
                            </p:stCondLst>
                            <p:childTnLst>
                              <p:par>
                                <p:cTn id="69" presetID="3" presetClass="entr" presetSubtype="10" fill="hold" grpId="0" nodeType="afterEffect">
                                  <p:stCondLst>
                                    <p:cond delay="0"/>
                                  </p:stCondLst>
                                  <p:childTnLst>
                                    <p:set>
                                      <p:cBhvr>
                                        <p:cTn id="70" dur="1" fill="hold">
                                          <p:stCondLst>
                                            <p:cond delay="0"/>
                                          </p:stCondLst>
                                        </p:cTn>
                                        <p:tgtEl>
                                          <p:spTgt spid="863235">
                                            <p:txEl>
                                              <p:pRg st="15" end="15"/>
                                            </p:txEl>
                                          </p:spTgt>
                                        </p:tgtEl>
                                        <p:attrNameLst>
                                          <p:attrName>style.visibility</p:attrName>
                                        </p:attrNameLst>
                                      </p:cBhvr>
                                      <p:to>
                                        <p:strVal val="visible"/>
                                      </p:to>
                                    </p:set>
                                    <p:animEffect transition="in" filter="blinds(horizontal)">
                                      <p:cBhvr>
                                        <p:cTn id="71" dur="500"/>
                                        <p:tgtEl>
                                          <p:spTgt spid="863235">
                                            <p:txEl>
                                              <p:pRg st="15" end="15"/>
                                            </p:txEl>
                                          </p:spTgt>
                                        </p:tgtEl>
                                      </p:cBhvr>
                                    </p:animEffect>
                                  </p:childTnLst>
                                </p:cTn>
                              </p:par>
                            </p:childTnLst>
                          </p:cTn>
                        </p:par>
                        <p:par>
                          <p:cTn id="72" fill="hold" nodeType="afterGroup">
                            <p:stCondLst>
                              <p:cond delay="1500"/>
                            </p:stCondLst>
                            <p:childTnLst>
                              <p:par>
                                <p:cTn id="73" presetID="3" presetClass="entr" presetSubtype="10" fill="hold" grpId="0" nodeType="afterEffect">
                                  <p:stCondLst>
                                    <p:cond delay="0"/>
                                  </p:stCondLst>
                                  <p:childTnLst>
                                    <p:set>
                                      <p:cBhvr>
                                        <p:cTn id="74" dur="1" fill="hold">
                                          <p:stCondLst>
                                            <p:cond delay="0"/>
                                          </p:stCondLst>
                                        </p:cTn>
                                        <p:tgtEl>
                                          <p:spTgt spid="863235">
                                            <p:txEl>
                                              <p:pRg st="16" end="16"/>
                                            </p:txEl>
                                          </p:spTgt>
                                        </p:tgtEl>
                                        <p:attrNameLst>
                                          <p:attrName>style.visibility</p:attrName>
                                        </p:attrNameLst>
                                      </p:cBhvr>
                                      <p:to>
                                        <p:strVal val="visible"/>
                                      </p:to>
                                    </p:set>
                                    <p:animEffect transition="in" filter="blinds(horizontal)">
                                      <p:cBhvr>
                                        <p:cTn id="75" dur="500"/>
                                        <p:tgtEl>
                                          <p:spTgt spid="86323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35" grpId="0" build="p"/>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D203153-21B7-454B-AC58-D5B5BD2E082E}" type="slidenum">
              <a:rPr lang="de-DE" altLang="de-DE" sz="1400" smtClean="0"/>
              <a:pPr eaLnBrk="1" hangingPunct="1">
                <a:spcBef>
                  <a:spcPct val="0"/>
                </a:spcBef>
                <a:buFontTx/>
                <a:buNone/>
              </a:pPr>
              <a:t>128</a:t>
            </a:fld>
            <a:endParaRPr lang="de-DE" altLang="de-DE" sz="1400"/>
          </a:p>
        </p:txBody>
      </p:sp>
      <p:sp>
        <p:nvSpPr>
          <p:cNvPr id="134147" name="Rectangle 2"/>
          <p:cNvSpPr>
            <a:spLocks noGrp="1" noChangeArrowheads="1"/>
          </p:cNvSpPr>
          <p:nvPr>
            <p:ph type="title"/>
          </p:nvPr>
        </p:nvSpPr>
        <p:spPr/>
        <p:txBody>
          <a:bodyPr/>
          <a:lstStyle/>
          <a:p>
            <a:pPr eaLnBrk="1" hangingPunct="1"/>
            <a:r>
              <a:rPr lang="de-DE" altLang="de-DE" sz="2200" b="1" dirty="0"/>
              <a:t>Projekt PE ID 1: Bewertungskriterien mit vereinfachtem </a:t>
            </a:r>
            <a:br>
              <a:rPr lang="de-DE" altLang="de-DE" sz="2200" b="1" dirty="0"/>
            </a:br>
            <a:r>
              <a:rPr lang="de-DE" altLang="de-DE" sz="2200" b="1" dirty="0"/>
              <a:t>Binärvergleich gewichten</a:t>
            </a:r>
          </a:p>
        </p:txBody>
      </p:sp>
      <p:sp>
        <p:nvSpPr>
          <p:cNvPr id="863235" name="Rectangle 3"/>
          <p:cNvSpPr>
            <a:spLocks noGrp="1" noChangeArrowheads="1"/>
          </p:cNvSpPr>
          <p:nvPr>
            <p:ph type="body" idx="1"/>
          </p:nvPr>
        </p:nvSpPr>
        <p:spPr>
          <a:xfrm>
            <a:off x="457200" y="1600200"/>
            <a:ext cx="8229600" cy="5257800"/>
          </a:xfrm>
        </p:spPr>
        <p:txBody>
          <a:bodyPr/>
          <a:lstStyle/>
          <a:p>
            <a:pPr eaLnBrk="1" hangingPunct="1">
              <a:buFontTx/>
              <a:buNone/>
            </a:pPr>
            <a:r>
              <a:rPr lang="de-DE" altLang="de-DE" sz="1800" b="1"/>
              <a:t>Beispiel: Bewertungskriterien beim Gebrauchtwagenkauf</a:t>
            </a:r>
          </a:p>
          <a:p>
            <a:pPr eaLnBrk="1" hangingPunct="1"/>
            <a:r>
              <a:rPr lang="de-DE" altLang="de-DE" sz="1600"/>
              <a:t>Sportliches Design</a:t>
            </a:r>
          </a:p>
          <a:p>
            <a:pPr eaLnBrk="1" hangingPunct="1"/>
            <a:r>
              <a:rPr lang="de-DE" altLang="de-DE" sz="1600"/>
              <a:t>Spritverbrauch</a:t>
            </a:r>
          </a:p>
          <a:p>
            <a:pPr eaLnBrk="1" hangingPunct="1"/>
            <a:r>
              <a:rPr lang="de-DE" altLang="de-DE" sz="1600"/>
              <a:t>CO</a:t>
            </a:r>
            <a:r>
              <a:rPr lang="de-DE" altLang="de-DE" sz="1600" baseline="-25000"/>
              <a:t>2</a:t>
            </a:r>
            <a:r>
              <a:rPr lang="de-DE" altLang="de-DE" sz="1600"/>
              <a:t>-Emissionen</a:t>
            </a:r>
          </a:p>
          <a:p>
            <a:pPr eaLnBrk="1" hangingPunct="1"/>
            <a:r>
              <a:rPr lang="de-DE" altLang="de-DE" sz="1600"/>
              <a:t>Höchstgeschwindigkeit</a:t>
            </a:r>
          </a:p>
          <a:p>
            <a:pPr eaLnBrk="1" hangingPunct="1"/>
            <a:r>
              <a:rPr lang="de-DE" altLang="de-DE" sz="1600"/>
              <a:t>Leistung (PS)</a:t>
            </a:r>
          </a:p>
          <a:p>
            <a:pPr eaLnBrk="1" hangingPunct="1"/>
            <a:r>
              <a:rPr lang="de-DE" altLang="de-DE" sz="1600"/>
              <a:t>Kilometerstand</a:t>
            </a:r>
          </a:p>
          <a:p>
            <a:pPr eaLnBrk="1" hangingPunct="1"/>
            <a:r>
              <a:rPr lang="de-DE" altLang="de-DE" sz="1600"/>
              <a:t>Checkheftgepflegt</a:t>
            </a:r>
          </a:p>
          <a:p>
            <a:pPr eaLnBrk="1" hangingPunct="1"/>
            <a:r>
              <a:rPr lang="de-DE" altLang="de-DE" sz="1600"/>
              <a:t>Anzahl der Vorbesitzer</a:t>
            </a:r>
          </a:p>
          <a:p>
            <a:pPr eaLnBrk="1" hangingPunct="1"/>
            <a:r>
              <a:rPr lang="de-DE" altLang="de-DE" sz="1600"/>
              <a:t>Kosten für KFZ-Steuer und Versicherung</a:t>
            </a:r>
          </a:p>
          <a:p>
            <a:pPr eaLnBrk="1" hangingPunct="1"/>
            <a:r>
              <a:rPr lang="de-DE" altLang="de-DE" sz="1600"/>
              <a:t>Breite der Reifen</a:t>
            </a:r>
          </a:p>
          <a:p>
            <a:pPr eaLnBrk="1" hangingPunct="1"/>
            <a:r>
              <a:rPr lang="de-DE" altLang="de-DE" sz="1600"/>
              <a:t>Design der Alufelgen</a:t>
            </a:r>
          </a:p>
          <a:p>
            <a:pPr eaLnBrk="1" hangingPunct="1"/>
            <a:r>
              <a:rPr lang="de-DE" altLang="de-DE" sz="1600"/>
              <a:t>Funktionen der Klimaanlage</a:t>
            </a:r>
          </a:p>
          <a:p>
            <a:pPr eaLnBrk="1" hangingPunct="1"/>
            <a:r>
              <a:rPr lang="de-DE" altLang="de-DE" sz="1600"/>
              <a:t>Sonnenschutzverglasung</a:t>
            </a:r>
          </a:p>
          <a:p>
            <a:pPr eaLnBrk="1" hangingPunct="1"/>
            <a:r>
              <a:rPr lang="de-DE" altLang="de-DE" sz="1600"/>
              <a:t>Kaufpreis</a:t>
            </a:r>
          </a:p>
          <a:p>
            <a:pPr eaLnBrk="1" hangingPunct="1"/>
            <a:r>
              <a:rPr lang="de-DE" altLang="de-DE" sz="1600"/>
              <a:t>Entfernung zum Händler</a:t>
            </a:r>
          </a:p>
          <a:p>
            <a:pPr eaLnBrk="1" hangingPunct="1"/>
            <a:r>
              <a:rPr lang="de-DE" altLang="de-DE" sz="1600"/>
              <a:t>Umfang der Gebrauchtwagengarantie</a:t>
            </a:r>
          </a:p>
        </p:txBody>
      </p:sp>
      <mc:AlternateContent xmlns:mc="http://schemas.openxmlformats.org/markup-compatibility/2006" xmlns:p14="http://schemas.microsoft.com/office/powerpoint/2010/main">
        <mc:Choice Requires="p14">
          <p:contentPart p14:bwMode="auto" r:id="rId2">
            <p14:nvContentPartPr>
              <p14:cNvPr id="2" name="Freihand 1"/>
              <p14:cNvContentPartPr/>
              <p14:nvPr/>
            </p14:nvContentPartPr>
            <p14:xfrm>
              <a:off x="5306040" y="2370960"/>
              <a:ext cx="3783960" cy="3202200"/>
            </p14:xfrm>
          </p:contentPart>
        </mc:Choice>
        <mc:Fallback xmlns="">
          <p:pic>
            <p:nvPicPr>
              <p:cNvPr id="2" name="Freihand 1"/>
              <p:cNvPicPr/>
              <p:nvPr/>
            </p:nvPicPr>
            <p:blipFill>
              <a:blip r:embed="rId3"/>
              <a:stretch>
                <a:fillRect/>
              </a:stretch>
            </p:blipFill>
            <p:spPr>
              <a:xfrm>
                <a:off x="5295240" y="2360160"/>
                <a:ext cx="3805920" cy="32209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3235">
                                            <p:txEl>
                                              <p:pRg st="0" end="0"/>
                                            </p:txEl>
                                          </p:spTgt>
                                        </p:tgtEl>
                                        <p:attrNameLst>
                                          <p:attrName>style.visibility</p:attrName>
                                        </p:attrNameLst>
                                      </p:cBhvr>
                                      <p:to>
                                        <p:strVal val="visible"/>
                                      </p:to>
                                    </p:set>
                                    <p:animEffect transition="in" filter="blinds(horizontal)">
                                      <p:cBhvr>
                                        <p:cTn id="7" dur="500"/>
                                        <p:tgtEl>
                                          <p:spTgt spid="863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3235">
                                            <p:txEl>
                                              <p:pRg st="1" end="1"/>
                                            </p:txEl>
                                          </p:spTgt>
                                        </p:tgtEl>
                                        <p:attrNameLst>
                                          <p:attrName>style.visibility</p:attrName>
                                        </p:attrNameLst>
                                      </p:cBhvr>
                                      <p:to>
                                        <p:strVal val="visible"/>
                                      </p:to>
                                    </p:set>
                                    <p:animEffect transition="in" filter="blinds(horizontal)">
                                      <p:cBhvr>
                                        <p:cTn id="12" dur="500"/>
                                        <p:tgtEl>
                                          <p:spTgt spid="863235">
                                            <p:txEl>
                                              <p:pRg st="1" end="1"/>
                                            </p:txEl>
                                          </p:spTgt>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863235">
                                            <p:txEl>
                                              <p:pRg st="2" end="2"/>
                                            </p:txEl>
                                          </p:spTgt>
                                        </p:tgtEl>
                                        <p:attrNameLst>
                                          <p:attrName>style.visibility</p:attrName>
                                        </p:attrNameLst>
                                      </p:cBhvr>
                                      <p:to>
                                        <p:strVal val="visible"/>
                                      </p:to>
                                    </p:set>
                                    <p:animEffect transition="in" filter="blinds(horizontal)">
                                      <p:cBhvr>
                                        <p:cTn id="16" dur="500"/>
                                        <p:tgtEl>
                                          <p:spTgt spid="863235">
                                            <p:txEl>
                                              <p:pRg st="2" end="2"/>
                                            </p:txEl>
                                          </p:spTgt>
                                        </p:tgtEl>
                                      </p:cBhvr>
                                    </p:animEffect>
                                  </p:childTnLst>
                                </p:cTn>
                              </p:par>
                            </p:childTnLst>
                          </p:cTn>
                        </p:par>
                        <p:par>
                          <p:cTn id="17" fill="hold" nodeType="afterGroup">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863235">
                                            <p:txEl>
                                              <p:pRg st="3" end="3"/>
                                            </p:txEl>
                                          </p:spTgt>
                                        </p:tgtEl>
                                        <p:attrNameLst>
                                          <p:attrName>style.visibility</p:attrName>
                                        </p:attrNameLst>
                                      </p:cBhvr>
                                      <p:to>
                                        <p:strVal val="visible"/>
                                      </p:to>
                                    </p:set>
                                    <p:animEffect transition="in" filter="blinds(horizontal)">
                                      <p:cBhvr>
                                        <p:cTn id="20" dur="500"/>
                                        <p:tgtEl>
                                          <p:spTgt spid="863235">
                                            <p:txEl>
                                              <p:pRg st="3" end="3"/>
                                            </p:txEl>
                                          </p:spTgt>
                                        </p:tgtEl>
                                      </p:cBhvr>
                                    </p:animEffect>
                                  </p:childTnLst>
                                </p:cTn>
                              </p:par>
                            </p:childTnLst>
                          </p:cTn>
                        </p:par>
                        <p:par>
                          <p:cTn id="21" fill="hold" nodeType="afterGroup">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863235">
                                            <p:txEl>
                                              <p:pRg st="4" end="4"/>
                                            </p:txEl>
                                          </p:spTgt>
                                        </p:tgtEl>
                                        <p:attrNameLst>
                                          <p:attrName>style.visibility</p:attrName>
                                        </p:attrNameLst>
                                      </p:cBhvr>
                                      <p:to>
                                        <p:strVal val="visible"/>
                                      </p:to>
                                    </p:set>
                                    <p:animEffect transition="in" filter="blinds(horizontal)">
                                      <p:cBhvr>
                                        <p:cTn id="24" dur="500"/>
                                        <p:tgtEl>
                                          <p:spTgt spid="86323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63235">
                                            <p:txEl>
                                              <p:pRg st="5" end="5"/>
                                            </p:txEl>
                                          </p:spTgt>
                                        </p:tgtEl>
                                        <p:attrNameLst>
                                          <p:attrName>style.visibility</p:attrName>
                                        </p:attrNameLst>
                                      </p:cBhvr>
                                      <p:to>
                                        <p:strVal val="visible"/>
                                      </p:to>
                                    </p:set>
                                    <p:animEffect transition="in" filter="blinds(horizontal)">
                                      <p:cBhvr>
                                        <p:cTn id="29" dur="500"/>
                                        <p:tgtEl>
                                          <p:spTgt spid="863235">
                                            <p:txEl>
                                              <p:pRg st="5" end="5"/>
                                            </p:txEl>
                                          </p:spTgt>
                                        </p:tgtEl>
                                      </p:cBhvr>
                                    </p:animEffect>
                                  </p:childTnLst>
                                </p:cTn>
                              </p:par>
                            </p:childTnLst>
                          </p:cTn>
                        </p:par>
                        <p:par>
                          <p:cTn id="30" fill="hold" nodeType="afterGroup">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863235">
                                            <p:txEl>
                                              <p:pRg st="6" end="6"/>
                                            </p:txEl>
                                          </p:spTgt>
                                        </p:tgtEl>
                                        <p:attrNameLst>
                                          <p:attrName>style.visibility</p:attrName>
                                        </p:attrNameLst>
                                      </p:cBhvr>
                                      <p:to>
                                        <p:strVal val="visible"/>
                                      </p:to>
                                    </p:set>
                                    <p:animEffect transition="in" filter="blinds(horizontal)">
                                      <p:cBhvr>
                                        <p:cTn id="33" dur="500"/>
                                        <p:tgtEl>
                                          <p:spTgt spid="863235">
                                            <p:txEl>
                                              <p:pRg st="6" end="6"/>
                                            </p:txEl>
                                          </p:spTgt>
                                        </p:tgtEl>
                                      </p:cBhvr>
                                    </p:animEffect>
                                  </p:childTnLst>
                                </p:cTn>
                              </p:par>
                            </p:childTnLst>
                          </p:cTn>
                        </p:par>
                        <p:par>
                          <p:cTn id="34" fill="hold" nodeType="afterGroup">
                            <p:stCondLst>
                              <p:cond delay="1000"/>
                            </p:stCondLst>
                            <p:childTnLst>
                              <p:par>
                                <p:cTn id="35" presetID="3" presetClass="entr" presetSubtype="10" fill="hold" grpId="0" nodeType="afterEffect">
                                  <p:stCondLst>
                                    <p:cond delay="0"/>
                                  </p:stCondLst>
                                  <p:childTnLst>
                                    <p:set>
                                      <p:cBhvr>
                                        <p:cTn id="36" dur="1" fill="hold">
                                          <p:stCondLst>
                                            <p:cond delay="0"/>
                                          </p:stCondLst>
                                        </p:cTn>
                                        <p:tgtEl>
                                          <p:spTgt spid="863235">
                                            <p:txEl>
                                              <p:pRg st="7" end="7"/>
                                            </p:txEl>
                                          </p:spTgt>
                                        </p:tgtEl>
                                        <p:attrNameLst>
                                          <p:attrName>style.visibility</p:attrName>
                                        </p:attrNameLst>
                                      </p:cBhvr>
                                      <p:to>
                                        <p:strVal val="visible"/>
                                      </p:to>
                                    </p:set>
                                    <p:animEffect transition="in" filter="blinds(horizontal)">
                                      <p:cBhvr>
                                        <p:cTn id="37" dur="500"/>
                                        <p:tgtEl>
                                          <p:spTgt spid="863235">
                                            <p:txEl>
                                              <p:pRg st="7" end="7"/>
                                            </p:txEl>
                                          </p:spTgt>
                                        </p:tgtEl>
                                      </p:cBhvr>
                                    </p:animEffect>
                                  </p:childTnLst>
                                </p:cTn>
                              </p:par>
                            </p:childTnLst>
                          </p:cTn>
                        </p:par>
                        <p:par>
                          <p:cTn id="38" fill="hold" nodeType="afterGroup">
                            <p:stCondLst>
                              <p:cond delay="1500"/>
                            </p:stCondLst>
                            <p:childTnLst>
                              <p:par>
                                <p:cTn id="39" presetID="3" presetClass="entr" presetSubtype="10" fill="hold" grpId="0" nodeType="afterEffect">
                                  <p:stCondLst>
                                    <p:cond delay="0"/>
                                  </p:stCondLst>
                                  <p:childTnLst>
                                    <p:set>
                                      <p:cBhvr>
                                        <p:cTn id="40" dur="1" fill="hold">
                                          <p:stCondLst>
                                            <p:cond delay="0"/>
                                          </p:stCondLst>
                                        </p:cTn>
                                        <p:tgtEl>
                                          <p:spTgt spid="863235">
                                            <p:txEl>
                                              <p:pRg st="8" end="8"/>
                                            </p:txEl>
                                          </p:spTgt>
                                        </p:tgtEl>
                                        <p:attrNameLst>
                                          <p:attrName>style.visibility</p:attrName>
                                        </p:attrNameLst>
                                      </p:cBhvr>
                                      <p:to>
                                        <p:strVal val="visible"/>
                                      </p:to>
                                    </p:set>
                                    <p:animEffect transition="in" filter="blinds(horizontal)">
                                      <p:cBhvr>
                                        <p:cTn id="41" dur="500"/>
                                        <p:tgtEl>
                                          <p:spTgt spid="863235">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63235">
                                            <p:txEl>
                                              <p:pRg st="9" end="9"/>
                                            </p:txEl>
                                          </p:spTgt>
                                        </p:tgtEl>
                                        <p:attrNameLst>
                                          <p:attrName>style.visibility</p:attrName>
                                        </p:attrNameLst>
                                      </p:cBhvr>
                                      <p:to>
                                        <p:strVal val="visible"/>
                                      </p:to>
                                    </p:set>
                                    <p:animEffect transition="in" filter="blinds(horizontal)">
                                      <p:cBhvr>
                                        <p:cTn id="46" dur="500"/>
                                        <p:tgtEl>
                                          <p:spTgt spid="863235">
                                            <p:txEl>
                                              <p:pRg st="9" end="9"/>
                                            </p:txEl>
                                          </p:spTgt>
                                        </p:tgtEl>
                                      </p:cBhvr>
                                    </p:animEffect>
                                  </p:childTnLst>
                                </p:cTn>
                              </p:par>
                            </p:childTnLst>
                          </p:cTn>
                        </p:par>
                        <p:par>
                          <p:cTn id="47" fill="hold" nodeType="afterGroup">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863235">
                                            <p:txEl>
                                              <p:pRg st="10" end="10"/>
                                            </p:txEl>
                                          </p:spTgt>
                                        </p:tgtEl>
                                        <p:attrNameLst>
                                          <p:attrName>style.visibility</p:attrName>
                                        </p:attrNameLst>
                                      </p:cBhvr>
                                      <p:to>
                                        <p:strVal val="visible"/>
                                      </p:to>
                                    </p:set>
                                    <p:animEffect transition="in" filter="blinds(horizontal)">
                                      <p:cBhvr>
                                        <p:cTn id="50" dur="500"/>
                                        <p:tgtEl>
                                          <p:spTgt spid="863235">
                                            <p:txEl>
                                              <p:pRg st="10" end="10"/>
                                            </p:txEl>
                                          </p:spTgt>
                                        </p:tgtEl>
                                      </p:cBhvr>
                                    </p:animEffect>
                                  </p:childTnLst>
                                </p:cTn>
                              </p:par>
                            </p:childTnLst>
                          </p:cTn>
                        </p:par>
                        <p:par>
                          <p:cTn id="51" fill="hold" nodeType="afterGroup">
                            <p:stCondLst>
                              <p:cond delay="1000"/>
                            </p:stCondLst>
                            <p:childTnLst>
                              <p:par>
                                <p:cTn id="52" presetID="3" presetClass="entr" presetSubtype="10" fill="hold" grpId="0" nodeType="afterEffect">
                                  <p:stCondLst>
                                    <p:cond delay="0"/>
                                  </p:stCondLst>
                                  <p:childTnLst>
                                    <p:set>
                                      <p:cBhvr>
                                        <p:cTn id="53" dur="1" fill="hold">
                                          <p:stCondLst>
                                            <p:cond delay="0"/>
                                          </p:stCondLst>
                                        </p:cTn>
                                        <p:tgtEl>
                                          <p:spTgt spid="863235">
                                            <p:txEl>
                                              <p:pRg st="11" end="11"/>
                                            </p:txEl>
                                          </p:spTgt>
                                        </p:tgtEl>
                                        <p:attrNameLst>
                                          <p:attrName>style.visibility</p:attrName>
                                        </p:attrNameLst>
                                      </p:cBhvr>
                                      <p:to>
                                        <p:strVal val="visible"/>
                                      </p:to>
                                    </p:set>
                                    <p:animEffect transition="in" filter="blinds(horizontal)">
                                      <p:cBhvr>
                                        <p:cTn id="54" dur="500"/>
                                        <p:tgtEl>
                                          <p:spTgt spid="863235">
                                            <p:txEl>
                                              <p:pRg st="11" end="11"/>
                                            </p:txEl>
                                          </p:spTgt>
                                        </p:tgtEl>
                                      </p:cBhvr>
                                    </p:animEffect>
                                  </p:childTnLst>
                                </p:cTn>
                              </p:par>
                            </p:childTnLst>
                          </p:cTn>
                        </p:par>
                        <p:par>
                          <p:cTn id="55" fill="hold" nodeType="afterGroup">
                            <p:stCondLst>
                              <p:cond delay="1500"/>
                            </p:stCondLst>
                            <p:childTnLst>
                              <p:par>
                                <p:cTn id="56" presetID="3" presetClass="entr" presetSubtype="10" fill="hold" grpId="0" nodeType="afterEffect">
                                  <p:stCondLst>
                                    <p:cond delay="0"/>
                                  </p:stCondLst>
                                  <p:childTnLst>
                                    <p:set>
                                      <p:cBhvr>
                                        <p:cTn id="57" dur="1" fill="hold">
                                          <p:stCondLst>
                                            <p:cond delay="0"/>
                                          </p:stCondLst>
                                        </p:cTn>
                                        <p:tgtEl>
                                          <p:spTgt spid="863235">
                                            <p:txEl>
                                              <p:pRg st="12" end="12"/>
                                            </p:txEl>
                                          </p:spTgt>
                                        </p:tgtEl>
                                        <p:attrNameLst>
                                          <p:attrName>style.visibility</p:attrName>
                                        </p:attrNameLst>
                                      </p:cBhvr>
                                      <p:to>
                                        <p:strVal val="visible"/>
                                      </p:to>
                                    </p:set>
                                    <p:animEffect transition="in" filter="blinds(horizontal)">
                                      <p:cBhvr>
                                        <p:cTn id="58" dur="500"/>
                                        <p:tgtEl>
                                          <p:spTgt spid="863235">
                                            <p:txEl>
                                              <p:pRg st="12" end="12"/>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63235">
                                            <p:txEl>
                                              <p:pRg st="13" end="13"/>
                                            </p:txEl>
                                          </p:spTgt>
                                        </p:tgtEl>
                                        <p:attrNameLst>
                                          <p:attrName>style.visibility</p:attrName>
                                        </p:attrNameLst>
                                      </p:cBhvr>
                                      <p:to>
                                        <p:strVal val="visible"/>
                                      </p:to>
                                    </p:set>
                                    <p:animEffect transition="in" filter="blinds(horizontal)">
                                      <p:cBhvr>
                                        <p:cTn id="63" dur="500"/>
                                        <p:tgtEl>
                                          <p:spTgt spid="863235">
                                            <p:txEl>
                                              <p:pRg st="13" end="13"/>
                                            </p:txEl>
                                          </p:spTgt>
                                        </p:tgtEl>
                                      </p:cBhvr>
                                    </p:animEffect>
                                  </p:childTnLst>
                                </p:cTn>
                              </p:par>
                            </p:childTnLst>
                          </p:cTn>
                        </p:par>
                        <p:par>
                          <p:cTn id="64" fill="hold" nodeType="afterGroup">
                            <p:stCondLst>
                              <p:cond delay="500"/>
                            </p:stCondLst>
                            <p:childTnLst>
                              <p:par>
                                <p:cTn id="65" presetID="3" presetClass="entr" presetSubtype="10" fill="hold" grpId="0" nodeType="afterEffect">
                                  <p:stCondLst>
                                    <p:cond delay="0"/>
                                  </p:stCondLst>
                                  <p:childTnLst>
                                    <p:set>
                                      <p:cBhvr>
                                        <p:cTn id="66" dur="1" fill="hold">
                                          <p:stCondLst>
                                            <p:cond delay="0"/>
                                          </p:stCondLst>
                                        </p:cTn>
                                        <p:tgtEl>
                                          <p:spTgt spid="863235">
                                            <p:txEl>
                                              <p:pRg st="14" end="14"/>
                                            </p:txEl>
                                          </p:spTgt>
                                        </p:tgtEl>
                                        <p:attrNameLst>
                                          <p:attrName>style.visibility</p:attrName>
                                        </p:attrNameLst>
                                      </p:cBhvr>
                                      <p:to>
                                        <p:strVal val="visible"/>
                                      </p:to>
                                    </p:set>
                                    <p:animEffect transition="in" filter="blinds(horizontal)">
                                      <p:cBhvr>
                                        <p:cTn id="67" dur="500"/>
                                        <p:tgtEl>
                                          <p:spTgt spid="863235">
                                            <p:txEl>
                                              <p:pRg st="14" end="14"/>
                                            </p:txEl>
                                          </p:spTgt>
                                        </p:tgtEl>
                                      </p:cBhvr>
                                    </p:animEffect>
                                  </p:childTnLst>
                                </p:cTn>
                              </p:par>
                            </p:childTnLst>
                          </p:cTn>
                        </p:par>
                        <p:par>
                          <p:cTn id="68" fill="hold" nodeType="afterGroup">
                            <p:stCondLst>
                              <p:cond delay="1000"/>
                            </p:stCondLst>
                            <p:childTnLst>
                              <p:par>
                                <p:cTn id="69" presetID="3" presetClass="entr" presetSubtype="10" fill="hold" grpId="0" nodeType="afterEffect">
                                  <p:stCondLst>
                                    <p:cond delay="0"/>
                                  </p:stCondLst>
                                  <p:childTnLst>
                                    <p:set>
                                      <p:cBhvr>
                                        <p:cTn id="70" dur="1" fill="hold">
                                          <p:stCondLst>
                                            <p:cond delay="0"/>
                                          </p:stCondLst>
                                        </p:cTn>
                                        <p:tgtEl>
                                          <p:spTgt spid="863235">
                                            <p:txEl>
                                              <p:pRg st="15" end="15"/>
                                            </p:txEl>
                                          </p:spTgt>
                                        </p:tgtEl>
                                        <p:attrNameLst>
                                          <p:attrName>style.visibility</p:attrName>
                                        </p:attrNameLst>
                                      </p:cBhvr>
                                      <p:to>
                                        <p:strVal val="visible"/>
                                      </p:to>
                                    </p:set>
                                    <p:animEffect transition="in" filter="blinds(horizontal)">
                                      <p:cBhvr>
                                        <p:cTn id="71" dur="500"/>
                                        <p:tgtEl>
                                          <p:spTgt spid="863235">
                                            <p:txEl>
                                              <p:pRg st="15" end="15"/>
                                            </p:txEl>
                                          </p:spTgt>
                                        </p:tgtEl>
                                      </p:cBhvr>
                                    </p:animEffect>
                                  </p:childTnLst>
                                </p:cTn>
                              </p:par>
                            </p:childTnLst>
                          </p:cTn>
                        </p:par>
                        <p:par>
                          <p:cTn id="72" fill="hold" nodeType="afterGroup">
                            <p:stCondLst>
                              <p:cond delay="1500"/>
                            </p:stCondLst>
                            <p:childTnLst>
                              <p:par>
                                <p:cTn id="73" presetID="3" presetClass="entr" presetSubtype="10" fill="hold" grpId="0" nodeType="afterEffect">
                                  <p:stCondLst>
                                    <p:cond delay="0"/>
                                  </p:stCondLst>
                                  <p:childTnLst>
                                    <p:set>
                                      <p:cBhvr>
                                        <p:cTn id="74" dur="1" fill="hold">
                                          <p:stCondLst>
                                            <p:cond delay="0"/>
                                          </p:stCondLst>
                                        </p:cTn>
                                        <p:tgtEl>
                                          <p:spTgt spid="863235">
                                            <p:txEl>
                                              <p:pRg st="16" end="16"/>
                                            </p:txEl>
                                          </p:spTgt>
                                        </p:tgtEl>
                                        <p:attrNameLst>
                                          <p:attrName>style.visibility</p:attrName>
                                        </p:attrNameLst>
                                      </p:cBhvr>
                                      <p:to>
                                        <p:strVal val="visible"/>
                                      </p:to>
                                    </p:set>
                                    <p:animEffect transition="in" filter="blinds(horizontal)">
                                      <p:cBhvr>
                                        <p:cTn id="75" dur="500"/>
                                        <p:tgtEl>
                                          <p:spTgt spid="86323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35"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17F60D0-28CC-4EB9-AEBB-8C2A2ECF8883}" type="slidenum">
              <a:rPr lang="de-DE" altLang="de-DE" sz="1400" smtClean="0"/>
              <a:pPr eaLnBrk="1" hangingPunct="1">
                <a:spcBef>
                  <a:spcPct val="0"/>
                </a:spcBef>
                <a:buFontTx/>
                <a:buNone/>
              </a:pPr>
              <a:t>129</a:t>
            </a:fld>
            <a:endParaRPr lang="de-DE" altLang="de-DE" sz="1400"/>
          </a:p>
        </p:txBody>
      </p:sp>
      <p:sp>
        <p:nvSpPr>
          <p:cNvPr id="865282" name="Rectangle 2"/>
          <p:cNvSpPr>
            <a:spLocks noGrp="1" noChangeArrowheads="1"/>
          </p:cNvSpPr>
          <p:nvPr>
            <p:ph type="title"/>
          </p:nvPr>
        </p:nvSpPr>
        <p:spPr/>
        <p:txBody>
          <a:bodyPr/>
          <a:lstStyle/>
          <a:p>
            <a:pPr eaLnBrk="1" hangingPunct="1"/>
            <a:r>
              <a:rPr lang="de-DE" altLang="de-DE" sz="2200" b="1"/>
              <a:t>3. Eigenschaftsgrößen im Team zusammenstellen</a:t>
            </a:r>
          </a:p>
        </p:txBody>
      </p:sp>
      <p:sp>
        <p:nvSpPr>
          <p:cNvPr id="865283" name="Rectangle 3"/>
          <p:cNvSpPr>
            <a:spLocks noGrp="1" noChangeArrowheads="1"/>
          </p:cNvSpPr>
          <p:nvPr>
            <p:ph type="body" sz="half" idx="1"/>
          </p:nvPr>
        </p:nvSpPr>
        <p:spPr>
          <a:xfrm>
            <a:off x="457200" y="1600200"/>
            <a:ext cx="8435975" cy="5068888"/>
          </a:xfrm>
        </p:spPr>
        <p:txBody>
          <a:bodyPr/>
          <a:lstStyle/>
          <a:p>
            <a:pPr marL="533400" indent="-533400" eaLnBrk="1" hangingPunct="1">
              <a:buFontTx/>
              <a:buNone/>
            </a:pPr>
            <a:endParaRPr lang="de-DE" altLang="de-DE" sz="1800" b="1"/>
          </a:p>
          <a:p>
            <a:pPr marL="533400" indent="-533400" eaLnBrk="1" hangingPunct="1">
              <a:buFontTx/>
              <a:buNone/>
            </a:pPr>
            <a:r>
              <a:rPr lang="de-DE" altLang="de-DE" sz="1800" b="1"/>
              <a:t>Für jede zu bewertende Lösungsvariante</a:t>
            </a:r>
          </a:p>
          <a:p>
            <a:pPr marL="533400" indent="-533400" eaLnBrk="1" hangingPunct="1">
              <a:buFontTx/>
              <a:buNone/>
            </a:pPr>
            <a:endParaRPr lang="de-DE" altLang="de-DE" sz="1800" b="1"/>
          </a:p>
          <a:p>
            <a:pPr marL="533400" indent="-533400" eaLnBrk="1" hangingPunct="1"/>
            <a:r>
              <a:rPr lang="de-DE" altLang="de-DE" sz="1800"/>
              <a:t>bekannte bzw. durch Analyse ermittelte Eigenschaftsgrößen ermitteln</a:t>
            </a:r>
          </a:p>
          <a:p>
            <a:pPr marL="533400" indent="-533400" eaLnBrk="1" hangingPunct="1"/>
            <a:endParaRPr lang="de-DE" altLang="de-DE" sz="1800"/>
          </a:p>
          <a:p>
            <a:pPr marL="533400" indent="-533400" eaLnBrk="1" hangingPunct="1"/>
            <a:r>
              <a:rPr lang="de-DE" altLang="de-DE" sz="1800"/>
              <a:t>den einzelnen Bewertungskriterien zuordnen</a:t>
            </a:r>
          </a:p>
          <a:p>
            <a:pPr marL="914400" lvl="1" indent="-457200" eaLnBrk="1" hangingPunct="1">
              <a:buFontTx/>
              <a:buChar char="-"/>
            </a:pPr>
            <a:r>
              <a:rPr lang="de-DE" altLang="de-DE" sz="1800"/>
              <a:t>zahlenmäßige Kennwerte</a:t>
            </a:r>
          </a:p>
          <a:p>
            <a:pPr marL="914400" lvl="1" indent="-457200" eaLnBrk="1" hangingPunct="1">
              <a:buFontTx/>
              <a:buChar char="-"/>
            </a:pPr>
            <a:r>
              <a:rPr lang="de-DE" altLang="de-DE" sz="1800"/>
              <a:t>verbale, möglichst konkrete Aussagen</a:t>
            </a:r>
          </a:p>
          <a:p>
            <a:pPr marL="914400" lvl="1" indent="-457200" eaLnBrk="1" hangingPunct="1">
              <a:buFontTx/>
              <a:buChar char="•"/>
            </a:pPr>
            <a:endParaRPr lang="de-DE" altLang="de-DE" sz="1600"/>
          </a:p>
          <a:p>
            <a:pPr marL="914400" lvl="1" indent="-457200" eaLnBrk="1" hangingPunct="1">
              <a:buFontTx/>
              <a:buChar char="•"/>
            </a:pPr>
            <a:endParaRPr lang="de-DE" altLang="de-DE" sz="1600"/>
          </a:p>
          <a:p>
            <a:pPr marL="533400" indent="-533400" eaLnBrk="1" hangingPunct="1">
              <a:buFont typeface="Symbol" pitchFamily="18" charset="2"/>
              <a:buChar char="Þ"/>
            </a:pPr>
            <a:r>
              <a:rPr lang="de-DE" altLang="de-DE" sz="1400" b="1"/>
              <a:t>ergänzende Erläuterungen siehe Pahl / Beitz S.170 und 301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5282"/>
                                        </p:tgtEl>
                                        <p:attrNameLst>
                                          <p:attrName>style.visibility</p:attrName>
                                        </p:attrNameLst>
                                      </p:cBhvr>
                                      <p:to>
                                        <p:strVal val="visible"/>
                                      </p:to>
                                    </p:set>
                                    <p:animEffect transition="in" filter="blinds(horizontal)">
                                      <p:cBhvr>
                                        <p:cTn id="7" dur="500"/>
                                        <p:tgtEl>
                                          <p:spTgt spid="8652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65283">
                                            <p:txEl>
                                              <p:pRg st="1" end="1"/>
                                            </p:txEl>
                                          </p:spTgt>
                                        </p:tgtEl>
                                        <p:attrNameLst>
                                          <p:attrName>style.visibility</p:attrName>
                                        </p:attrNameLst>
                                      </p:cBhvr>
                                      <p:to>
                                        <p:strVal val="visible"/>
                                      </p:to>
                                    </p:set>
                                    <p:animEffect transition="in" filter="blinds(horizontal)">
                                      <p:cBhvr>
                                        <p:cTn id="10" dur="500"/>
                                        <p:tgtEl>
                                          <p:spTgt spid="865283">
                                            <p:txEl>
                                              <p:pRg st="1" end="1"/>
                                            </p:txEl>
                                          </p:spTgt>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865283">
                                            <p:txEl>
                                              <p:pRg st="3" end="3"/>
                                            </p:txEl>
                                          </p:spTgt>
                                        </p:tgtEl>
                                        <p:attrNameLst>
                                          <p:attrName>style.visibility</p:attrName>
                                        </p:attrNameLst>
                                      </p:cBhvr>
                                      <p:to>
                                        <p:strVal val="visible"/>
                                      </p:to>
                                    </p:set>
                                    <p:animEffect transition="in" filter="blinds(horizontal)">
                                      <p:cBhvr>
                                        <p:cTn id="14" dur="500"/>
                                        <p:tgtEl>
                                          <p:spTgt spid="865283">
                                            <p:txEl>
                                              <p:pRg st="3" end="3"/>
                                            </p:txEl>
                                          </p:spTgt>
                                        </p:tgtEl>
                                      </p:cBhvr>
                                    </p:animEffect>
                                  </p:childTnLst>
                                </p:cTn>
                              </p:par>
                            </p:childTnLst>
                          </p:cTn>
                        </p:par>
                        <p:par>
                          <p:cTn id="15" fill="hold" nodeType="afterGroup">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865283">
                                            <p:txEl>
                                              <p:pRg st="5" end="5"/>
                                            </p:txEl>
                                          </p:spTgt>
                                        </p:tgtEl>
                                        <p:attrNameLst>
                                          <p:attrName>style.visibility</p:attrName>
                                        </p:attrNameLst>
                                      </p:cBhvr>
                                      <p:to>
                                        <p:strVal val="visible"/>
                                      </p:to>
                                    </p:set>
                                    <p:animEffect transition="in" filter="blinds(horizontal)">
                                      <p:cBhvr>
                                        <p:cTn id="18" dur="500"/>
                                        <p:tgtEl>
                                          <p:spTgt spid="865283">
                                            <p:txEl>
                                              <p:pRg st="5" end="5"/>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65283">
                                            <p:txEl>
                                              <p:pRg st="6" end="6"/>
                                            </p:txEl>
                                          </p:spTgt>
                                        </p:tgtEl>
                                        <p:attrNameLst>
                                          <p:attrName>style.visibility</p:attrName>
                                        </p:attrNameLst>
                                      </p:cBhvr>
                                      <p:to>
                                        <p:strVal val="visible"/>
                                      </p:to>
                                    </p:set>
                                    <p:animEffect transition="in" filter="blinds(horizontal)">
                                      <p:cBhvr>
                                        <p:cTn id="21" dur="500"/>
                                        <p:tgtEl>
                                          <p:spTgt spid="865283">
                                            <p:txEl>
                                              <p:pRg st="6" end="6"/>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65283">
                                            <p:txEl>
                                              <p:pRg st="7" end="7"/>
                                            </p:txEl>
                                          </p:spTgt>
                                        </p:tgtEl>
                                        <p:attrNameLst>
                                          <p:attrName>style.visibility</p:attrName>
                                        </p:attrNameLst>
                                      </p:cBhvr>
                                      <p:to>
                                        <p:strVal val="visible"/>
                                      </p:to>
                                    </p:set>
                                    <p:animEffect transition="in" filter="blinds(horizontal)">
                                      <p:cBhvr>
                                        <p:cTn id="24" dur="500"/>
                                        <p:tgtEl>
                                          <p:spTgt spid="865283">
                                            <p:txEl>
                                              <p:pRg st="7" end="7"/>
                                            </p:txEl>
                                          </p:spTgt>
                                        </p:tgtEl>
                                      </p:cBhvr>
                                    </p:animEffect>
                                  </p:childTnLst>
                                </p:cTn>
                              </p:par>
                            </p:childTnLst>
                          </p:cTn>
                        </p:par>
                        <p:par>
                          <p:cTn id="25" fill="hold" nodeType="afterGroup">
                            <p:stCondLst>
                              <p:cond delay="1500"/>
                            </p:stCondLst>
                            <p:childTnLst>
                              <p:par>
                                <p:cTn id="26" presetID="3" presetClass="entr" presetSubtype="10" fill="hold" grpId="0" nodeType="afterEffect">
                                  <p:stCondLst>
                                    <p:cond delay="0"/>
                                  </p:stCondLst>
                                  <p:childTnLst>
                                    <p:set>
                                      <p:cBhvr>
                                        <p:cTn id="27" dur="1" fill="hold">
                                          <p:stCondLst>
                                            <p:cond delay="0"/>
                                          </p:stCondLst>
                                        </p:cTn>
                                        <p:tgtEl>
                                          <p:spTgt spid="865283">
                                            <p:txEl>
                                              <p:pRg st="10" end="10"/>
                                            </p:txEl>
                                          </p:spTgt>
                                        </p:tgtEl>
                                        <p:attrNameLst>
                                          <p:attrName>style.visibility</p:attrName>
                                        </p:attrNameLst>
                                      </p:cBhvr>
                                      <p:to>
                                        <p:strVal val="visible"/>
                                      </p:to>
                                    </p:set>
                                    <p:animEffect transition="in" filter="blinds(horizontal)">
                                      <p:cBhvr>
                                        <p:cTn id="28" dur="500"/>
                                        <p:tgtEl>
                                          <p:spTgt spid="8652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82" grpId="0"/>
      <p:bldP spid="8652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0F26665-EAC3-430E-88D7-F771F4E4177F}" type="slidenum">
              <a:rPr lang="de-DE" altLang="de-DE" sz="1400" smtClean="0"/>
              <a:pPr eaLnBrk="1" hangingPunct="1">
                <a:spcBef>
                  <a:spcPct val="0"/>
                </a:spcBef>
                <a:buFontTx/>
                <a:buNone/>
              </a:pPr>
              <a:t>13</a:t>
            </a:fld>
            <a:endParaRPr lang="de-DE" altLang="de-DE" sz="1400"/>
          </a:p>
        </p:txBody>
      </p:sp>
      <p:pic>
        <p:nvPicPr>
          <p:cNvPr id="16387"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4311650"/>
            <a:ext cx="6210300" cy="2212975"/>
          </a:xfrm>
          <a:noFill/>
        </p:spPr>
      </p:pic>
      <p:sp>
        <p:nvSpPr>
          <p:cNvPr id="16388" name="Rectangle 2"/>
          <p:cNvSpPr>
            <a:spLocks noGrp="1" noChangeArrowheads="1"/>
          </p:cNvSpPr>
          <p:nvPr>
            <p:ph type="title"/>
          </p:nvPr>
        </p:nvSpPr>
        <p:spPr/>
        <p:txBody>
          <a:bodyPr/>
          <a:lstStyle/>
          <a:p>
            <a:pPr eaLnBrk="1" hangingPunct="1"/>
            <a:r>
              <a:rPr lang="de-DE" altLang="de-DE" sz="2200" b="1"/>
              <a:t>Standardliteratur Projekt</a:t>
            </a:r>
          </a:p>
        </p:txBody>
      </p:sp>
      <p:sp>
        <p:nvSpPr>
          <p:cNvPr id="599043" name="Rectangle 3"/>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de-DE" altLang="de-DE" sz="1800" b="1"/>
              <a:t>Haberhauer / Bodenstein</a:t>
            </a:r>
          </a:p>
          <a:p>
            <a:pPr eaLnBrk="1" hangingPunct="1">
              <a:buFontTx/>
              <a:buNone/>
            </a:pPr>
            <a:r>
              <a:rPr lang="de-DE" altLang="de-DE" sz="1600"/>
              <a:t>Maschinenelemente</a:t>
            </a:r>
          </a:p>
          <a:p>
            <a:pPr eaLnBrk="1" hangingPunct="1">
              <a:buFontTx/>
              <a:buNone/>
            </a:pPr>
            <a:r>
              <a:rPr lang="de-DE" altLang="de-DE" sz="1600"/>
              <a:t>Gestaltung, Berechnung, Anwendung</a:t>
            </a:r>
          </a:p>
          <a:p>
            <a:pPr eaLnBrk="1" hangingPunct="1">
              <a:buFontTx/>
              <a:buNone/>
            </a:pPr>
            <a:r>
              <a:rPr lang="de-DE" altLang="de-DE" sz="1600"/>
              <a:t>17., bearbeitete Auflage</a:t>
            </a:r>
          </a:p>
          <a:p>
            <a:pPr eaLnBrk="1" hangingPunct="1">
              <a:buFontTx/>
              <a:buNone/>
            </a:pPr>
            <a:r>
              <a:rPr lang="de-DE" altLang="de-DE" sz="1600"/>
              <a:t>Springer-Verlag 2014</a:t>
            </a:r>
          </a:p>
          <a:p>
            <a:pPr eaLnBrk="1" hangingPunct="1">
              <a:buFontTx/>
              <a:buNone/>
            </a:pPr>
            <a:r>
              <a:rPr lang="de-DE" altLang="de-DE" sz="1600"/>
              <a:t>ISBN: ISBN 978-3-642-14289-5</a:t>
            </a:r>
          </a:p>
          <a:p>
            <a:pPr eaLnBrk="1" hangingPunct="1">
              <a:buFontTx/>
              <a:buNone/>
            </a:pPr>
            <a:r>
              <a:rPr lang="de-DE" altLang="de-DE" sz="1600"/>
              <a:t>39,99 € </a:t>
            </a:r>
          </a:p>
          <a:p>
            <a:pPr eaLnBrk="1" hangingPunct="1">
              <a:buFontTx/>
              <a:buNone/>
            </a:pPr>
            <a:r>
              <a:rPr lang="de-DE" altLang="de-DE" sz="1800"/>
              <a:t>=&gt; in der Bibliothek der FH Frankfurt </a:t>
            </a:r>
            <a:br>
              <a:rPr lang="de-DE" altLang="de-DE" sz="1800"/>
            </a:br>
            <a:r>
              <a:rPr lang="de-DE" altLang="de-DE" sz="1800"/>
              <a:t>bereits online verfügbar unter </a:t>
            </a:r>
            <a:r>
              <a:rPr lang="de-DE" altLang="de-DE" sz="1800" u="sng">
                <a:solidFill>
                  <a:srgbClr val="0000CC"/>
                </a:solidFill>
              </a:rPr>
              <a:t>E-Books</a:t>
            </a:r>
          </a:p>
        </p:txBody>
      </p:sp>
      <p:sp>
        <p:nvSpPr>
          <p:cNvPr id="16390" name="Oval 6"/>
          <p:cNvSpPr>
            <a:spLocks noChangeArrowheads="1"/>
          </p:cNvSpPr>
          <p:nvPr/>
        </p:nvSpPr>
        <p:spPr bwMode="auto">
          <a:xfrm>
            <a:off x="998538" y="5770563"/>
            <a:ext cx="649287" cy="287337"/>
          </a:xfrm>
          <a:prstGeom prst="ellipse">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600"/>
          </a:p>
        </p:txBody>
      </p:sp>
      <p:sp>
        <p:nvSpPr>
          <p:cNvPr id="599059" name="Rectangle 19"/>
          <p:cNvSpPr>
            <a:spLocks noChangeArrowheads="1"/>
          </p:cNvSpPr>
          <p:nvPr/>
        </p:nvSpPr>
        <p:spPr bwMode="auto">
          <a:xfrm>
            <a:off x="468313" y="3716338"/>
            <a:ext cx="7775575" cy="2952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600"/>
          </a:p>
        </p:txBody>
      </p:sp>
      <p:pic>
        <p:nvPicPr>
          <p:cNvPr id="163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1587500"/>
            <a:ext cx="2914650" cy="416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64" y="3157099"/>
            <a:ext cx="7911307" cy="2577841"/>
          </a:xfrm>
          <a:prstGeom prst="rect">
            <a:avLst/>
          </a:prstGeom>
          <a:noFill/>
          <a:ln w="9525">
            <a:solidFill>
              <a:schemeClr val="tx1"/>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99043"/>
                                        </p:tgtEl>
                                        <p:attrNameLst>
                                          <p:attrName>style.visibility</p:attrName>
                                        </p:attrNameLst>
                                      </p:cBhvr>
                                      <p:to>
                                        <p:strVal val="visible"/>
                                      </p:to>
                                    </p:set>
                                    <p:animEffect transition="in" filter="blinds(horizontal)">
                                      <p:cBhvr>
                                        <p:cTn id="7" dur="500"/>
                                        <p:tgtEl>
                                          <p:spTgt spid="5990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blinds(horizontal)">
                                      <p:cBhvr>
                                        <p:cTn id="12"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C954256-75E2-4496-A8E2-16840B921B9C}" type="slidenum">
              <a:rPr lang="de-DE" altLang="de-DE" sz="1400" smtClean="0"/>
              <a:pPr eaLnBrk="1" hangingPunct="1">
                <a:spcBef>
                  <a:spcPct val="0"/>
                </a:spcBef>
                <a:buFontTx/>
                <a:buNone/>
              </a:pPr>
              <a:t>130</a:t>
            </a:fld>
            <a:endParaRPr lang="de-DE" altLang="de-DE" sz="1400"/>
          </a:p>
        </p:txBody>
      </p:sp>
      <p:sp>
        <p:nvSpPr>
          <p:cNvPr id="866306" name="Rectangle 2"/>
          <p:cNvSpPr>
            <a:spLocks noGrp="1" noChangeArrowheads="1"/>
          </p:cNvSpPr>
          <p:nvPr>
            <p:ph type="title"/>
          </p:nvPr>
        </p:nvSpPr>
        <p:spPr/>
        <p:txBody>
          <a:bodyPr/>
          <a:lstStyle/>
          <a:p>
            <a:pPr eaLnBrk="1" hangingPunct="1"/>
            <a:r>
              <a:rPr lang="de-DE" altLang="de-DE" sz="2200" b="1"/>
              <a:t>4. Lösungsvarianten im Team nach Werteskala bewerten</a:t>
            </a:r>
          </a:p>
        </p:txBody>
      </p:sp>
      <p:sp>
        <p:nvSpPr>
          <p:cNvPr id="866307" name="Rectangle 3"/>
          <p:cNvSpPr>
            <a:spLocks noGrp="1" noChangeArrowheads="1"/>
          </p:cNvSpPr>
          <p:nvPr>
            <p:ph type="body" sz="half" idx="1"/>
          </p:nvPr>
        </p:nvSpPr>
        <p:spPr>
          <a:xfrm>
            <a:off x="457200" y="1600200"/>
            <a:ext cx="8435975" cy="5068888"/>
          </a:xfrm>
        </p:spPr>
        <p:txBody>
          <a:bodyPr/>
          <a:lstStyle/>
          <a:p>
            <a:pPr marL="533400" indent="-533400" eaLnBrk="1" hangingPunct="1">
              <a:buFontTx/>
              <a:buNone/>
            </a:pPr>
            <a:r>
              <a:rPr lang="de-DE" altLang="de-DE" sz="1800" b="1"/>
              <a:t>Werteskala nach Nutzwertanalyse und Richlinie VDI 2225</a:t>
            </a:r>
          </a:p>
          <a:p>
            <a:pPr marL="533400" indent="-533400" eaLnBrk="1" hangingPunct="1">
              <a:buFontTx/>
              <a:buNone/>
            </a:pPr>
            <a:endParaRPr lang="de-DE" altLang="de-DE" sz="1800" b="1"/>
          </a:p>
          <a:p>
            <a:pPr marL="533400" indent="-533400" eaLnBrk="1" hangingPunct="1">
              <a:buFontTx/>
              <a:buNone/>
            </a:pPr>
            <a:endParaRPr lang="de-DE" altLang="de-DE" sz="1800" b="1"/>
          </a:p>
          <a:p>
            <a:pPr marL="533400" indent="-533400" eaLnBrk="1" hangingPunct="1">
              <a:buFontTx/>
              <a:buNone/>
            </a:pPr>
            <a:endParaRPr lang="de-DE" altLang="de-DE" sz="1800" b="1"/>
          </a:p>
          <a:p>
            <a:pPr marL="533400" indent="-533400" eaLnBrk="1" hangingPunct="1">
              <a:buFontTx/>
              <a:buNone/>
            </a:pPr>
            <a:endParaRPr lang="de-DE" altLang="de-DE" sz="1800" b="1"/>
          </a:p>
          <a:p>
            <a:pPr marL="533400" indent="-533400" eaLnBrk="1" hangingPunct="1">
              <a:buFontTx/>
              <a:buNone/>
            </a:pPr>
            <a:endParaRPr lang="de-DE" altLang="de-DE" sz="1800" b="1"/>
          </a:p>
          <a:p>
            <a:pPr marL="533400" indent="-533400" eaLnBrk="1" hangingPunct="1">
              <a:buFontTx/>
              <a:buNone/>
            </a:pPr>
            <a:endParaRPr lang="de-DE" altLang="de-DE" sz="1800" b="1"/>
          </a:p>
          <a:p>
            <a:pPr marL="533400" indent="-533400" eaLnBrk="1" hangingPunct="1">
              <a:buFontTx/>
              <a:buNone/>
            </a:pPr>
            <a:endParaRPr lang="de-DE" altLang="de-DE" sz="1800" b="1"/>
          </a:p>
          <a:p>
            <a:pPr marL="533400" indent="-533400" eaLnBrk="1" hangingPunct="1">
              <a:buFontTx/>
              <a:buNone/>
            </a:pPr>
            <a:endParaRPr lang="de-DE" altLang="de-DE" sz="1800" b="1"/>
          </a:p>
          <a:p>
            <a:pPr marL="533400" indent="-533400" eaLnBrk="1" hangingPunct="1">
              <a:buFontTx/>
              <a:buNone/>
            </a:pPr>
            <a:endParaRPr lang="de-DE" altLang="de-DE" sz="1800" b="1"/>
          </a:p>
          <a:p>
            <a:pPr marL="533400" indent="-533400" eaLnBrk="1" hangingPunct="1">
              <a:buFontTx/>
              <a:buNone/>
            </a:pPr>
            <a:endParaRPr lang="de-DE" altLang="de-DE" sz="1800" b="1"/>
          </a:p>
          <a:p>
            <a:pPr marL="533400" indent="-533400" eaLnBrk="1" hangingPunct="1">
              <a:buFontTx/>
              <a:buNone/>
            </a:pPr>
            <a:endParaRPr lang="de-DE" altLang="de-DE" sz="1800" b="1"/>
          </a:p>
          <a:p>
            <a:pPr marL="533400" indent="-533400" eaLnBrk="1" hangingPunct="1">
              <a:buFontTx/>
              <a:buNone/>
            </a:pPr>
            <a:endParaRPr lang="de-DE" altLang="de-DE" sz="1800" b="1"/>
          </a:p>
          <a:p>
            <a:pPr marL="533400" indent="-533400" eaLnBrk="1" hangingPunct="1">
              <a:buFont typeface="Symbol" pitchFamily="18" charset="2"/>
              <a:buChar char="Þ"/>
            </a:pPr>
            <a:r>
              <a:rPr lang="de-DE" altLang="de-DE" sz="1400" b="1"/>
              <a:t>ergänzende Erläuterungen </a:t>
            </a:r>
            <a:br>
              <a:rPr lang="de-DE" altLang="de-DE" sz="1400" b="1"/>
            </a:br>
            <a:r>
              <a:rPr lang="de-DE" altLang="de-DE" sz="1400" b="1"/>
              <a:t>siehe Pahl / Beitz</a:t>
            </a:r>
            <a:br>
              <a:rPr lang="de-DE" altLang="de-DE" sz="1400" b="1"/>
            </a:br>
            <a:r>
              <a:rPr lang="de-DE" altLang="de-DE" sz="1400" b="1"/>
              <a:t>S. 170ff</a:t>
            </a:r>
          </a:p>
        </p:txBody>
      </p:sp>
      <p:pic>
        <p:nvPicPr>
          <p:cNvPr id="86630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19475" y="1989138"/>
            <a:ext cx="3816350" cy="4525962"/>
          </a:xfrm>
          <a:noFill/>
        </p:spPr>
      </p:pic>
      <p:sp>
        <p:nvSpPr>
          <p:cNvPr id="866309" name="Text Box 5"/>
          <p:cNvSpPr txBox="1">
            <a:spLocks noChangeArrowheads="1"/>
          </p:cNvSpPr>
          <p:nvPr/>
        </p:nvSpPr>
        <p:spPr bwMode="auto">
          <a:xfrm rot="-5400000">
            <a:off x="7678738" y="4651375"/>
            <a:ext cx="26622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66310" name="Rectangle 6"/>
          <p:cNvSpPr>
            <a:spLocks noChangeArrowheads="1"/>
          </p:cNvSpPr>
          <p:nvPr/>
        </p:nvSpPr>
        <p:spPr bwMode="auto">
          <a:xfrm>
            <a:off x="5607050" y="2420938"/>
            <a:ext cx="1571625" cy="4038600"/>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66311" name="Text Box 7"/>
          <p:cNvSpPr txBox="1">
            <a:spLocks noChangeArrowheads="1"/>
          </p:cNvSpPr>
          <p:nvPr/>
        </p:nvSpPr>
        <p:spPr bwMode="auto">
          <a:xfrm>
            <a:off x="7345363" y="2439988"/>
            <a:ext cx="150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solidFill>
                  <a:srgbClr val="0000CC"/>
                </a:solidFill>
              </a:rPr>
              <a:t>Empfehlung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6306"/>
                                        </p:tgtEl>
                                        <p:attrNameLst>
                                          <p:attrName>style.visibility</p:attrName>
                                        </p:attrNameLst>
                                      </p:cBhvr>
                                      <p:to>
                                        <p:strVal val="visible"/>
                                      </p:to>
                                    </p:set>
                                    <p:animEffect transition="in" filter="blinds(horizontal)">
                                      <p:cBhvr>
                                        <p:cTn id="7" dur="500"/>
                                        <p:tgtEl>
                                          <p:spTgt spid="8663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66307">
                                            <p:txEl>
                                              <p:pRg st="0" end="0"/>
                                            </p:txEl>
                                          </p:spTgt>
                                        </p:tgtEl>
                                        <p:attrNameLst>
                                          <p:attrName>style.visibility</p:attrName>
                                        </p:attrNameLst>
                                      </p:cBhvr>
                                      <p:to>
                                        <p:strVal val="visible"/>
                                      </p:to>
                                    </p:set>
                                    <p:animEffect transition="in" filter="blinds(horizontal)">
                                      <p:cBhvr>
                                        <p:cTn id="10" dur="500"/>
                                        <p:tgtEl>
                                          <p:spTgt spid="86630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66308"/>
                                        </p:tgtEl>
                                        <p:attrNameLst>
                                          <p:attrName>style.visibility</p:attrName>
                                        </p:attrNameLst>
                                      </p:cBhvr>
                                      <p:to>
                                        <p:strVal val="visible"/>
                                      </p:to>
                                    </p:set>
                                    <p:animEffect transition="in" filter="blinds(horizontal)">
                                      <p:cBhvr>
                                        <p:cTn id="13" dur="500"/>
                                        <p:tgtEl>
                                          <p:spTgt spid="86630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66309"/>
                                        </p:tgtEl>
                                        <p:attrNameLst>
                                          <p:attrName>style.visibility</p:attrName>
                                        </p:attrNameLst>
                                      </p:cBhvr>
                                      <p:to>
                                        <p:strVal val="visible"/>
                                      </p:to>
                                    </p:set>
                                    <p:animEffect transition="in" filter="blinds(horizontal)">
                                      <p:cBhvr>
                                        <p:cTn id="16" dur="500"/>
                                        <p:tgtEl>
                                          <p:spTgt spid="86630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66311"/>
                                        </p:tgtEl>
                                        <p:attrNameLst>
                                          <p:attrName>style.visibility</p:attrName>
                                        </p:attrNameLst>
                                      </p:cBhvr>
                                      <p:to>
                                        <p:strVal val="visible"/>
                                      </p:to>
                                    </p:set>
                                    <p:animEffect transition="in" filter="blinds(horizontal)">
                                      <p:cBhvr>
                                        <p:cTn id="21" dur="500"/>
                                        <p:tgtEl>
                                          <p:spTgt spid="8663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66310"/>
                                        </p:tgtEl>
                                        <p:attrNameLst>
                                          <p:attrName>style.visibility</p:attrName>
                                        </p:attrNameLst>
                                      </p:cBhvr>
                                      <p:to>
                                        <p:strVal val="visible"/>
                                      </p:to>
                                    </p:set>
                                    <p:animEffect transition="in" filter="blinds(horizontal)">
                                      <p:cBhvr>
                                        <p:cTn id="24" dur="500"/>
                                        <p:tgtEl>
                                          <p:spTgt spid="866310"/>
                                        </p:tgtEl>
                                      </p:cBhvr>
                                    </p:animEffect>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866307">
                                            <p:txEl>
                                              <p:pRg st="13" end="13"/>
                                            </p:txEl>
                                          </p:spTgt>
                                        </p:tgtEl>
                                        <p:attrNameLst>
                                          <p:attrName>style.visibility</p:attrName>
                                        </p:attrNameLst>
                                      </p:cBhvr>
                                      <p:to>
                                        <p:strVal val="visible"/>
                                      </p:to>
                                    </p:set>
                                    <p:animEffect transition="in" filter="blinds(horizontal)">
                                      <p:cBhvr>
                                        <p:cTn id="28" dur="500"/>
                                        <p:tgtEl>
                                          <p:spTgt spid="86630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6" grpId="0"/>
      <p:bldP spid="866307" grpId="0" build="p"/>
      <p:bldP spid="866309" grpId="0"/>
      <p:bldP spid="866310" grpId="0" animBg="1"/>
      <p:bldP spid="866311"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E4BAF95-90C1-4D5C-836C-3B1530B61990}" type="slidenum">
              <a:rPr lang="de-DE" altLang="de-DE" sz="1400" smtClean="0"/>
              <a:pPr eaLnBrk="1" hangingPunct="1">
                <a:spcBef>
                  <a:spcPct val="0"/>
                </a:spcBef>
                <a:buFontTx/>
                <a:buNone/>
              </a:pPr>
              <a:t>131</a:t>
            </a:fld>
            <a:endParaRPr lang="de-DE" altLang="de-DE" sz="1400"/>
          </a:p>
        </p:txBody>
      </p:sp>
      <p:sp>
        <p:nvSpPr>
          <p:cNvPr id="867330" name="Rectangle 2"/>
          <p:cNvSpPr>
            <a:spLocks noGrp="1" noChangeArrowheads="1"/>
          </p:cNvSpPr>
          <p:nvPr>
            <p:ph type="title"/>
          </p:nvPr>
        </p:nvSpPr>
        <p:spPr/>
        <p:txBody>
          <a:bodyPr/>
          <a:lstStyle/>
          <a:p>
            <a:pPr eaLnBrk="1" hangingPunct="1"/>
            <a:r>
              <a:rPr lang="de-DE" altLang="de-DE" sz="2200" b="1"/>
              <a:t>Bewertungsschritte 5 &amp; 6</a:t>
            </a:r>
          </a:p>
        </p:txBody>
      </p:sp>
      <p:sp>
        <p:nvSpPr>
          <p:cNvPr id="867331" name="Rectangle 3"/>
          <p:cNvSpPr>
            <a:spLocks noGrp="1" noChangeArrowheads="1"/>
          </p:cNvSpPr>
          <p:nvPr>
            <p:ph type="body" sz="half" idx="1"/>
          </p:nvPr>
        </p:nvSpPr>
        <p:spPr>
          <a:xfrm>
            <a:off x="457200" y="1600200"/>
            <a:ext cx="8435975" cy="5068888"/>
          </a:xfrm>
        </p:spPr>
        <p:txBody>
          <a:bodyPr/>
          <a:lstStyle/>
          <a:p>
            <a:pPr marL="533400" indent="-533400" eaLnBrk="1" hangingPunct="1">
              <a:buFontTx/>
              <a:buNone/>
            </a:pPr>
            <a:endParaRPr lang="de-DE" altLang="de-DE" sz="1800" b="1"/>
          </a:p>
          <a:p>
            <a:pPr marL="533400" indent="-533400" eaLnBrk="1" hangingPunct="1">
              <a:buFontTx/>
              <a:buNone/>
            </a:pPr>
            <a:endParaRPr lang="de-DE" altLang="de-DE" sz="1800" b="1"/>
          </a:p>
          <a:p>
            <a:pPr marL="533400" indent="-533400" eaLnBrk="1" hangingPunct="1">
              <a:buFontTx/>
              <a:buNone/>
            </a:pPr>
            <a:r>
              <a:rPr lang="de-DE" altLang="de-DE" sz="1800" b="1"/>
              <a:t>5. Gesamtwert bestimmen</a:t>
            </a:r>
          </a:p>
          <a:p>
            <a:pPr marL="533400" indent="-533400" eaLnBrk="1" hangingPunct="1">
              <a:buFont typeface="Symbol" pitchFamily="18" charset="2"/>
              <a:buChar char="Þ"/>
            </a:pPr>
            <a:r>
              <a:rPr lang="de-DE" altLang="de-DE" sz="1800"/>
              <a:t>Erläuterungen siehe Pahl / Beitz S. 174 ff</a:t>
            </a:r>
          </a:p>
          <a:p>
            <a:pPr marL="533400" indent="-533400" eaLnBrk="1" hangingPunct="1">
              <a:buFontTx/>
              <a:buNone/>
            </a:pPr>
            <a:endParaRPr lang="de-DE" altLang="de-DE" sz="1800" b="1"/>
          </a:p>
          <a:p>
            <a:pPr marL="533400" indent="-533400" eaLnBrk="1" hangingPunct="1">
              <a:buFontTx/>
              <a:buNone/>
            </a:pPr>
            <a:endParaRPr lang="de-DE" altLang="de-DE" sz="1800" b="1"/>
          </a:p>
          <a:p>
            <a:pPr marL="533400" indent="-533400" eaLnBrk="1" hangingPunct="1">
              <a:buFontTx/>
              <a:buNone/>
            </a:pPr>
            <a:r>
              <a:rPr lang="de-DE" altLang="de-DE" sz="1800" b="1"/>
              <a:t>6. Bewertungsunsicherheiten im Team abschätzen</a:t>
            </a:r>
          </a:p>
          <a:p>
            <a:pPr marL="533400" indent="-533400" eaLnBrk="1" hangingPunct="1">
              <a:buFont typeface="Symbol" pitchFamily="18" charset="2"/>
              <a:buChar char="Þ"/>
            </a:pPr>
            <a:r>
              <a:rPr lang="de-DE" altLang="de-DE" sz="1800"/>
              <a:t>Erläuterungen siehe Pahl / Beitz S. 179 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7330"/>
                                        </p:tgtEl>
                                        <p:attrNameLst>
                                          <p:attrName>style.visibility</p:attrName>
                                        </p:attrNameLst>
                                      </p:cBhvr>
                                      <p:to>
                                        <p:strVal val="visible"/>
                                      </p:to>
                                    </p:set>
                                    <p:animEffect transition="in" filter="blinds(horizontal)">
                                      <p:cBhvr>
                                        <p:cTn id="7" dur="500"/>
                                        <p:tgtEl>
                                          <p:spTgt spid="86733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67331">
                                            <p:txEl>
                                              <p:pRg st="2" end="2"/>
                                            </p:txEl>
                                          </p:spTgt>
                                        </p:tgtEl>
                                        <p:attrNameLst>
                                          <p:attrName>style.visibility</p:attrName>
                                        </p:attrNameLst>
                                      </p:cBhvr>
                                      <p:to>
                                        <p:strVal val="visible"/>
                                      </p:to>
                                    </p:set>
                                    <p:animEffect transition="in" filter="blinds(horizontal)">
                                      <p:cBhvr>
                                        <p:cTn id="11" dur="500"/>
                                        <p:tgtEl>
                                          <p:spTgt spid="867331">
                                            <p:txEl>
                                              <p:pRg st="2" end="2"/>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67331">
                                            <p:txEl>
                                              <p:pRg st="3" end="3"/>
                                            </p:txEl>
                                          </p:spTgt>
                                        </p:tgtEl>
                                        <p:attrNameLst>
                                          <p:attrName>style.visibility</p:attrName>
                                        </p:attrNameLst>
                                      </p:cBhvr>
                                      <p:to>
                                        <p:strVal val="visible"/>
                                      </p:to>
                                    </p:set>
                                    <p:animEffect transition="in" filter="blinds(horizontal)">
                                      <p:cBhvr>
                                        <p:cTn id="14" dur="500"/>
                                        <p:tgtEl>
                                          <p:spTgt spid="867331">
                                            <p:txEl>
                                              <p:pRg st="3" end="3"/>
                                            </p:txEl>
                                          </p:spTgt>
                                        </p:tgtEl>
                                      </p:cBhvr>
                                    </p:animEffect>
                                  </p:childTnLst>
                                </p:cTn>
                              </p:par>
                            </p:childTnLst>
                          </p:cTn>
                        </p:par>
                        <p:par>
                          <p:cTn id="15" fill="hold" nodeType="afterGroup">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867331">
                                            <p:txEl>
                                              <p:pRg st="6" end="6"/>
                                            </p:txEl>
                                          </p:spTgt>
                                        </p:tgtEl>
                                        <p:attrNameLst>
                                          <p:attrName>style.visibility</p:attrName>
                                        </p:attrNameLst>
                                      </p:cBhvr>
                                      <p:to>
                                        <p:strVal val="visible"/>
                                      </p:to>
                                    </p:set>
                                    <p:animEffect transition="in" filter="blinds(horizontal)">
                                      <p:cBhvr>
                                        <p:cTn id="18" dur="500"/>
                                        <p:tgtEl>
                                          <p:spTgt spid="867331">
                                            <p:txEl>
                                              <p:pRg st="6" end="6"/>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67331">
                                            <p:txEl>
                                              <p:pRg st="7" end="7"/>
                                            </p:txEl>
                                          </p:spTgt>
                                        </p:tgtEl>
                                        <p:attrNameLst>
                                          <p:attrName>style.visibility</p:attrName>
                                        </p:attrNameLst>
                                      </p:cBhvr>
                                      <p:to>
                                        <p:strVal val="visible"/>
                                      </p:to>
                                    </p:set>
                                    <p:animEffect transition="in" filter="blinds(horizontal)">
                                      <p:cBhvr>
                                        <p:cTn id="21" dur="500"/>
                                        <p:tgtEl>
                                          <p:spTgt spid="867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30" grpId="0"/>
      <p:bldP spid="867331"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C88A796-5134-45E2-AA11-9763AC1C62BB}" type="slidenum">
              <a:rPr lang="de-DE" altLang="de-DE" sz="1400" smtClean="0"/>
              <a:pPr eaLnBrk="1" hangingPunct="1">
                <a:spcBef>
                  <a:spcPct val="0"/>
                </a:spcBef>
                <a:buFontTx/>
                <a:buNone/>
              </a:pPr>
              <a:t>132</a:t>
            </a:fld>
            <a:endParaRPr lang="de-DE" altLang="de-DE" sz="1400"/>
          </a:p>
        </p:txBody>
      </p:sp>
      <p:sp>
        <p:nvSpPr>
          <p:cNvPr id="139267" name="Rectangle 2"/>
          <p:cNvSpPr>
            <a:spLocks noGrp="1" noChangeArrowheads="1"/>
          </p:cNvSpPr>
          <p:nvPr>
            <p:ph type="title"/>
          </p:nvPr>
        </p:nvSpPr>
        <p:spPr/>
        <p:txBody>
          <a:bodyPr/>
          <a:lstStyle/>
          <a:p>
            <a:pPr eaLnBrk="1" hangingPunct="1"/>
            <a:r>
              <a:rPr lang="de-DE" altLang="de-DE" sz="2200" b="1"/>
              <a:t>7. Schwachstellen im Team erkennen</a:t>
            </a:r>
          </a:p>
        </p:txBody>
      </p:sp>
      <p:sp>
        <p:nvSpPr>
          <p:cNvPr id="868355" name="Rectangle 3"/>
          <p:cNvSpPr>
            <a:spLocks noGrp="1" noChangeArrowheads="1"/>
          </p:cNvSpPr>
          <p:nvPr>
            <p:ph type="body" sz="half" idx="1"/>
          </p:nvPr>
        </p:nvSpPr>
        <p:spPr>
          <a:xfrm>
            <a:off x="457200" y="1600200"/>
            <a:ext cx="8435975" cy="5068888"/>
          </a:xfrm>
        </p:spPr>
        <p:txBody>
          <a:bodyPr/>
          <a:lstStyle/>
          <a:p>
            <a:pPr marL="533400" indent="-533400" eaLnBrk="1" hangingPunct="1">
              <a:buFontTx/>
              <a:buNone/>
            </a:pPr>
            <a:endParaRPr lang="de-DE" altLang="de-DE" sz="1800" b="1"/>
          </a:p>
          <a:p>
            <a:pPr marL="533400" indent="-533400" eaLnBrk="1" hangingPunct="1">
              <a:buFontTx/>
              <a:buNone/>
            </a:pPr>
            <a:r>
              <a:rPr lang="de-DE" altLang="de-DE" sz="1800" b="1">
                <a:solidFill>
                  <a:srgbClr val="FF0000"/>
                </a:solidFill>
              </a:rPr>
              <a:t>Schwachstellen</a:t>
            </a:r>
          </a:p>
          <a:p>
            <a:pPr marL="533400" indent="-533400" eaLnBrk="1" hangingPunct="1"/>
            <a:r>
              <a:rPr lang="de-DE" altLang="de-DE" sz="1800"/>
              <a:t>werden durch unterdurchschnittliche Werte bzgl. einzelner Bewertungskriterien erkennbar</a:t>
            </a:r>
          </a:p>
          <a:p>
            <a:pPr marL="533400" indent="-533400" eaLnBrk="1" hangingPunct="1"/>
            <a:r>
              <a:rPr lang="de-DE" altLang="de-DE" sz="1800"/>
              <a:t>sind besonders bei günstigen Varianten mit guten Gesamtwerten sorgfältig zu beachten</a:t>
            </a:r>
          </a:p>
          <a:p>
            <a:pPr marL="533400" indent="-533400" eaLnBrk="1" hangingPunct="1"/>
            <a:r>
              <a:rPr lang="de-DE" altLang="de-DE" sz="1800" b="1">
                <a:solidFill>
                  <a:srgbClr val="FF0000"/>
                </a:solidFill>
              </a:rPr>
              <a:t>sind </a:t>
            </a:r>
          </a:p>
          <a:p>
            <a:pPr marL="914400" lvl="1" indent="-457200" eaLnBrk="1" hangingPunct="1">
              <a:buFontTx/>
              <a:buChar char="-"/>
            </a:pPr>
            <a:r>
              <a:rPr lang="de-DE" altLang="de-DE" sz="1600" b="1">
                <a:solidFill>
                  <a:srgbClr val="FF0000"/>
                </a:solidFill>
              </a:rPr>
              <a:t>sofort durch Entwicklung einer verbesserten Lösungsvariante </a:t>
            </a:r>
            <a:br>
              <a:rPr lang="de-DE" altLang="de-DE" sz="1600" b="1">
                <a:solidFill>
                  <a:srgbClr val="FF0000"/>
                </a:solidFill>
              </a:rPr>
            </a:br>
            <a:r>
              <a:rPr lang="de-DE" altLang="de-DE" sz="1600" b="1">
                <a:solidFill>
                  <a:srgbClr val="FF0000"/>
                </a:solidFill>
              </a:rPr>
              <a:t>zu beseitigen</a:t>
            </a:r>
          </a:p>
          <a:p>
            <a:pPr marL="914400" lvl="1" indent="-457200" eaLnBrk="1" hangingPunct="1">
              <a:buFontTx/>
              <a:buChar char="-"/>
            </a:pPr>
            <a:r>
              <a:rPr lang="de-DE" altLang="de-DE" sz="1600" b="1">
                <a:solidFill>
                  <a:srgbClr val="FF0000"/>
                </a:solidFill>
              </a:rPr>
              <a:t>oder (falls anders nicht machbar) spätestens beim Entwerfen zu beseitigen!</a:t>
            </a:r>
          </a:p>
          <a:p>
            <a:pPr marL="533400" indent="-533400" eaLnBrk="1" hangingPunct="1"/>
            <a:endParaRPr lang="de-DE" altLang="de-DE" sz="1800" b="1">
              <a:solidFill>
                <a:srgbClr val="FF0000"/>
              </a:solidFill>
            </a:endParaRPr>
          </a:p>
          <a:p>
            <a:pPr marL="533400" indent="-533400" eaLnBrk="1" hangingPunct="1"/>
            <a:endParaRPr lang="de-DE" altLang="de-DE" sz="1800"/>
          </a:p>
          <a:p>
            <a:pPr marL="533400" indent="-533400" eaLnBrk="1" hangingPunct="1">
              <a:buFont typeface="Symbol" pitchFamily="18" charset="2"/>
              <a:buChar char="Þ"/>
            </a:pPr>
            <a:r>
              <a:rPr lang="de-DE" altLang="de-DE" sz="1400" b="1"/>
              <a:t>ergänzende Erläuterungen siehe Pahl / Beitz S. 180 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8355">
                                            <p:txEl>
                                              <p:pRg st="1" end="1"/>
                                            </p:txEl>
                                          </p:spTgt>
                                        </p:tgtEl>
                                        <p:attrNameLst>
                                          <p:attrName>style.visibility</p:attrName>
                                        </p:attrNameLst>
                                      </p:cBhvr>
                                      <p:to>
                                        <p:strVal val="visible"/>
                                      </p:to>
                                    </p:set>
                                    <p:animEffect transition="in" filter="blinds(horizontal)">
                                      <p:cBhvr>
                                        <p:cTn id="7" dur="500"/>
                                        <p:tgtEl>
                                          <p:spTgt spid="868355">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68355">
                                            <p:txEl>
                                              <p:pRg st="2" end="2"/>
                                            </p:txEl>
                                          </p:spTgt>
                                        </p:tgtEl>
                                        <p:attrNameLst>
                                          <p:attrName>style.visibility</p:attrName>
                                        </p:attrNameLst>
                                      </p:cBhvr>
                                      <p:to>
                                        <p:strVal val="visible"/>
                                      </p:to>
                                    </p:set>
                                    <p:animEffect transition="in" filter="blinds(horizontal)">
                                      <p:cBhvr>
                                        <p:cTn id="10" dur="500"/>
                                        <p:tgtEl>
                                          <p:spTgt spid="86835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68355">
                                            <p:txEl>
                                              <p:pRg st="3" end="3"/>
                                            </p:txEl>
                                          </p:spTgt>
                                        </p:tgtEl>
                                        <p:attrNameLst>
                                          <p:attrName>style.visibility</p:attrName>
                                        </p:attrNameLst>
                                      </p:cBhvr>
                                      <p:to>
                                        <p:strVal val="visible"/>
                                      </p:to>
                                    </p:set>
                                    <p:animEffect transition="in" filter="blinds(horizontal)">
                                      <p:cBhvr>
                                        <p:cTn id="15" dur="500"/>
                                        <p:tgtEl>
                                          <p:spTgt spid="86835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68355">
                                            <p:txEl>
                                              <p:pRg st="4" end="4"/>
                                            </p:txEl>
                                          </p:spTgt>
                                        </p:tgtEl>
                                        <p:attrNameLst>
                                          <p:attrName>style.visibility</p:attrName>
                                        </p:attrNameLst>
                                      </p:cBhvr>
                                      <p:to>
                                        <p:strVal val="visible"/>
                                      </p:to>
                                    </p:set>
                                    <p:animEffect transition="in" filter="blinds(horizontal)">
                                      <p:cBhvr>
                                        <p:cTn id="20" dur="500"/>
                                        <p:tgtEl>
                                          <p:spTgt spid="868355">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68355">
                                            <p:txEl>
                                              <p:pRg st="5" end="5"/>
                                            </p:txEl>
                                          </p:spTgt>
                                        </p:tgtEl>
                                        <p:attrNameLst>
                                          <p:attrName>style.visibility</p:attrName>
                                        </p:attrNameLst>
                                      </p:cBhvr>
                                      <p:to>
                                        <p:strVal val="visible"/>
                                      </p:to>
                                    </p:set>
                                    <p:animEffect transition="in" filter="blinds(horizontal)">
                                      <p:cBhvr>
                                        <p:cTn id="23" dur="500"/>
                                        <p:tgtEl>
                                          <p:spTgt spid="868355">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68355">
                                            <p:txEl>
                                              <p:pRg st="6" end="6"/>
                                            </p:txEl>
                                          </p:spTgt>
                                        </p:tgtEl>
                                        <p:attrNameLst>
                                          <p:attrName>style.visibility</p:attrName>
                                        </p:attrNameLst>
                                      </p:cBhvr>
                                      <p:to>
                                        <p:strVal val="visible"/>
                                      </p:to>
                                    </p:set>
                                    <p:animEffect transition="in" filter="blinds(horizontal)">
                                      <p:cBhvr>
                                        <p:cTn id="26" dur="500"/>
                                        <p:tgtEl>
                                          <p:spTgt spid="868355">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68355">
                                            <p:txEl>
                                              <p:pRg st="9" end="9"/>
                                            </p:txEl>
                                          </p:spTgt>
                                        </p:tgtEl>
                                        <p:attrNameLst>
                                          <p:attrName>style.visibility</p:attrName>
                                        </p:attrNameLst>
                                      </p:cBhvr>
                                      <p:to>
                                        <p:strVal val="visible"/>
                                      </p:to>
                                    </p:set>
                                    <p:animEffect transition="in" filter="blinds(horizontal)">
                                      <p:cBhvr>
                                        <p:cTn id="31" dur="500"/>
                                        <p:tgtEl>
                                          <p:spTgt spid="8683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5"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8840286-46FC-4329-A805-2BDB0D4B2047}" type="slidenum">
              <a:rPr lang="de-DE" altLang="de-DE" sz="1400" smtClean="0"/>
              <a:pPr eaLnBrk="1" hangingPunct="1">
                <a:spcBef>
                  <a:spcPct val="0"/>
                </a:spcBef>
                <a:buFontTx/>
                <a:buNone/>
              </a:pPr>
              <a:t>133</a:t>
            </a:fld>
            <a:endParaRPr lang="de-DE" altLang="de-DE" sz="1400"/>
          </a:p>
        </p:txBody>
      </p:sp>
      <p:sp>
        <p:nvSpPr>
          <p:cNvPr id="869378" name="Rectangle 2"/>
          <p:cNvSpPr>
            <a:spLocks noGrp="1" noChangeArrowheads="1"/>
          </p:cNvSpPr>
          <p:nvPr>
            <p:ph type="title"/>
          </p:nvPr>
        </p:nvSpPr>
        <p:spPr>
          <a:xfrm>
            <a:off x="457200" y="44450"/>
            <a:ext cx="8229600" cy="1143000"/>
          </a:xfrm>
        </p:spPr>
        <p:txBody>
          <a:bodyPr/>
          <a:lstStyle/>
          <a:p>
            <a:pPr eaLnBrk="1" hangingPunct="1"/>
            <a:r>
              <a:rPr lang="de-DE" altLang="de-DE" sz="2200" b="1"/>
              <a:t>Bewerten beim Konzipieren (Beispiel)</a:t>
            </a:r>
          </a:p>
        </p:txBody>
      </p:sp>
      <p:pic>
        <p:nvPicPr>
          <p:cNvPr id="86937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228725"/>
            <a:ext cx="8642350" cy="5268913"/>
          </a:xfrm>
          <a:noFill/>
        </p:spPr>
      </p:pic>
      <p:sp>
        <p:nvSpPr>
          <p:cNvPr id="869380" name="Text Box 4"/>
          <p:cNvSpPr txBox="1">
            <a:spLocks noChangeArrowheads="1"/>
          </p:cNvSpPr>
          <p:nvPr/>
        </p:nvSpPr>
        <p:spPr bwMode="auto">
          <a:xfrm rot="-5400000">
            <a:off x="7678738" y="4870450"/>
            <a:ext cx="26622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69381" name="Rectangle 5"/>
          <p:cNvSpPr>
            <a:spLocks noChangeArrowheads="1"/>
          </p:cNvSpPr>
          <p:nvPr/>
        </p:nvSpPr>
        <p:spPr bwMode="auto">
          <a:xfrm>
            <a:off x="4624388" y="3730625"/>
            <a:ext cx="1401762" cy="30956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69382" name="Text Box 6"/>
          <p:cNvSpPr txBox="1">
            <a:spLocks noChangeArrowheads="1"/>
          </p:cNvSpPr>
          <p:nvPr/>
        </p:nvSpPr>
        <p:spPr bwMode="auto">
          <a:xfrm>
            <a:off x="4562475" y="908050"/>
            <a:ext cx="2632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solidFill>
                  <a:srgbClr val="FF0000"/>
                </a:solidFill>
              </a:rPr>
              <a:t>7. Schwachstelle(n) des Favoriten</a:t>
            </a:r>
          </a:p>
        </p:txBody>
      </p:sp>
      <p:sp>
        <p:nvSpPr>
          <p:cNvPr id="869383" name="Text Box 7"/>
          <p:cNvSpPr txBox="1">
            <a:spLocks noChangeArrowheads="1"/>
          </p:cNvSpPr>
          <p:nvPr/>
        </p:nvSpPr>
        <p:spPr bwMode="auto">
          <a:xfrm>
            <a:off x="488950" y="911225"/>
            <a:ext cx="717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1200" b="1"/>
              <a:t>1. BWK</a:t>
            </a:r>
          </a:p>
        </p:txBody>
      </p:sp>
      <p:sp>
        <p:nvSpPr>
          <p:cNvPr id="869384" name="Text Box 8"/>
          <p:cNvSpPr txBox="1">
            <a:spLocks noChangeArrowheads="1"/>
          </p:cNvSpPr>
          <p:nvPr/>
        </p:nvSpPr>
        <p:spPr bwMode="auto">
          <a:xfrm>
            <a:off x="1042988" y="765175"/>
            <a:ext cx="11255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1200" b="1"/>
              <a:t>2. Gewichten</a:t>
            </a:r>
          </a:p>
        </p:txBody>
      </p:sp>
      <p:sp>
        <p:nvSpPr>
          <p:cNvPr id="869385" name="Text Box 9"/>
          <p:cNvSpPr txBox="1">
            <a:spLocks noChangeArrowheads="1"/>
          </p:cNvSpPr>
          <p:nvPr/>
        </p:nvSpPr>
        <p:spPr bwMode="auto">
          <a:xfrm>
            <a:off x="1979613" y="908050"/>
            <a:ext cx="1819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1200" b="1"/>
              <a:t>3. Eigenschaftsgrößen</a:t>
            </a:r>
          </a:p>
        </p:txBody>
      </p:sp>
      <p:sp>
        <p:nvSpPr>
          <p:cNvPr id="869386" name="Text Box 10"/>
          <p:cNvSpPr txBox="1">
            <a:spLocks noChangeArrowheads="1"/>
          </p:cNvSpPr>
          <p:nvPr/>
        </p:nvSpPr>
        <p:spPr bwMode="auto">
          <a:xfrm>
            <a:off x="3417888" y="765175"/>
            <a:ext cx="1098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1200" b="1"/>
              <a:t>4. Beurteilen</a:t>
            </a:r>
          </a:p>
        </p:txBody>
      </p:sp>
      <p:sp>
        <p:nvSpPr>
          <p:cNvPr id="869387" name="Text Box 11"/>
          <p:cNvSpPr txBox="1">
            <a:spLocks noChangeArrowheads="1"/>
          </p:cNvSpPr>
          <p:nvPr/>
        </p:nvSpPr>
        <p:spPr bwMode="auto">
          <a:xfrm>
            <a:off x="3122613" y="6394450"/>
            <a:ext cx="2008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1200" b="1">
                <a:solidFill>
                  <a:srgbClr val="008000"/>
                </a:solidFill>
              </a:rPr>
              <a:t>5. Gesamtwert</a:t>
            </a:r>
          </a:p>
          <a:p>
            <a:pPr algn="ctr" eaLnBrk="1" hangingPunct="1">
              <a:spcBef>
                <a:spcPct val="0"/>
              </a:spcBef>
              <a:buFontTx/>
              <a:buNone/>
            </a:pPr>
            <a:r>
              <a:rPr lang="de-DE" altLang="de-DE" sz="1200" b="1">
                <a:solidFill>
                  <a:srgbClr val="008000"/>
                </a:solidFill>
              </a:rPr>
              <a:t>(gewichtet / ungewichtet)</a:t>
            </a:r>
          </a:p>
        </p:txBody>
      </p:sp>
      <p:sp>
        <p:nvSpPr>
          <p:cNvPr id="869388" name="Text Box 12"/>
          <p:cNvSpPr txBox="1">
            <a:spLocks noChangeArrowheads="1"/>
          </p:cNvSpPr>
          <p:nvPr/>
        </p:nvSpPr>
        <p:spPr bwMode="auto">
          <a:xfrm>
            <a:off x="5141913" y="6538913"/>
            <a:ext cx="40370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solidFill>
                  <a:srgbClr val="0000CC"/>
                </a:solidFill>
              </a:rPr>
              <a:t>6. Bewertungsunsicherheiten für V2 &amp; V3 abschätzen</a:t>
            </a:r>
          </a:p>
        </p:txBody>
      </p:sp>
      <p:sp>
        <p:nvSpPr>
          <p:cNvPr id="869389" name="Rectangle 13"/>
          <p:cNvSpPr>
            <a:spLocks noChangeArrowheads="1"/>
          </p:cNvSpPr>
          <p:nvPr/>
        </p:nvSpPr>
        <p:spPr bwMode="auto">
          <a:xfrm>
            <a:off x="5089525" y="5922963"/>
            <a:ext cx="947738" cy="511175"/>
          </a:xfrm>
          <a:prstGeom prst="rect">
            <a:avLst/>
          </a:prstGeom>
          <a:noFill/>
          <a:ln w="1905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69390" name="Rectangle 14"/>
          <p:cNvSpPr>
            <a:spLocks noChangeArrowheads="1"/>
          </p:cNvSpPr>
          <p:nvPr/>
        </p:nvSpPr>
        <p:spPr bwMode="auto">
          <a:xfrm>
            <a:off x="6503988" y="5932488"/>
            <a:ext cx="947737" cy="511175"/>
          </a:xfrm>
          <a:prstGeom prst="rect">
            <a:avLst/>
          </a:prstGeom>
          <a:noFill/>
          <a:ln w="1905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69391" name="Line 15"/>
          <p:cNvSpPr>
            <a:spLocks noChangeShapeType="1"/>
          </p:cNvSpPr>
          <p:nvPr/>
        </p:nvSpPr>
        <p:spPr bwMode="auto">
          <a:xfrm>
            <a:off x="1692275" y="1052513"/>
            <a:ext cx="0" cy="360362"/>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69392" name="Line 16"/>
          <p:cNvSpPr>
            <a:spLocks noChangeShapeType="1"/>
          </p:cNvSpPr>
          <p:nvPr/>
        </p:nvSpPr>
        <p:spPr bwMode="auto">
          <a:xfrm flipH="1">
            <a:off x="2484438" y="1196975"/>
            <a:ext cx="287337" cy="144463"/>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69393" name="Line 17"/>
          <p:cNvSpPr>
            <a:spLocks noChangeShapeType="1"/>
          </p:cNvSpPr>
          <p:nvPr/>
        </p:nvSpPr>
        <p:spPr bwMode="auto">
          <a:xfrm>
            <a:off x="3059113" y="1196975"/>
            <a:ext cx="268287" cy="147638"/>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69394" name="Line 18"/>
          <p:cNvSpPr>
            <a:spLocks noChangeShapeType="1"/>
          </p:cNvSpPr>
          <p:nvPr/>
        </p:nvSpPr>
        <p:spPr bwMode="auto">
          <a:xfrm>
            <a:off x="3924300" y="1123950"/>
            <a:ext cx="0" cy="288925"/>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69395" name="Line 19"/>
          <p:cNvSpPr>
            <a:spLocks noChangeShapeType="1"/>
          </p:cNvSpPr>
          <p:nvPr/>
        </p:nvSpPr>
        <p:spPr bwMode="auto">
          <a:xfrm>
            <a:off x="900113" y="1196975"/>
            <a:ext cx="0" cy="21590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69396" name="Line 20"/>
          <p:cNvSpPr>
            <a:spLocks noChangeShapeType="1"/>
          </p:cNvSpPr>
          <p:nvPr/>
        </p:nvSpPr>
        <p:spPr bwMode="auto">
          <a:xfrm>
            <a:off x="5148263" y="1196975"/>
            <a:ext cx="0" cy="2519363"/>
          </a:xfrm>
          <a:prstGeom prst="line">
            <a:avLst/>
          </a:prstGeom>
          <a:noFill/>
          <a:ln w="190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69397" name="Line 21"/>
          <p:cNvSpPr>
            <a:spLocks noChangeShapeType="1"/>
          </p:cNvSpPr>
          <p:nvPr/>
        </p:nvSpPr>
        <p:spPr bwMode="auto">
          <a:xfrm flipH="1" flipV="1">
            <a:off x="5580063" y="6453188"/>
            <a:ext cx="431800" cy="144462"/>
          </a:xfrm>
          <a:prstGeom prst="line">
            <a:avLst/>
          </a:prstGeom>
          <a:noFill/>
          <a:ln w="19050">
            <a:solidFill>
              <a:srgbClr val="0000CC"/>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69398" name="Line 22"/>
          <p:cNvSpPr>
            <a:spLocks noChangeShapeType="1"/>
          </p:cNvSpPr>
          <p:nvPr/>
        </p:nvSpPr>
        <p:spPr bwMode="auto">
          <a:xfrm flipV="1">
            <a:off x="6443663" y="6453188"/>
            <a:ext cx="504825" cy="144462"/>
          </a:xfrm>
          <a:prstGeom prst="line">
            <a:avLst/>
          </a:prstGeom>
          <a:noFill/>
          <a:ln w="19050">
            <a:solidFill>
              <a:srgbClr val="0000CC"/>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69399" name="Rectangle 23"/>
          <p:cNvSpPr>
            <a:spLocks noChangeArrowheads="1"/>
          </p:cNvSpPr>
          <p:nvPr/>
        </p:nvSpPr>
        <p:spPr bwMode="auto">
          <a:xfrm>
            <a:off x="3690938" y="5916613"/>
            <a:ext cx="925512" cy="517525"/>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9378"/>
                                        </p:tgtEl>
                                        <p:attrNameLst>
                                          <p:attrName>style.visibility</p:attrName>
                                        </p:attrNameLst>
                                      </p:cBhvr>
                                      <p:to>
                                        <p:strVal val="visible"/>
                                      </p:to>
                                    </p:set>
                                    <p:animEffect transition="in" filter="blinds(horizontal)">
                                      <p:cBhvr>
                                        <p:cTn id="7" dur="500"/>
                                        <p:tgtEl>
                                          <p:spTgt spid="869378"/>
                                        </p:tgtEl>
                                      </p:cBhvr>
                                    </p:animEffect>
                                  </p:childTnLst>
                                </p:cTn>
                              </p:par>
                              <p:par>
                                <p:cTn id="8" presetID="3" presetClass="entr" presetSubtype="10" fill="hold" nodeType="withEffect">
                                  <p:stCondLst>
                                    <p:cond delay="0"/>
                                  </p:stCondLst>
                                  <p:childTnLst>
                                    <p:set>
                                      <p:cBhvr>
                                        <p:cTn id="9" dur="1" fill="hold">
                                          <p:stCondLst>
                                            <p:cond delay="0"/>
                                          </p:stCondLst>
                                        </p:cTn>
                                        <p:tgtEl>
                                          <p:spTgt spid="869379"/>
                                        </p:tgtEl>
                                        <p:attrNameLst>
                                          <p:attrName>style.visibility</p:attrName>
                                        </p:attrNameLst>
                                      </p:cBhvr>
                                      <p:to>
                                        <p:strVal val="visible"/>
                                      </p:to>
                                    </p:set>
                                    <p:animEffect transition="in" filter="blinds(horizontal)">
                                      <p:cBhvr>
                                        <p:cTn id="10" dur="500"/>
                                        <p:tgtEl>
                                          <p:spTgt spid="86937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69380"/>
                                        </p:tgtEl>
                                        <p:attrNameLst>
                                          <p:attrName>style.visibility</p:attrName>
                                        </p:attrNameLst>
                                      </p:cBhvr>
                                      <p:to>
                                        <p:strVal val="visible"/>
                                      </p:to>
                                    </p:set>
                                    <p:animEffect transition="in" filter="blinds(horizontal)">
                                      <p:cBhvr>
                                        <p:cTn id="13" dur="500"/>
                                        <p:tgtEl>
                                          <p:spTgt spid="8693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69383"/>
                                        </p:tgtEl>
                                        <p:attrNameLst>
                                          <p:attrName>style.visibility</p:attrName>
                                        </p:attrNameLst>
                                      </p:cBhvr>
                                      <p:to>
                                        <p:strVal val="visible"/>
                                      </p:to>
                                    </p:set>
                                    <p:animEffect transition="in" filter="blinds(horizontal)">
                                      <p:cBhvr>
                                        <p:cTn id="18" dur="500"/>
                                        <p:tgtEl>
                                          <p:spTgt spid="86938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69395"/>
                                        </p:tgtEl>
                                        <p:attrNameLst>
                                          <p:attrName>style.visibility</p:attrName>
                                        </p:attrNameLst>
                                      </p:cBhvr>
                                      <p:to>
                                        <p:strVal val="visible"/>
                                      </p:to>
                                    </p:set>
                                    <p:animEffect transition="in" filter="blinds(horizontal)">
                                      <p:cBhvr>
                                        <p:cTn id="21" dur="500"/>
                                        <p:tgtEl>
                                          <p:spTgt spid="8693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69384"/>
                                        </p:tgtEl>
                                        <p:attrNameLst>
                                          <p:attrName>style.visibility</p:attrName>
                                        </p:attrNameLst>
                                      </p:cBhvr>
                                      <p:to>
                                        <p:strVal val="visible"/>
                                      </p:to>
                                    </p:set>
                                    <p:animEffect transition="in" filter="blinds(horizontal)">
                                      <p:cBhvr>
                                        <p:cTn id="26" dur="500"/>
                                        <p:tgtEl>
                                          <p:spTgt spid="86938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69391"/>
                                        </p:tgtEl>
                                        <p:attrNameLst>
                                          <p:attrName>style.visibility</p:attrName>
                                        </p:attrNameLst>
                                      </p:cBhvr>
                                      <p:to>
                                        <p:strVal val="visible"/>
                                      </p:to>
                                    </p:set>
                                    <p:animEffect transition="in" filter="blinds(horizontal)">
                                      <p:cBhvr>
                                        <p:cTn id="29" dur="500"/>
                                        <p:tgtEl>
                                          <p:spTgt spid="86939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69385"/>
                                        </p:tgtEl>
                                        <p:attrNameLst>
                                          <p:attrName>style.visibility</p:attrName>
                                        </p:attrNameLst>
                                      </p:cBhvr>
                                      <p:to>
                                        <p:strVal val="visible"/>
                                      </p:to>
                                    </p:set>
                                    <p:animEffect transition="in" filter="blinds(horizontal)">
                                      <p:cBhvr>
                                        <p:cTn id="34" dur="500"/>
                                        <p:tgtEl>
                                          <p:spTgt spid="86938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69392"/>
                                        </p:tgtEl>
                                        <p:attrNameLst>
                                          <p:attrName>style.visibility</p:attrName>
                                        </p:attrNameLst>
                                      </p:cBhvr>
                                      <p:to>
                                        <p:strVal val="visible"/>
                                      </p:to>
                                    </p:set>
                                    <p:animEffect transition="in" filter="blinds(horizontal)">
                                      <p:cBhvr>
                                        <p:cTn id="37" dur="500"/>
                                        <p:tgtEl>
                                          <p:spTgt spid="86939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69393"/>
                                        </p:tgtEl>
                                        <p:attrNameLst>
                                          <p:attrName>style.visibility</p:attrName>
                                        </p:attrNameLst>
                                      </p:cBhvr>
                                      <p:to>
                                        <p:strVal val="visible"/>
                                      </p:to>
                                    </p:set>
                                    <p:animEffect transition="in" filter="blinds(horizontal)">
                                      <p:cBhvr>
                                        <p:cTn id="40" dur="500"/>
                                        <p:tgtEl>
                                          <p:spTgt spid="86939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69386"/>
                                        </p:tgtEl>
                                        <p:attrNameLst>
                                          <p:attrName>style.visibility</p:attrName>
                                        </p:attrNameLst>
                                      </p:cBhvr>
                                      <p:to>
                                        <p:strVal val="visible"/>
                                      </p:to>
                                    </p:set>
                                    <p:animEffect transition="in" filter="blinds(horizontal)">
                                      <p:cBhvr>
                                        <p:cTn id="45" dur="500"/>
                                        <p:tgtEl>
                                          <p:spTgt spid="86938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869394"/>
                                        </p:tgtEl>
                                        <p:attrNameLst>
                                          <p:attrName>style.visibility</p:attrName>
                                        </p:attrNameLst>
                                      </p:cBhvr>
                                      <p:to>
                                        <p:strVal val="visible"/>
                                      </p:to>
                                    </p:set>
                                    <p:animEffect transition="in" filter="blinds(horizontal)">
                                      <p:cBhvr>
                                        <p:cTn id="48" dur="500"/>
                                        <p:tgtEl>
                                          <p:spTgt spid="86939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869387"/>
                                        </p:tgtEl>
                                        <p:attrNameLst>
                                          <p:attrName>style.visibility</p:attrName>
                                        </p:attrNameLst>
                                      </p:cBhvr>
                                      <p:to>
                                        <p:strVal val="visible"/>
                                      </p:to>
                                    </p:set>
                                    <p:animEffect transition="in" filter="blinds(horizontal)">
                                      <p:cBhvr>
                                        <p:cTn id="53" dur="500"/>
                                        <p:tgtEl>
                                          <p:spTgt spid="869387"/>
                                        </p:tgtEl>
                                      </p:cBhvr>
                                    </p:animEffect>
                                  </p:childTnLst>
                                </p:cTn>
                              </p:par>
                            </p:childTnLst>
                          </p:cTn>
                        </p:par>
                        <p:par>
                          <p:cTn id="54" fill="hold" nodeType="afterGroup">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869399"/>
                                        </p:tgtEl>
                                        <p:attrNameLst>
                                          <p:attrName>style.visibility</p:attrName>
                                        </p:attrNameLst>
                                      </p:cBhvr>
                                      <p:to>
                                        <p:strVal val="visible"/>
                                      </p:to>
                                    </p:set>
                                    <p:animEffect transition="in" filter="blinds(horizontal)">
                                      <p:cBhvr>
                                        <p:cTn id="57" dur="500"/>
                                        <p:tgtEl>
                                          <p:spTgt spid="86939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69388"/>
                                        </p:tgtEl>
                                        <p:attrNameLst>
                                          <p:attrName>style.visibility</p:attrName>
                                        </p:attrNameLst>
                                      </p:cBhvr>
                                      <p:to>
                                        <p:strVal val="visible"/>
                                      </p:to>
                                    </p:set>
                                    <p:animEffect transition="in" filter="blinds(horizontal)">
                                      <p:cBhvr>
                                        <p:cTn id="62" dur="500"/>
                                        <p:tgtEl>
                                          <p:spTgt spid="869388"/>
                                        </p:tgtEl>
                                      </p:cBhvr>
                                    </p:animEffect>
                                  </p:childTnLst>
                                </p:cTn>
                              </p:par>
                            </p:childTnLst>
                          </p:cTn>
                        </p:par>
                        <p:par>
                          <p:cTn id="63" fill="hold" nodeType="afterGroup">
                            <p:stCondLst>
                              <p:cond delay="500"/>
                            </p:stCondLst>
                            <p:childTnLst>
                              <p:par>
                                <p:cTn id="64" presetID="3" presetClass="entr" presetSubtype="10" fill="hold" grpId="0" nodeType="afterEffect">
                                  <p:stCondLst>
                                    <p:cond delay="0"/>
                                  </p:stCondLst>
                                  <p:childTnLst>
                                    <p:set>
                                      <p:cBhvr>
                                        <p:cTn id="65" dur="1" fill="hold">
                                          <p:stCondLst>
                                            <p:cond delay="0"/>
                                          </p:stCondLst>
                                        </p:cTn>
                                        <p:tgtEl>
                                          <p:spTgt spid="869397"/>
                                        </p:tgtEl>
                                        <p:attrNameLst>
                                          <p:attrName>style.visibility</p:attrName>
                                        </p:attrNameLst>
                                      </p:cBhvr>
                                      <p:to>
                                        <p:strVal val="visible"/>
                                      </p:to>
                                    </p:set>
                                    <p:animEffect transition="in" filter="blinds(horizontal)">
                                      <p:cBhvr>
                                        <p:cTn id="66" dur="500"/>
                                        <p:tgtEl>
                                          <p:spTgt spid="869397"/>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869398"/>
                                        </p:tgtEl>
                                        <p:attrNameLst>
                                          <p:attrName>style.visibility</p:attrName>
                                        </p:attrNameLst>
                                      </p:cBhvr>
                                      <p:to>
                                        <p:strVal val="visible"/>
                                      </p:to>
                                    </p:set>
                                    <p:animEffect transition="in" filter="blinds(horizontal)">
                                      <p:cBhvr>
                                        <p:cTn id="69" dur="500"/>
                                        <p:tgtEl>
                                          <p:spTgt spid="869398"/>
                                        </p:tgtEl>
                                      </p:cBhvr>
                                    </p:animEffect>
                                  </p:childTnLst>
                                </p:cTn>
                              </p:par>
                            </p:childTnLst>
                          </p:cTn>
                        </p:par>
                        <p:par>
                          <p:cTn id="70" fill="hold" nodeType="afterGroup">
                            <p:stCondLst>
                              <p:cond delay="1000"/>
                            </p:stCondLst>
                            <p:childTnLst>
                              <p:par>
                                <p:cTn id="71" presetID="3" presetClass="entr" presetSubtype="10" fill="hold" grpId="0" nodeType="afterEffect">
                                  <p:stCondLst>
                                    <p:cond delay="0"/>
                                  </p:stCondLst>
                                  <p:childTnLst>
                                    <p:set>
                                      <p:cBhvr>
                                        <p:cTn id="72" dur="1" fill="hold">
                                          <p:stCondLst>
                                            <p:cond delay="0"/>
                                          </p:stCondLst>
                                        </p:cTn>
                                        <p:tgtEl>
                                          <p:spTgt spid="869389"/>
                                        </p:tgtEl>
                                        <p:attrNameLst>
                                          <p:attrName>style.visibility</p:attrName>
                                        </p:attrNameLst>
                                      </p:cBhvr>
                                      <p:to>
                                        <p:strVal val="visible"/>
                                      </p:to>
                                    </p:set>
                                    <p:animEffect transition="in" filter="blinds(horizontal)">
                                      <p:cBhvr>
                                        <p:cTn id="73" dur="500"/>
                                        <p:tgtEl>
                                          <p:spTgt spid="86938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869390"/>
                                        </p:tgtEl>
                                        <p:attrNameLst>
                                          <p:attrName>style.visibility</p:attrName>
                                        </p:attrNameLst>
                                      </p:cBhvr>
                                      <p:to>
                                        <p:strVal val="visible"/>
                                      </p:to>
                                    </p:set>
                                    <p:animEffect transition="in" filter="blinds(horizontal)">
                                      <p:cBhvr>
                                        <p:cTn id="76" dur="500"/>
                                        <p:tgtEl>
                                          <p:spTgt spid="86939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869382"/>
                                        </p:tgtEl>
                                        <p:attrNameLst>
                                          <p:attrName>style.visibility</p:attrName>
                                        </p:attrNameLst>
                                      </p:cBhvr>
                                      <p:to>
                                        <p:strVal val="visible"/>
                                      </p:to>
                                    </p:set>
                                    <p:animEffect transition="in" filter="blinds(horizontal)">
                                      <p:cBhvr>
                                        <p:cTn id="81" dur="500"/>
                                        <p:tgtEl>
                                          <p:spTgt spid="869382"/>
                                        </p:tgtEl>
                                      </p:cBhvr>
                                    </p:animEffect>
                                  </p:childTnLst>
                                </p:cTn>
                              </p:par>
                            </p:childTnLst>
                          </p:cTn>
                        </p:par>
                        <p:par>
                          <p:cTn id="82" fill="hold" nodeType="afterGroup">
                            <p:stCondLst>
                              <p:cond delay="500"/>
                            </p:stCondLst>
                            <p:childTnLst>
                              <p:par>
                                <p:cTn id="83" presetID="3" presetClass="entr" presetSubtype="10" fill="hold" grpId="0" nodeType="afterEffect">
                                  <p:stCondLst>
                                    <p:cond delay="0"/>
                                  </p:stCondLst>
                                  <p:childTnLst>
                                    <p:set>
                                      <p:cBhvr>
                                        <p:cTn id="84" dur="1" fill="hold">
                                          <p:stCondLst>
                                            <p:cond delay="0"/>
                                          </p:stCondLst>
                                        </p:cTn>
                                        <p:tgtEl>
                                          <p:spTgt spid="869396"/>
                                        </p:tgtEl>
                                        <p:attrNameLst>
                                          <p:attrName>style.visibility</p:attrName>
                                        </p:attrNameLst>
                                      </p:cBhvr>
                                      <p:to>
                                        <p:strVal val="visible"/>
                                      </p:to>
                                    </p:set>
                                    <p:animEffect transition="in" filter="blinds(horizontal)">
                                      <p:cBhvr>
                                        <p:cTn id="85" dur="500"/>
                                        <p:tgtEl>
                                          <p:spTgt spid="869396"/>
                                        </p:tgtEl>
                                      </p:cBhvr>
                                    </p:animEffect>
                                  </p:childTnLst>
                                </p:cTn>
                              </p:par>
                            </p:childTnLst>
                          </p:cTn>
                        </p:par>
                        <p:par>
                          <p:cTn id="86" fill="hold" nodeType="afterGroup">
                            <p:stCondLst>
                              <p:cond delay="1000"/>
                            </p:stCondLst>
                            <p:childTnLst>
                              <p:par>
                                <p:cTn id="87" presetID="3" presetClass="entr" presetSubtype="10" fill="hold" grpId="0" nodeType="afterEffect">
                                  <p:stCondLst>
                                    <p:cond delay="0"/>
                                  </p:stCondLst>
                                  <p:childTnLst>
                                    <p:set>
                                      <p:cBhvr>
                                        <p:cTn id="88" dur="1" fill="hold">
                                          <p:stCondLst>
                                            <p:cond delay="0"/>
                                          </p:stCondLst>
                                        </p:cTn>
                                        <p:tgtEl>
                                          <p:spTgt spid="869381"/>
                                        </p:tgtEl>
                                        <p:attrNameLst>
                                          <p:attrName>style.visibility</p:attrName>
                                        </p:attrNameLst>
                                      </p:cBhvr>
                                      <p:to>
                                        <p:strVal val="visible"/>
                                      </p:to>
                                    </p:set>
                                    <p:animEffect transition="in" filter="blinds(horizontal)">
                                      <p:cBhvr>
                                        <p:cTn id="89" dur="500"/>
                                        <p:tgtEl>
                                          <p:spTgt spid="869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78" grpId="0"/>
      <p:bldP spid="869380" grpId="0"/>
      <p:bldP spid="869381" grpId="0" animBg="1"/>
      <p:bldP spid="869382" grpId="0"/>
      <p:bldP spid="869383" grpId="0"/>
      <p:bldP spid="869384" grpId="0"/>
      <p:bldP spid="869385" grpId="0"/>
      <p:bldP spid="869386" grpId="0"/>
      <p:bldP spid="869387" grpId="0"/>
      <p:bldP spid="869388" grpId="0"/>
      <p:bldP spid="869389" grpId="0" animBg="1"/>
      <p:bldP spid="869390" grpId="0" animBg="1"/>
      <p:bldP spid="869391" grpId="0" animBg="1"/>
      <p:bldP spid="869392" grpId="0" animBg="1"/>
      <p:bldP spid="869393" grpId="0" animBg="1"/>
      <p:bldP spid="869394" grpId="0" animBg="1"/>
      <p:bldP spid="869395" grpId="0" animBg="1"/>
      <p:bldP spid="869396" grpId="0" animBg="1"/>
      <p:bldP spid="869397" grpId="0" animBg="1"/>
      <p:bldP spid="869398" grpId="0" animBg="1"/>
      <p:bldP spid="869399"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EA060A9-E728-4873-981C-2D0E1AB0A5D1}" type="slidenum">
              <a:rPr lang="de-DE" altLang="de-DE" sz="1400" smtClean="0"/>
              <a:pPr eaLnBrk="1" hangingPunct="1">
                <a:spcBef>
                  <a:spcPct val="0"/>
                </a:spcBef>
                <a:buFontTx/>
                <a:buNone/>
              </a:pPr>
              <a:t>134</a:t>
            </a:fld>
            <a:endParaRPr lang="de-DE" altLang="de-DE" sz="1400"/>
          </a:p>
        </p:txBody>
      </p:sp>
      <p:sp>
        <p:nvSpPr>
          <p:cNvPr id="141315" name="Rectangle 2"/>
          <p:cNvSpPr>
            <a:spLocks noGrp="1" noChangeArrowheads="1"/>
          </p:cNvSpPr>
          <p:nvPr>
            <p:ph type="title"/>
          </p:nvPr>
        </p:nvSpPr>
        <p:spPr/>
        <p:txBody>
          <a:bodyPr/>
          <a:lstStyle/>
          <a:p>
            <a:pPr eaLnBrk="1" hangingPunct="1"/>
            <a:r>
              <a:rPr lang="de-DE" altLang="de-DE" sz="2200" b="1"/>
              <a:t>Beispiele zum Konzipieren</a:t>
            </a:r>
          </a:p>
        </p:txBody>
      </p:sp>
      <p:sp>
        <p:nvSpPr>
          <p:cNvPr id="141316" name="Rectangle 3"/>
          <p:cNvSpPr>
            <a:spLocks noGrp="1" noChangeArrowheads="1"/>
          </p:cNvSpPr>
          <p:nvPr>
            <p:ph type="body" idx="1"/>
          </p:nvPr>
        </p:nvSpPr>
        <p:spPr>
          <a:xfrm>
            <a:off x="457200" y="1600200"/>
            <a:ext cx="7283450" cy="4525963"/>
          </a:xfrm>
        </p:spPr>
        <p:txBody>
          <a:bodyPr/>
          <a:lstStyle/>
          <a:p>
            <a:pPr eaLnBrk="1" hangingPunct="1"/>
            <a:endParaRPr lang="de-DE" altLang="de-DE" sz="2000"/>
          </a:p>
          <a:p>
            <a:pPr eaLnBrk="1" hangingPunct="1"/>
            <a:r>
              <a:rPr lang="de-DE" altLang="de-DE" sz="2000"/>
              <a:t>Kap 6.6.1 </a:t>
            </a:r>
            <a:br>
              <a:rPr lang="de-DE" altLang="de-DE" sz="2000"/>
            </a:br>
            <a:r>
              <a:rPr lang="de-DE" altLang="de-DE" sz="2000"/>
              <a:t>Eingriff-Mischbatterie für Haushalte </a:t>
            </a:r>
            <a:br>
              <a:rPr lang="de-DE" altLang="de-DE" sz="2000"/>
            </a:br>
            <a:r>
              <a:rPr lang="de-DE" altLang="de-DE" sz="2000"/>
              <a:t>(Pahl / Beitz S. 276 ff)</a:t>
            </a:r>
          </a:p>
          <a:p>
            <a:pPr eaLnBrk="1" hangingPunct="1"/>
            <a:endParaRPr lang="de-DE" altLang="de-DE" sz="2000"/>
          </a:p>
          <a:p>
            <a:pPr eaLnBrk="1" hangingPunct="1"/>
            <a:r>
              <a:rPr lang="de-DE" altLang="de-DE" sz="2000"/>
              <a:t>Kap. 6.6.2 </a:t>
            </a:r>
            <a:br>
              <a:rPr lang="de-DE" altLang="de-DE" sz="2000"/>
            </a:br>
            <a:r>
              <a:rPr lang="de-DE" altLang="de-DE" sz="2000"/>
              <a:t>Prüfstand zum Aufbringen von stoßartigen Lasten </a:t>
            </a:r>
            <a:br>
              <a:rPr lang="de-DE" altLang="de-DE" sz="2000"/>
            </a:br>
            <a:r>
              <a:rPr lang="de-DE" altLang="de-DE" sz="2000"/>
              <a:t>(Pahl / Beitz S. 288 ff)</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liennummernplatzhalt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7D6965C-99E4-415B-B7C9-EA6E210C60C2}" type="slidenum">
              <a:rPr lang="de-DE" altLang="de-DE" sz="1400" smtClean="0"/>
              <a:pPr eaLnBrk="1" hangingPunct="1">
                <a:spcBef>
                  <a:spcPct val="0"/>
                </a:spcBef>
                <a:buFontTx/>
                <a:buNone/>
              </a:pPr>
              <a:t>135</a:t>
            </a:fld>
            <a:endParaRPr lang="de-DE" altLang="de-DE" sz="1400"/>
          </a:p>
        </p:txBody>
      </p:sp>
      <p:sp>
        <p:nvSpPr>
          <p:cNvPr id="148483"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extLst>
      <p:ext uri="{BB962C8B-B14F-4D97-AF65-F5344CB8AC3E}">
        <p14:creationId xmlns:p14="http://schemas.microsoft.com/office/powerpoint/2010/main" val="151975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7B4A04A-2C14-4D86-B7AB-13FFB43F66BD}" type="slidenum">
              <a:rPr lang="de-DE" altLang="de-DE" sz="1400" smtClean="0"/>
              <a:pPr eaLnBrk="1" hangingPunct="1">
                <a:spcBef>
                  <a:spcPct val="0"/>
                </a:spcBef>
                <a:buFontTx/>
                <a:buNone/>
              </a:pPr>
              <a:t>14</a:t>
            </a:fld>
            <a:endParaRPr lang="de-DE" altLang="de-DE" sz="1400"/>
          </a:p>
        </p:txBody>
      </p:sp>
      <p:sp>
        <p:nvSpPr>
          <p:cNvPr id="17411" name="Rectangle 2"/>
          <p:cNvSpPr>
            <a:spLocks noGrp="1" noChangeArrowheads="1"/>
          </p:cNvSpPr>
          <p:nvPr>
            <p:ph type="title"/>
          </p:nvPr>
        </p:nvSpPr>
        <p:spPr/>
        <p:txBody>
          <a:bodyPr/>
          <a:lstStyle/>
          <a:p>
            <a:pPr eaLnBrk="1" hangingPunct="1"/>
            <a:r>
              <a:rPr lang="de-DE" altLang="de-DE" sz="2200" b="1"/>
              <a:t>Standardliteratur Projekt</a:t>
            </a:r>
          </a:p>
        </p:txBody>
      </p:sp>
      <p:sp>
        <p:nvSpPr>
          <p:cNvPr id="470019" name="Rectangle 3"/>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de-DE" altLang="de-DE" sz="1800" b="1" dirty="0"/>
              <a:t>Pahl / Beitz</a:t>
            </a:r>
          </a:p>
          <a:p>
            <a:pPr eaLnBrk="1" hangingPunct="1">
              <a:buFontTx/>
              <a:buNone/>
            </a:pPr>
            <a:r>
              <a:rPr lang="de-DE" altLang="de-DE" sz="1600" dirty="0"/>
              <a:t>Konstruktionslehre</a:t>
            </a:r>
          </a:p>
          <a:p>
            <a:pPr eaLnBrk="1" hangingPunct="1">
              <a:buFontTx/>
              <a:buNone/>
            </a:pPr>
            <a:r>
              <a:rPr lang="de-DE" altLang="de-DE" sz="1600" dirty="0"/>
              <a:t>Grundlagen erfolgreicher Produktentwicklung. </a:t>
            </a:r>
          </a:p>
          <a:p>
            <a:pPr eaLnBrk="1" hangingPunct="1">
              <a:buFontTx/>
              <a:buNone/>
            </a:pPr>
            <a:r>
              <a:rPr lang="de-DE" altLang="de-DE" sz="1600" dirty="0"/>
              <a:t>Methoden und Anwendung</a:t>
            </a:r>
          </a:p>
          <a:p>
            <a:pPr eaLnBrk="1" hangingPunct="1">
              <a:buFontTx/>
              <a:buNone/>
            </a:pPr>
            <a:r>
              <a:rPr lang="de-DE" altLang="de-DE" sz="1600" b="1" dirty="0">
                <a:solidFill>
                  <a:srgbClr val="0000FF"/>
                </a:solidFill>
              </a:rPr>
              <a:t>7. Auflage</a:t>
            </a:r>
          </a:p>
          <a:p>
            <a:pPr eaLnBrk="1" hangingPunct="1">
              <a:buFontTx/>
              <a:buNone/>
            </a:pPr>
            <a:r>
              <a:rPr lang="de-DE" altLang="de-DE" sz="1600" dirty="0"/>
              <a:t>Springer-Verlag 2007</a:t>
            </a:r>
          </a:p>
          <a:p>
            <a:pPr eaLnBrk="1" hangingPunct="1">
              <a:buFontTx/>
              <a:buNone/>
            </a:pPr>
            <a:r>
              <a:rPr lang="de-DE" altLang="de-DE" sz="1600" dirty="0"/>
              <a:t>ISBN: 978-3-540-34060-7</a:t>
            </a:r>
          </a:p>
          <a:p>
            <a:pPr eaLnBrk="1" hangingPunct="1">
              <a:buFontTx/>
              <a:buNone/>
            </a:pPr>
            <a:r>
              <a:rPr lang="de-DE" altLang="de-DE" sz="1600" dirty="0"/>
              <a:t>59,95 € </a:t>
            </a:r>
          </a:p>
          <a:p>
            <a:pPr eaLnBrk="1" hangingPunct="1">
              <a:buFontTx/>
              <a:buNone/>
            </a:pPr>
            <a:r>
              <a:rPr lang="de-DE" altLang="de-DE" sz="1800" dirty="0"/>
              <a:t>=&gt; unter </a:t>
            </a:r>
            <a:r>
              <a:rPr lang="de-DE" altLang="de-DE" sz="1800" u="sng" dirty="0">
                <a:solidFill>
                  <a:srgbClr val="0000CC"/>
                </a:solidFill>
              </a:rPr>
              <a:t>E-Books</a:t>
            </a:r>
            <a:r>
              <a:rPr lang="de-DE" altLang="de-DE" sz="1800" dirty="0"/>
              <a:t> verfügbar</a:t>
            </a:r>
          </a:p>
        </p:txBody>
      </p:sp>
      <p:pic>
        <p:nvPicPr>
          <p:cNvPr id="47002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08625" y="1566863"/>
            <a:ext cx="2978150" cy="452596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0019"/>
                                        </p:tgtEl>
                                        <p:attrNameLst>
                                          <p:attrName>style.visibility</p:attrName>
                                        </p:attrNameLst>
                                      </p:cBhvr>
                                      <p:to>
                                        <p:strVal val="visible"/>
                                      </p:to>
                                    </p:set>
                                    <p:animEffect transition="in" filter="blinds(horizontal)">
                                      <p:cBhvr>
                                        <p:cTn id="7" dur="500"/>
                                        <p:tgtEl>
                                          <p:spTgt spid="470019"/>
                                        </p:tgtEl>
                                      </p:cBhvr>
                                    </p:animEffect>
                                  </p:childTnLst>
                                </p:cTn>
                              </p:par>
                              <p:par>
                                <p:cTn id="8" presetID="3" presetClass="entr" presetSubtype="10" fill="hold" nodeType="withEffect">
                                  <p:stCondLst>
                                    <p:cond delay="0"/>
                                  </p:stCondLst>
                                  <p:childTnLst>
                                    <p:set>
                                      <p:cBhvr>
                                        <p:cTn id="9" dur="1" fill="hold">
                                          <p:stCondLst>
                                            <p:cond delay="0"/>
                                          </p:stCondLst>
                                        </p:cTn>
                                        <p:tgtEl>
                                          <p:spTgt spid="470020"/>
                                        </p:tgtEl>
                                        <p:attrNameLst>
                                          <p:attrName>style.visibility</p:attrName>
                                        </p:attrNameLst>
                                      </p:cBhvr>
                                      <p:to>
                                        <p:strVal val="visible"/>
                                      </p:to>
                                    </p:set>
                                    <p:animEffect transition="in" filter="blinds(horizontal)">
                                      <p:cBhvr>
                                        <p:cTn id="10" dur="500"/>
                                        <p:tgtEl>
                                          <p:spTgt spid="470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CA088AD-F9E1-4DC8-A547-FD0D944D9615}" type="slidenum">
              <a:rPr lang="de-DE" altLang="de-DE" sz="1400" smtClean="0"/>
              <a:pPr eaLnBrk="1" hangingPunct="1">
                <a:spcBef>
                  <a:spcPct val="0"/>
                </a:spcBef>
                <a:buFontTx/>
                <a:buNone/>
              </a:pPr>
              <a:t>15</a:t>
            </a:fld>
            <a:endParaRPr lang="de-DE" altLang="de-DE" sz="1400"/>
          </a:p>
        </p:txBody>
      </p:sp>
      <p:sp>
        <p:nvSpPr>
          <p:cNvPr id="18435" name="Rectangle 2"/>
          <p:cNvSpPr>
            <a:spLocks noGrp="1" noChangeArrowheads="1"/>
          </p:cNvSpPr>
          <p:nvPr>
            <p:ph type="title"/>
          </p:nvPr>
        </p:nvSpPr>
        <p:spPr/>
        <p:txBody>
          <a:bodyPr/>
          <a:lstStyle/>
          <a:p>
            <a:pPr eaLnBrk="1" hangingPunct="1"/>
            <a:r>
              <a:rPr lang="de-DE" altLang="de-DE" sz="2200" b="1"/>
              <a:t>Standardliteratur Projekt</a:t>
            </a:r>
          </a:p>
        </p:txBody>
      </p:sp>
      <p:sp>
        <p:nvSpPr>
          <p:cNvPr id="479235" name="Rectangle 3"/>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de-DE" altLang="de-DE" sz="1800" b="1"/>
              <a:t>Dubbel</a:t>
            </a:r>
          </a:p>
          <a:p>
            <a:pPr eaLnBrk="1" hangingPunct="1">
              <a:buFontTx/>
              <a:buNone/>
            </a:pPr>
            <a:r>
              <a:rPr lang="de-DE" altLang="de-DE" sz="1600"/>
              <a:t>Taschenbuch für den Maschinenbau</a:t>
            </a:r>
          </a:p>
          <a:p>
            <a:pPr eaLnBrk="1" hangingPunct="1">
              <a:buFontTx/>
              <a:buNone/>
            </a:pPr>
            <a:r>
              <a:rPr lang="de-DE" altLang="de-DE" sz="1600"/>
              <a:t>Grote, Karl-Heinrich; Feldhusen, Jörg (Hrsg.) </a:t>
            </a:r>
          </a:p>
          <a:p>
            <a:pPr eaLnBrk="1" hangingPunct="1">
              <a:buFontTx/>
              <a:buNone/>
            </a:pPr>
            <a:r>
              <a:rPr lang="de-DE" altLang="de-DE" sz="1600"/>
              <a:t>23., neu bearb. u. erw. Aufl., 2012, </a:t>
            </a:r>
          </a:p>
          <a:p>
            <a:pPr eaLnBrk="1" hangingPunct="1">
              <a:buFontTx/>
              <a:buNone/>
            </a:pPr>
            <a:r>
              <a:rPr lang="de-DE" altLang="de-DE" sz="1600"/>
              <a:t>79,95 € </a:t>
            </a:r>
          </a:p>
          <a:p>
            <a:pPr eaLnBrk="1" hangingPunct="1">
              <a:buFontTx/>
              <a:buNone/>
            </a:pPr>
            <a:r>
              <a:rPr lang="de-DE" altLang="de-DE" sz="1800"/>
              <a:t>=&gt; unter </a:t>
            </a:r>
            <a:r>
              <a:rPr lang="de-DE" altLang="de-DE" sz="1800" u="sng">
                <a:solidFill>
                  <a:srgbClr val="0000CC"/>
                </a:solidFill>
              </a:rPr>
              <a:t>E-Books</a:t>
            </a:r>
            <a:r>
              <a:rPr lang="de-DE" altLang="de-DE" sz="1800"/>
              <a:t> verfügbar</a:t>
            </a:r>
          </a:p>
        </p:txBody>
      </p:sp>
      <p:pic>
        <p:nvPicPr>
          <p:cNvPr id="18437" name="Picture 6" descr="GetFullPage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64163" y="1495425"/>
            <a:ext cx="319246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9235"/>
                                        </p:tgtEl>
                                        <p:attrNameLst>
                                          <p:attrName>style.visibility</p:attrName>
                                        </p:attrNameLst>
                                      </p:cBhvr>
                                      <p:to>
                                        <p:strVal val="visible"/>
                                      </p:to>
                                    </p:set>
                                    <p:animEffect transition="in" filter="blinds(horizontal)">
                                      <p:cBhvr>
                                        <p:cTn id="7" dur="500"/>
                                        <p:tgtEl>
                                          <p:spTgt spid="479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9F2A279-0F02-466F-A29F-18BC3500382A}" type="slidenum">
              <a:rPr lang="de-DE" altLang="de-DE" sz="1400" smtClean="0"/>
              <a:pPr eaLnBrk="1" hangingPunct="1">
                <a:spcBef>
                  <a:spcPct val="0"/>
                </a:spcBef>
                <a:buFontTx/>
                <a:buNone/>
              </a:pPr>
              <a:t>16</a:t>
            </a:fld>
            <a:endParaRPr lang="de-DE" altLang="de-DE" sz="1400"/>
          </a:p>
        </p:txBody>
      </p:sp>
      <p:sp>
        <p:nvSpPr>
          <p:cNvPr id="19459" name="Rectangle 3"/>
          <p:cNvSpPr>
            <a:spLocks noGrp="1" noChangeArrowheads="1"/>
          </p:cNvSpPr>
          <p:nvPr>
            <p:ph type="title"/>
          </p:nvPr>
        </p:nvSpPr>
        <p:spPr/>
        <p:txBody>
          <a:bodyPr/>
          <a:lstStyle/>
          <a:p>
            <a:pPr eaLnBrk="1" hangingPunct="1"/>
            <a:r>
              <a:rPr lang="de-DE" altLang="de-DE" sz="2200" b="1"/>
              <a:t>Standardliteratur Projekt</a:t>
            </a:r>
          </a:p>
        </p:txBody>
      </p:sp>
      <p:sp>
        <p:nvSpPr>
          <p:cNvPr id="464898" name="Rectangle 2"/>
          <p:cNvSpPr>
            <a:spLocks noGrp="1" noChangeArrowheads="1"/>
          </p:cNvSpPr>
          <p:nvPr>
            <p:ph type="body" sz="half" idx="1"/>
          </p:nvPr>
        </p:nvSpPr>
        <p:spPr>
          <a:xfrm>
            <a:off x="457200" y="1600200"/>
            <a:ext cx="4402138" cy="4525963"/>
          </a:xfrm>
        </p:spPr>
        <p:txBody>
          <a:bodyPr/>
          <a:lstStyle/>
          <a:p>
            <a:pPr eaLnBrk="1" hangingPunct="1">
              <a:buFontTx/>
              <a:buNone/>
            </a:pPr>
            <a:endParaRPr lang="de-DE" altLang="de-DE" sz="1600" b="1" dirty="0"/>
          </a:p>
          <a:p>
            <a:pPr eaLnBrk="1" hangingPunct="1">
              <a:buFontTx/>
              <a:buNone/>
            </a:pPr>
            <a:r>
              <a:rPr lang="de-DE" altLang="de-DE" sz="1600" b="1" dirty="0"/>
              <a:t>FAG </a:t>
            </a:r>
            <a:r>
              <a:rPr lang="de-DE" altLang="de-DE" sz="1600" dirty="0"/>
              <a:t>„Die Gestaltung von Wälzlagerungen“</a:t>
            </a:r>
          </a:p>
          <a:p>
            <a:pPr eaLnBrk="1" hangingPunct="1">
              <a:buFontTx/>
              <a:buNone/>
            </a:pPr>
            <a:endParaRPr lang="de-DE" altLang="de-DE" sz="1600" dirty="0"/>
          </a:p>
          <a:p>
            <a:pPr eaLnBrk="1" hangingPunct="1">
              <a:buFontTx/>
              <a:buNone/>
            </a:pPr>
            <a:r>
              <a:rPr lang="de-DE" altLang="de-DE" sz="1600" dirty="0"/>
              <a:t>=&gt; Finden Sie unter </a:t>
            </a:r>
            <a:r>
              <a:rPr lang="de-DE" altLang="de-DE" sz="1600" dirty="0">
                <a:hlinkClick r:id="rId2"/>
              </a:rPr>
              <a:t>www.fag.de</a:t>
            </a:r>
            <a:endParaRPr lang="de-DE" altLang="de-DE" sz="1600" dirty="0"/>
          </a:p>
        </p:txBody>
      </p:sp>
      <p:pic>
        <p:nvPicPr>
          <p:cNvPr id="464902"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53013" y="1412875"/>
            <a:ext cx="4090987" cy="54451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64898">
                                            <p:txEl>
                                              <p:pRg st="1" end="1"/>
                                            </p:txEl>
                                          </p:spTgt>
                                        </p:tgtEl>
                                        <p:attrNameLst>
                                          <p:attrName>style.visibility</p:attrName>
                                        </p:attrNameLst>
                                      </p:cBhvr>
                                      <p:to>
                                        <p:strVal val="visible"/>
                                      </p:to>
                                    </p:set>
                                    <p:animEffect transition="in" filter="blinds(horizontal)">
                                      <p:cBhvr>
                                        <p:cTn id="7" dur="500"/>
                                        <p:tgtEl>
                                          <p:spTgt spid="464898">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4898">
                                            <p:txEl>
                                              <p:pRg st="3" end="3"/>
                                            </p:txEl>
                                          </p:spTgt>
                                        </p:tgtEl>
                                        <p:attrNameLst>
                                          <p:attrName>style.visibility</p:attrName>
                                        </p:attrNameLst>
                                      </p:cBhvr>
                                      <p:to>
                                        <p:strVal val="visible"/>
                                      </p:to>
                                    </p:set>
                                    <p:animEffect transition="in" filter="blinds(horizontal)">
                                      <p:cBhvr>
                                        <p:cTn id="10" dur="500"/>
                                        <p:tgtEl>
                                          <p:spTgt spid="464898">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64902"/>
                                        </p:tgtEl>
                                        <p:attrNameLst>
                                          <p:attrName>style.visibility</p:attrName>
                                        </p:attrNameLst>
                                      </p:cBhvr>
                                      <p:to>
                                        <p:strVal val="visible"/>
                                      </p:to>
                                    </p:set>
                                    <p:animEffect transition="in" filter="blinds(horizontal)">
                                      <p:cBhvr>
                                        <p:cTn id="13" dur="500"/>
                                        <p:tgtEl>
                                          <p:spTgt spid="464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ctrTitle"/>
          </p:nvPr>
        </p:nvSpPr>
        <p:spPr/>
        <p:txBody>
          <a:bodyPr/>
          <a:lstStyle/>
          <a:p>
            <a:pPr eaLnBrk="1" hangingPunct="1"/>
            <a:br>
              <a:rPr lang="de-DE" altLang="de-DE" sz="4000" dirty="0"/>
            </a:br>
            <a:r>
              <a:rPr lang="de-DE" altLang="de-DE" sz="4000" dirty="0"/>
              <a:t>Gruppeneinteilung und Aufgabenausgabe</a:t>
            </a:r>
          </a:p>
        </p:txBody>
      </p:sp>
    </p:spTree>
    <p:extLst>
      <p:ext uri="{BB962C8B-B14F-4D97-AF65-F5344CB8AC3E}">
        <p14:creationId xmlns:p14="http://schemas.microsoft.com/office/powerpoint/2010/main" val="2789568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9730"/>
                                        </p:tgtEl>
                                        <p:attrNameLst>
                                          <p:attrName>style.visibility</p:attrName>
                                        </p:attrNameLst>
                                      </p:cBhvr>
                                      <p:to>
                                        <p:strVal val="visible"/>
                                      </p:to>
                                    </p:set>
                                    <p:animEffect transition="in" filter="blinds(horizontal)">
                                      <p:cBhvr>
                                        <p:cTn id="7" dur="500"/>
                                        <p:tgtEl>
                                          <p:spTgt spid="329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A5E95CE-F06C-42E1-A7D5-7F7564336DA9}" type="slidenum">
              <a:rPr lang="de-DE" altLang="de-DE" sz="1400" smtClean="0"/>
              <a:pPr eaLnBrk="1" hangingPunct="1">
                <a:spcBef>
                  <a:spcPct val="0"/>
                </a:spcBef>
                <a:buFontTx/>
                <a:buNone/>
              </a:pPr>
              <a:t>18</a:t>
            </a:fld>
            <a:endParaRPr lang="de-DE" altLang="de-DE" sz="1400"/>
          </a:p>
        </p:txBody>
      </p:sp>
      <p:sp>
        <p:nvSpPr>
          <p:cNvPr id="850946" name="Rectangle 2"/>
          <p:cNvSpPr>
            <a:spLocks noGrp="1" noChangeArrowheads="1"/>
          </p:cNvSpPr>
          <p:nvPr>
            <p:ph type="body" idx="1"/>
          </p:nvPr>
        </p:nvSpPr>
        <p:spPr>
          <a:xfrm>
            <a:off x="460375" y="1576388"/>
            <a:ext cx="8432800" cy="4525962"/>
          </a:xfrm>
        </p:spPr>
        <p:txBody>
          <a:bodyPr/>
          <a:lstStyle/>
          <a:p>
            <a:pPr eaLnBrk="1" hangingPunct="1">
              <a:defRPr/>
            </a:pPr>
            <a:endParaRPr lang="de-DE" altLang="de-DE" sz="1800" dirty="0">
              <a:solidFill>
                <a:srgbClr val="0000CC"/>
              </a:solidFill>
            </a:endParaRPr>
          </a:p>
          <a:p>
            <a:pPr>
              <a:buFont typeface="+mj-lt"/>
              <a:buAutoNum type="arabicPeriod"/>
              <a:defRPr/>
            </a:pPr>
            <a:r>
              <a:rPr lang="de-DE" sz="1800" dirty="0"/>
              <a:t>Gruppeneinteilung: 4 Studierende pro Team</a:t>
            </a:r>
          </a:p>
          <a:p>
            <a:pPr>
              <a:buFont typeface="+mj-lt"/>
              <a:buAutoNum type="arabicPeriod"/>
              <a:defRPr/>
            </a:pPr>
            <a:endParaRPr lang="de-DE" sz="1800" dirty="0"/>
          </a:p>
          <a:p>
            <a:pPr>
              <a:buFont typeface="+mj-lt"/>
              <a:buAutoNum type="arabicPeriod"/>
              <a:defRPr/>
            </a:pPr>
            <a:r>
              <a:rPr lang="de-DE" sz="1800" dirty="0"/>
              <a:t>Aufgabenausgabe</a:t>
            </a:r>
          </a:p>
          <a:p>
            <a:pPr>
              <a:buFont typeface="+mj-lt"/>
              <a:buAutoNum type="arabicPeriod"/>
              <a:defRPr/>
            </a:pPr>
            <a:endParaRPr lang="de-DE" sz="1800" dirty="0"/>
          </a:p>
          <a:p>
            <a:pPr>
              <a:buFont typeface="+mj-lt"/>
              <a:buAutoNum type="arabicPeriod"/>
              <a:defRPr/>
            </a:pPr>
            <a:r>
              <a:rPr lang="de-DE" sz="1800" dirty="0"/>
              <a:t>Infoblatt</a:t>
            </a:r>
          </a:p>
          <a:p>
            <a:pPr>
              <a:buFont typeface="+mj-lt"/>
              <a:buAutoNum type="arabicPeriod"/>
              <a:defRPr/>
            </a:pPr>
            <a:endParaRPr lang="de-DE" sz="1800" dirty="0"/>
          </a:p>
          <a:p>
            <a:pPr>
              <a:buFont typeface="+mj-lt"/>
              <a:buAutoNum type="arabicPeriod"/>
              <a:defRPr/>
            </a:pPr>
            <a:r>
              <a:rPr lang="de-DE" sz="1800" dirty="0"/>
              <a:t>Terminplan (</a:t>
            </a:r>
            <a:r>
              <a:rPr lang="de-DE" sz="1800" dirty="0" err="1"/>
              <a:t>coming</a:t>
            </a:r>
            <a:r>
              <a:rPr lang="de-DE" sz="1800" dirty="0"/>
              <a:t> </a:t>
            </a:r>
            <a:r>
              <a:rPr lang="de-DE" sz="1800" dirty="0" err="1"/>
              <a:t>soon</a:t>
            </a:r>
            <a:r>
              <a:rPr lang="de-DE" sz="1800" dirty="0"/>
              <a:t>)</a:t>
            </a:r>
          </a:p>
        </p:txBody>
      </p:sp>
      <p:sp>
        <p:nvSpPr>
          <p:cNvPr id="8196" name="Rectangle 3"/>
          <p:cNvSpPr>
            <a:spLocks noGrp="1" noChangeArrowheads="1"/>
          </p:cNvSpPr>
          <p:nvPr>
            <p:ph type="title"/>
          </p:nvPr>
        </p:nvSpPr>
        <p:spPr/>
        <p:txBody>
          <a:bodyPr/>
          <a:lstStyle/>
          <a:p>
            <a:r>
              <a:rPr lang="de-DE" altLang="de-DE" dirty="0"/>
              <a:t>Projekt PE_ID_1</a:t>
            </a:r>
            <a:endParaRPr lang="de-DE" altLang="de-DE" dirty="0">
              <a:solidFill>
                <a:schemeClr val="tx1"/>
              </a:solidFill>
            </a:endParaRPr>
          </a:p>
        </p:txBody>
      </p:sp>
    </p:spTree>
    <p:extLst>
      <p:ext uri="{BB962C8B-B14F-4D97-AF65-F5344CB8AC3E}">
        <p14:creationId xmlns:p14="http://schemas.microsoft.com/office/powerpoint/2010/main" val="35793037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Gruppeneinteilung</a:t>
            </a:r>
          </a:p>
        </p:txBody>
      </p:sp>
      <p:sp>
        <p:nvSpPr>
          <p:cNvPr id="3" name="Foliennummernplatzhalter 2"/>
          <p:cNvSpPr>
            <a:spLocks noGrp="1"/>
          </p:cNvSpPr>
          <p:nvPr>
            <p:ph type="sldNum" sz="quarter" idx="12"/>
          </p:nvPr>
        </p:nvSpPr>
        <p:spPr/>
        <p:txBody>
          <a:bodyPr/>
          <a:lstStyle/>
          <a:p>
            <a:pPr>
              <a:defRPr/>
            </a:pPr>
            <a:fld id="{44DAE018-3387-4012-AF7F-5FD385738B2F}" type="slidenum">
              <a:rPr lang="de-DE" smtClean="0"/>
              <a:pPr>
                <a:defRPr/>
              </a:pPr>
              <a:t>19</a:t>
            </a:fld>
            <a:endParaRPr lang="de-DE"/>
          </a:p>
        </p:txBody>
      </p:sp>
      <p:pic>
        <p:nvPicPr>
          <p:cNvPr id="4" name="Grafik 3"/>
          <p:cNvPicPr>
            <a:picLocks noChangeAspect="1"/>
          </p:cNvPicPr>
          <p:nvPr/>
        </p:nvPicPr>
        <p:blipFill>
          <a:blip r:embed="rId2"/>
          <a:stretch>
            <a:fillRect/>
          </a:stretch>
        </p:blipFill>
        <p:spPr>
          <a:xfrm>
            <a:off x="962025" y="1800225"/>
            <a:ext cx="7219950" cy="3257550"/>
          </a:xfrm>
          <a:prstGeom prst="rect">
            <a:avLst/>
          </a:prstGeom>
        </p:spPr>
      </p:pic>
    </p:spTree>
    <p:extLst>
      <p:ext uri="{BB962C8B-B14F-4D97-AF65-F5344CB8AC3E}">
        <p14:creationId xmlns:p14="http://schemas.microsoft.com/office/powerpoint/2010/main" val="123110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liennummernplatzhalter 7"/>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46549AD-CB7C-4797-9FCD-8E29CCA9CC0E}" type="slidenum">
              <a:rPr lang="de-DE" altLang="de-DE" sz="1400" smtClean="0"/>
              <a:pPr eaLnBrk="1" hangingPunct="1">
                <a:spcBef>
                  <a:spcPct val="0"/>
                </a:spcBef>
                <a:buFontTx/>
                <a:buNone/>
              </a:pPr>
              <a:t>2</a:t>
            </a:fld>
            <a:endParaRPr lang="de-DE" altLang="de-DE" sz="1400"/>
          </a:p>
        </p:txBody>
      </p:sp>
      <p:pic>
        <p:nvPicPr>
          <p:cNvPr id="2051" name="Picture 2" descr="Getriebe"/>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0" y="3857625"/>
            <a:ext cx="4000500" cy="300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descr="Werkzeugmaschin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98913" y="0"/>
            <a:ext cx="5145087"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Rectangle 4"/>
          <p:cNvSpPr>
            <a:spLocks noChangeArrowheads="1"/>
          </p:cNvSpPr>
          <p:nvPr/>
        </p:nvSpPr>
        <p:spPr bwMode="auto">
          <a:xfrm>
            <a:off x="0" y="882650"/>
            <a:ext cx="3636963"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2000"/>
              <a:t>Historische Wälzfräsmaschine zur Zahnradherstellung </a:t>
            </a:r>
          </a:p>
        </p:txBody>
      </p:sp>
      <p:sp>
        <p:nvSpPr>
          <p:cNvPr id="2054" name="Text Box 5"/>
          <p:cNvSpPr txBox="1">
            <a:spLocks noChangeArrowheads="1"/>
          </p:cNvSpPr>
          <p:nvPr/>
        </p:nvSpPr>
        <p:spPr bwMode="auto">
          <a:xfrm rot="-5400000">
            <a:off x="8570913" y="6208713"/>
            <a:ext cx="10096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solidFill>
                  <a:schemeClr val="bg1"/>
                </a:solidFill>
              </a:rPr>
              <a:t>Quelle: www.wikipedia.de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Infoblatt</a:t>
            </a:r>
          </a:p>
        </p:txBody>
      </p:sp>
      <p:sp>
        <p:nvSpPr>
          <p:cNvPr id="3" name="Foliennummernplatzhalter 2"/>
          <p:cNvSpPr>
            <a:spLocks noGrp="1"/>
          </p:cNvSpPr>
          <p:nvPr>
            <p:ph type="sldNum" sz="quarter" idx="12"/>
          </p:nvPr>
        </p:nvSpPr>
        <p:spPr/>
        <p:txBody>
          <a:bodyPr/>
          <a:lstStyle/>
          <a:p>
            <a:pPr>
              <a:defRPr/>
            </a:pPr>
            <a:fld id="{44DAE018-3387-4012-AF7F-5FD385738B2F}" type="slidenum">
              <a:rPr lang="de-DE" smtClean="0"/>
              <a:pPr>
                <a:defRPr/>
              </a:pPr>
              <a:t>20</a:t>
            </a:fld>
            <a:endParaRPr lang="de-DE"/>
          </a:p>
        </p:txBody>
      </p:sp>
    </p:spTree>
    <p:extLst>
      <p:ext uri="{BB962C8B-B14F-4D97-AF65-F5344CB8AC3E}">
        <p14:creationId xmlns:p14="http://schemas.microsoft.com/office/powerpoint/2010/main" val="644815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Terminplan</a:t>
            </a:r>
          </a:p>
        </p:txBody>
      </p:sp>
      <p:sp>
        <p:nvSpPr>
          <p:cNvPr id="3" name="Foliennummernplatzhalter 2"/>
          <p:cNvSpPr>
            <a:spLocks noGrp="1"/>
          </p:cNvSpPr>
          <p:nvPr>
            <p:ph type="sldNum" sz="quarter" idx="12"/>
          </p:nvPr>
        </p:nvSpPr>
        <p:spPr/>
        <p:txBody>
          <a:bodyPr/>
          <a:lstStyle/>
          <a:p>
            <a:pPr>
              <a:defRPr/>
            </a:pPr>
            <a:fld id="{44DAE018-3387-4012-AF7F-5FD385738B2F}" type="slidenum">
              <a:rPr lang="de-DE" smtClean="0"/>
              <a:pPr>
                <a:defRPr/>
              </a:pPr>
              <a:t>21</a:t>
            </a:fld>
            <a:endParaRPr lang="de-DE"/>
          </a:p>
        </p:txBody>
      </p:sp>
      <p:pic>
        <p:nvPicPr>
          <p:cNvPr id="5" name="Grafik 4">
            <a:extLst>
              <a:ext uri="{FF2B5EF4-FFF2-40B4-BE49-F238E27FC236}">
                <a16:creationId xmlns:a16="http://schemas.microsoft.com/office/drawing/2014/main" id="{214283CD-595F-4A7F-A56E-12A96AD2B0BD}"/>
              </a:ext>
            </a:extLst>
          </p:cNvPr>
          <p:cNvPicPr>
            <a:picLocks noChangeAspect="1"/>
          </p:cNvPicPr>
          <p:nvPr/>
        </p:nvPicPr>
        <p:blipFill>
          <a:blip r:embed="rId3"/>
          <a:stretch>
            <a:fillRect/>
          </a:stretch>
        </p:blipFill>
        <p:spPr>
          <a:xfrm>
            <a:off x="251520" y="1417638"/>
            <a:ext cx="8712968" cy="3607525"/>
          </a:xfrm>
          <a:prstGeom prst="rect">
            <a:avLst/>
          </a:prstGeom>
        </p:spPr>
      </p:pic>
    </p:spTree>
    <p:extLst>
      <p:ext uri="{BB962C8B-B14F-4D97-AF65-F5344CB8AC3E}">
        <p14:creationId xmlns:p14="http://schemas.microsoft.com/office/powerpoint/2010/main" val="104666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liennummernplatzhalt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7D6965C-99E4-415B-B7C9-EA6E210C60C2}" type="slidenum">
              <a:rPr lang="de-DE" altLang="de-DE" sz="1400" smtClean="0"/>
              <a:pPr eaLnBrk="1" hangingPunct="1">
                <a:spcBef>
                  <a:spcPct val="0"/>
                </a:spcBef>
                <a:buFontTx/>
                <a:buNone/>
              </a:pPr>
              <a:t>22</a:t>
            </a:fld>
            <a:endParaRPr lang="de-DE" altLang="de-DE" sz="1400"/>
          </a:p>
        </p:txBody>
      </p:sp>
      <p:sp>
        <p:nvSpPr>
          <p:cNvPr id="148483"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extLst>
      <p:ext uri="{BB962C8B-B14F-4D97-AF65-F5344CB8AC3E}">
        <p14:creationId xmlns:p14="http://schemas.microsoft.com/office/powerpoint/2010/main" val="2627450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ctrTitle"/>
          </p:nvPr>
        </p:nvSpPr>
        <p:spPr/>
        <p:txBody>
          <a:bodyPr/>
          <a:lstStyle/>
          <a:p>
            <a:pPr eaLnBrk="1" hangingPunct="1"/>
            <a:br>
              <a:rPr lang="de-DE" altLang="de-DE" sz="4000" dirty="0"/>
            </a:br>
            <a:r>
              <a:rPr lang="de-DE" altLang="de-DE" sz="4000" dirty="0"/>
              <a:t>II) Einführung in die Methodik der</a:t>
            </a:r>
            <a:br>
              <a:rPr lang="de-DE" altLang="de-DE" sz="4000" dirty="0"/>
            </a:br>
            <a:r>
              <a:rPr lang="de-DE" altLang="de-DE" sz="4000" dirty="0"/>
              <a:t>Produktentwicklung und der Problemlösung</a:t>
            </a:r>
            <a:br>
              <a:rPr lang="de-DE" altLang="de-DE" sz="4000" dirty="0"/>
            </a:br>
            <a:br>
              <a:rPr lang="de-DE" altLang="de-DE" sz="4000" dirty="0"/>
            </a:br>
            <a:r>
              <a:rPr lang="de-DE" altLang="de-DE" sz="4000" dirty="0"/>
              <a:t>1. </a:t>
            </a:r>
            <a:r>
              <a:rPr lang="de-DE" altLang="de-DE" sz="3200" dirty="0"/>
              <a:t>VDI 2221</a:t>
            </a:r>
            <a:br>
              <a:rPr lang="de-DE" altLang="de-DE" sz="3200" dirty="0"/>
            </a:br>
            <a:r>
              <a:rPr lang="de-DE" altLang="de-DE" sz="3200" dirty="0"/>
              <a:t>2. Klären und Präzisieren der Aufgabe</a:t>
            </a:r>
            <a:br>
              <a:rPr lang="de-DE" altLang="de-DE" sz="3200" dirty="0"/>
            </a:br>
            <a:r>
              <a:rPr lang="de-DE" altLang="de-DE" sz="3200" dirty="0"/>
              <a:t>3. </a:t>
            </a:r>
            <a:r>
              <a:rPr lang="de-DE" altLang="de-DE" sz="3200" dirty="0">
                <a:solidFill>
                  <a:schemeClr val="tx1"/>
                </a:solidFill>
              </a:rPr>
              <a:t>Konzipieren</a:t>
            </a:r>
            <a:br>
              <a:rPr lang="de-DE" altLang="de-DE" sz="3200" dirty="0"/>
            </a:br>
            <a:r>
              <a:rPr lang="de-DE" altLang="de-DE" sz="3200" dirty="0">
                <a:solidFill>
                  <a:schemeClr val="bg1">
                    <a:lumMod val="65000"/>
                  </a:schemeClr>
                </a:solidFill>
              </a:rPr>
              <a:t>4. Entwerfen</a:t>
            </a:r>
            <a:br>
              <a:rPr lang="de-DE" altLang="de-DE" sz="3200" dirty="0">
                <a:solidFill>
                  <a:schemeClr val="bg2"/>
                </a:solidFill>
              </a:rPr>
            </a:br>
            <a:r>
              <a:rPr lang="de-DE" altLang="de-DE" sz="3200" dirty="0">
                <a:solidFill>
                  <a:schemeClr val="bg1">
                    <a:lumMod val="65000"/>
                  </a:schemeClr>
                </a:solidFill>
              </a:rPr>
              <a:t>5. Ausarbeiten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2610"/>
                                        </p:tgtEl>
                                        <p:attrNameLst>
                                          <p:attrName>style.visibility</p:attrName>
                                        </p:attrNameLst>
                                      </p:cBhvr>
                                      <p:to>
                                        <p:strVal val="visible"/>
                                      </p:to>
                                    </p:set>
                                    <p:animEffect transition="in" filter="blinds(horizontal)">
                                      <p:cBhvr>
                                        <p:cTn id="7" dur="500"/>
                                        <p:tgtEl>
                                          <p:spTgt spid="452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0"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DE" altLang="de-DE" sz="2200" b="1"/>
              <a:t>Hinweis</a:t>
            </a:r>
          </a:p>
        </p:txBody>
      </p:sp>
      <p:sp>
        <p:nvSpPr>
          <p:cNvPr id="22531" name="Rectangle 3"/>
          <p:cNvSpPr>
            <a:spLocks noGrp="1" noChangeArrowheads="1"/>
          </p:cNvSpPr>
          <p:nvPr>
            <p:ph type="body" idx="1"/>
          </p:nvPr>
        </p:nvSpPr>
        <p:spPr/>
        <p:txBody>
          <a:bodyPr/>
          <a:lstStyle/>
          <a:p>
            <a:pPr>
              <a:buFontTx/>
              <a:buNone/>
            </a:pPr>
            <a:endParaRPr lang="de-DE" altLang="de-DE" sz="1800" b="1"/>
          </a:p>
          <a:p>
            <a:pPr>
              <a:buFontTx/>
              <a:buNone/>
            </a:pPr>
            <a:r>
              <a:rPr lang="de-DE" altLang="de-DE" sz="2000" b="1"/>
              <a:t>Haftungsausschluß</a:t>
            </a:r>
            <a:r>
              <a:rPr lang="de-DE" altLang="de-DE" sz="1800"/>
              <a:t> </a:t>
            </a:r>
          </a:p>
          <a:p>
            <a:r>
              <a:rPr lang="de-DE" altLang="de-DE" sz="1800"/>
              <a:t>Die Vorlesungs- und Übungsunterlagen sind ausschließlich für den Gebrauch in meinen Lehrveranstaltungen bestimmt!</a:t>
            </a:r>
          </a:p>
          <a:p>
            <a:r>
              <a:rPr lang="de-DE" altLang="de-DE" sz="1800"/>
              <a:t>Die Weitergabe der Unterlagen an Dritte, ihre Vervielfältigung oder Verwendung auch von Auszügen davon in anderen elektronischen oder gedruckten Publikationen ist nicht gestattet. </a:t>
            </a:r>
          </a:p>
          <a:p>
            <a:r>
              <a:rPr lang="de-DE" altLang="de-DE" sz="1800"/>
              <a:t>Für eventuell enthaltene Fehler wird keine Haftung übernommen!</a:t>
            </a:r>
          </a:p>
        </p:txBody>
      </p:sp>
      <p:sp>
        <p:nvSpPr>
          <p:cNvPr id="22532" name="Text Box 4"/>
          <p:cNvSpPr txBox="1">
            <a:spLocks noChangeArrowheads="1"/>
          </p:cNvSpPr>
          <p:nvPr/>
        </p:nvSpPr>
        <p:spPr bwMode="auto">
          <a:xfrm>
            <a:off x="422275" y="5157788"/>
            <a:ext cx="7966075" cy="925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t>Wichtig</a:t>
            </a:r>
          </a:p>
          <a:p>
            <a:pPr eaLnBrk="1" hangingPunct="1">
              <a:spcBef>
                <a:spcPct val="0"/>
              </a:spcBef>
              <a:buFontTx/>
              <a:buNone/>
            </a:pPr>
            <a:r>
              <a:rPr lang="de-DE" altLang="de-DE" sz="1800"/>
              <a:t>Die jeweils neuesten Vorschriften sind den geltenden Normen, Regelwerken </a:t>
            </a:r>
          </a:p>
          <a:p>
            <a:pPr eaLnBrk="1" hangingPunct="1">
              <a:spcBef>
                <a:spcPct val="0"/>
              </a:spcBef>
              <a:buFontTx/>
              <a:buNone/>
            </a:pPr>
            <a:r>
              <a:rPr lang="de-DE" altLang="de-DE" sz="1800"/>
              <a:t>und Richtlinien zu entnehmen!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E0EA23E-48D6-4209-BC66-7BE8C9242208}" type="slidenum">
              <a:rPr lang="de-DE" altLang="de-DE" sz="1400" smtClean="0"/>
              <a:pPr eaLnBrk="1" hangingPunct="1">
                <a:spcBef>
                  <a:spcPct val="0"/>
                </a:spcBef>
                <a:buFontTx/>
                <a:buNone/>
              </a:pPr>
              <a:t>25</a:t>
            </a:fld>
            <a:endParaRPr lang="de-DE" altLang="de-DE" sz="1400"/>
          </a:p>
        </p:txBody>
      </p:sp>
      <p:sp>
        <p:nvSpPr>
          <p:cNvPr id="24579" name="Rectangle 3"/>
          <p:cNvSpPr>
            <a:spLocks noGrp="1" noChangeArrowheads="1"/>
          </p:cNvSpPr>
          <p:nvPr>
            <p:ph type="title"/>
          </p:nvPr>
        </p:nvSpPr>
        <p:spPr/>
        <p:txBody>
          <a:bodyPr/>
          <a:lstStyle/>
          <a:p>
            <a:pPr eaLnBrk="1" hangingPunct="1"/>
            <a:r>
              <a:rPr lang="de-DE" altLang="de-DE" sz="2200" b="1"/>
              <a:t>Literaturhinweise</a:t>
            </a:r>
          </a:p>
        </p:txBody>
      </p:sp>
      <p:pic>
        <p:nvPicPr>
          <p:cNvPr id="450567"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87425" y="1600200"/>
            <a:ext cx="2978150" cy="4525963"/>
          </a:xfrm>
          <a:noFill/>
        </p:spPr>
      </p:pic>
      <p:sp>
        <p:nvSpPr>
          <p:cNvPr id="450569" name="Text Box 9"/>
          <p:cNvSpPr txBox="1">
            <a:spLocks noChangeArrowheads="1"/>
          </p:cNvSpPr>
          <p:nvPr/>
        </p:nvSpPr>
        <p:spPr bwMode="auto">
          <a:xfrm>
            <a:off x="755650" y="6207125"/>
            <a:ext cx="3470275" cy="650875"/>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Für das 1. Testat sind vor allem </a:t>
            </a:r>
          </a:p>
          <a:p>
            <a:pPr eaLnBrk="1" hangingPunct="1">
              <a:spcBef>
                <a:spcPct val="0"/>
              </a:spcBef>
              <a:buFontTx/>
              <a:buNone/>
            </a:pPr>
            <a:r>
              <a:rPr lang="de-DE" altLang="de-DE" sz="1800"/>
              <a:t>die Kapitel 2, 3, 5 und 6 relevant</a:t>
            </a:r>
          </a:p>
        </p:txBody>
      </p:sp>
      <p:sp>
        <p:nvSpPr>
          <p:cNvPr id="450572" name="Text Box 12"/>
          <p:cNvSpPr txBox="1">
            <a:spLocks noChangeArrowheads="1"/>
          </p:cNvSpPr>
          <p:nvPr/>
        </p:nvSpPr>
        <p:spPr bwMode="auto">
          <a:xfrm>
            <a:off x="6084888" y="6165850"/>
            <a:ext cx="1095375" cy="376238"/>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Kapitel F</a:t>
            </a:r>
          </a:p>
        </p:txBody>
      </p:sp>
      <p:pic>
        <p:nvPicPr>
          <p:cNvPr id="450574" name="Picture 14" descr="GetFullPageIm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70475" y="1600200"/>
            <a:ext cx="319246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50567"/>
                                        </p:tgtEl>
                                        <p:attrNameLst>
                                          <p:attrName>style.visibility</p:attrName>
                                        </p:attrNameLst>
                                      </p:cBhvr>
                                      <p:to>
                                        <p:strVal val="visible"/>
                                      </p:to>
                                    </p:set>
                                    <p:animEffect transition="in" filter="blinds(horizontal)">
                                      <p:cBhvr>
                                        <p:cTn id="7" dur="500"/>
                                        <p:tgtEl>
                                          <p:spTgt spid="45056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50569"/>
                                        </p:tgtEl>
                                        <p:attrNameLst>
                                          <p:attrName>style.visibility</p:attrName>
                                        </p:attrNameLst>
                                      </p:cBhvr>
                                      <p:to>
                                        <p:strVal val="visible"/>
                                      </p:to>
                                    </p:set>
                                    <p:animEffect transition="in" filter="blinds(horizontal)">
                                      <p:cBhvr>
                                        <p:cTn id="11" dur="500"/>
                                        <p:tgtEl>
                                          <p:spTgt spid="450569"/>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450574"/>
                                        </p:tgtEl>
                                        <p:attrNameLst>
                                          <p:attrName>style.visibility</p:attrName>
                                        </p:attrNameLst>
                                      </p:cBhvr>
                                      <p:to>
                                        <p:strVal val="visible"/>
                                      </p:to>
                                    </p:set>
                                    <p:animEffect transition="in" filter="blinds(horizontal)">
                                      <p:cBhvr>
                                        <p:cTn id="15" dur="500"/>
                                        <p:tgtEl>
                                          <p:spTgt spid="450574"/>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50572"/>
                                        </p:tgtEl>
                                        <p:attrNameLst>
                                          <p:attrName>style.visibility</p:attrName>
                                        </p:attrNameLst>
                                      </p:cBhvr>
                                      <p:to>
                                        <p:strVal val="visible"/>
                                      </p:to>
                                    </p:set>
                                    <p:animEffect transition="in" filter="blinds(horizontal)">
                                      <p:cBhvr>
                                        <p:cTn id="19" dur="500"/>
                                        <p:tgtEl>
                                          <p:spTgt spid="450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9" grpId="0" animBg="1"/>
      <p:bldP spid="45057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ctrTitle"/>
          </p:nvPr>
        </p:nvSpPr>
        <p:spPr/>
        <p:txBody>
          <a:bodyPr/>
          <a:lstStyle/>
          <a:p>
            <a:pPr eaLnBrk="1" hangingPunct="1"/>
            <a:br>
              <a:rPr lang="de-DE" altLang="de-DE" sz="4000"/>
            </a:br>
            <a:r>
              <a:rPr lang="de-DE" altLang="de-DE" sz="4000"/>
              <a:t>1	Konstruktionsmethodik </a:t>
            </a:r>
            <a:br>
              <a:rPr lang="de-DE" altLang="de-DE" sz="4000"/>
            </a:br>
            <a:r>
              <a:rPr lang="de-DE" altLang="de-DE" sz="4000"/>
              <a:t>nach VDI 2221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blinds(horizontal)">
                                      <p:cBhvr>
                                        <p:cTn id="7" dur="500"/>
                                        <p:tgtEl>
                                          <p:spTgt spid="245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03C67A9-AFD8-42E5-9006-41F727516F5E}" type="slidenum">
              <a:rPr lang="de-DE" altLang="de-DE" sz="1400" smtClean="0"/>
              <a:pPr eaLnBrk="1" hangingPunct="1">
                <a:spcBef>
                  <a:spcPct val="0"/>
                </a:spcBef>
                <a:buFontTx/>
                <a:buNone/>
              </a:pPr>
              <a:t>27</a:t>
            </a:fld>
            <a:endParaRPr lang="de-DE" altLang="de-DE" sz="1400"/>
          </a:p>
        </p:txBody>
      </p:sp>
      <p:sp>
        <p:nvSpPr>
          <p:cNvPr id="26627" name="Rectangle 2"/>
          <p:cNvSpPr>
            <a:spLocks noGrp="1" noChangeArrowheads="1"/>
          </p:cNvSpPr>
          <p:nvPr>
            <p:ph type="title"/>
          </p:nvPr>
        </p:nvSpPr>
        <p:spPr/>
        <p:txBody>
          <a:bodyPr/>
          <a:lstStyle/>
          <a:p>
            <a:pPr eaLnBrk="1" hangingPunct="1"/>
            <a:r>
              <a:rPr lang="de-DE" altLang="de-DE" sz="2200" b="1"/>
              <a:t>B Konstruktionsmethodik nach VDI 2221</a:t>
            </a:r>
          </a:p>
        </p:txBody>
      </p:sp>
      <p:pic>
        <p:nvPicPr>
          <p:cNvPr id="35021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650" y="1289050"/>
            <a:ext cx="7848600" cy="4837113"/>
          </a:xfrm>
          <a:noFill/>
        </p:spPr>
      </p:pic>
      <p:grpSp>
        <p:nvGrpSpPr>
          <p:cNvPr id="350213" name="Group 5"/>
          <p:cNvGrpSpPr>
            <a:grpSpLocks/>
          </p:cNvGrpSpPr>
          <p:nvPr/>
        </p:nvGrpSpPr>
        <p:grpSpPr bwMode="auto">
          <a:xfrm>
            <a:off x="0" y="3860800"/>
            <a:ext cx="1301750" cy="252413"/>
            <a:chOff x="0" y="2432"/>
            <a:chExt cx="820" cy="159"/>
          </a:xfrm>
        </p:grpSpPr>
        <p:sp>
          <p:nvSpPr>
            <p:cNvPr id="26645" name="Text Box 6"/>
            <p:cNvSpPr txBox="1">
              <a:spLocks noChangeArrowheads="1"/>
            </p:cNvSpPr>
            <p:nvPr/>
          </p:nvSpPr>
          <p:spPr bwMode="auto">
            <a:xfrm>
              <a:off x="0" y="2432"/>
              <a:ext cx="82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a:t>1. Testat</a:t>
              </a:r>
            </a:p>
          </p:txBody>
        </p:sp>
        <p:sp>
          <p:nvSpPr>
            <p:cNvPr id="26646" name="Line 7"/>
            <p:cNvSpPr>
              <a:spLocks noChangeShapeType="1"/>
            </p:cNvSpPr>
            <p:nvPr/>
          </p:nvSpPr>
          <p:spPr bwMode="auto">
            <a:xfrm>
              <a:off x="560" y="2558"/>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350216" name="Group 8"/>
          <p:cNvGrpSpPr>
            <a:grpSpLocks/>
          </p:cNvGrpSpPr>
          <p:nvPr/>
        </p:nvGrpSpPr>
        <p:grpSpPr bwMode="auto">
          <a:xfrm>
            <a:off x="0" y="4411663"/>
            <a:ext cx="1301750" cy="252412"/>
            <a:chOff x="0" y="2779"/>
            <a:chExt cx="820" cy="159"/>
          </a:xfrm>
        </p:grpSpPr>
        <p:sp>
          <p:nvSpPr>
            <p:cNvPr id="26643" name="Text Box 9"/>
            <p:cNvSpPr txBox="1">
              <a:spLocks noChangeArrowheads="1"/>
            </p:cNvSpPr>
            <p:nvPr/>
          </p:nvSpPr>
          <p:spPr bwMode="auto">
            <a:xfrm>
              <a:off x="0" y="2779"/>
              <a:ext cx="82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a:t>2. Testat</a:t>
              </a:r>
            </a:p>
          </p:txBody>
        </p:sp>
        <p:sp>
          <p:nvSpPr>
            <p:cNvPr id="26644" name="Line 10"/>
            <p:cNvSpPr>
              <a:spLocks noChangeShapeType="1"/>
            </p:cNvSpPr>
            <p:nvPr/>
          </p:nvSpPr>
          <p:spPr bwMode="auto">
            <a:xfrm>
              <a:off x="564" y="2902"/>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350219" name="Group 11"/>
          <p:cNvGrpSpPr>
            <a:grpSpLocks/>
          </p:cNvGrpSpPr>
          <p:nvPr/>
        </p:nvGrpSpPr>
        <p:grpSpPr bwMode="auto">
          <a:xfrm>
            <a:off x="0" y="4964113"/>
            <a:ext cx="1301750" cy="252412"/>
            <a:chOff x="0" y="3127"/>
            <a:chExt cx="820" cy="159"/>
          </a:xfrm>
        </p:grpSpPr>
        <p:sp>
          <p:nvSpPr>
            <p:cNvPr id="26641" name="Text Box 12"/>
            <p:cNvSpPr txBox="1">
              <a:spLocks noChangeArrowheads="1"/>
            </p:cNvSpPr>
            <p:nvPr/>
          </p:nvSpPr>
          <p:spPr bwMode="auto">
            <a:xfrm>
              <a:off x="0" y="3127"/>
              <a:ext cx="82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a:t>3. Testat</a:t>
              </a:r>
            </a:p>
          </p:txBody>
        </p:sp>
        <p:sp>
          <p:nvSpPr>
            <p:cNvPr id="26642" name="Line 13"/>
            <p:cNvSpPr>
              <a:spLocks noChangeShapeType="1"/>
            </p:cNvSpPr>
            <p:nvPr/>
          </p:nvSpPr>
          <p:spPr bwMode="auto">
            <a:xfrm>
              <a:off x="568" y="3246"/>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350222" name="Group 14"/>
          <p:cNvGrpSpPr>
            <a:grpSpLocks/>
          </p:cNvGrpSpPr>
          <p:nvPr/>
        </p:nvGrpSpPr>
        <p:grpSpPr bwMode="auto">
          <a:xfrm>
            <a:off x="0" y="5516563"/>
            <a:ext cx="1301750" cy="252412"/>
            <a:chOff x="0" y="3475"/>
            <a:chExt cx="820" cy="159"/>
          </a:xfrm>
        </p:grpSpPr>
        <p:sp>
          <p:nvSpPr>
            <p:cNvPr id="26639" name="Text Box 15"/>
            <p:cNvSpPr txBox="1">
              <a:spLocks noChangeArrowheads="1"/>
            </p:cNvSpPr>
            <p:nvPr/>
          </p:nvSpPr>
          <p:spPr bwMode="auto">
            <a:xfrm>
              <a:off x="0" y="3475"/>
              <a:ext cx="82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a:t>4. Testat</a:t>
              </a:r>
            </a:p>
          </p:txBody>
        </p:sp>
        <p:sp>
          <p:nvSpPr>
            <p:cNvPr id="26640" name="Line 16"/>
            <p:cNvSpPr>
              <a:spLocks noChangeShapeType="1"/>
            </p:cNvSpPr>
            <p:nvPr/>
          </p:nvSpPr>
          <p:spPr bwMode="auto">
            <a:xfrm>
              <a:off x="572" y="3590"/>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50225" name="Text Box 17"/>
          <p:cNvSpPr txBox="1">
            <a:spLocks noChangeArrowheads="1"/>
          </p:cNvSpPr>
          <p:nvPr/>
        </p:nvSpPr>
        <p:spPr bwMode="auto">
          <a:xfrm>
            <a:off x="5003800" y="3783013"/>
            <a:ext cx="3635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solidFill>
                  <a:srgbClr val="0000CC"/>
                </a:solidFill>
              </a:rPr>
              <a:t>*</a:t>
            </a:r>
          </a:p>
        </p:txBody>
      </p:sp>
      <p:grpSp>
        <p:nvGrpSpPr>
          <p:cNvPr id="350226" name="Group 18"/>
          <p:cNvGrpSpPr>
            <a:grpSpLocks/>
          </p:cNvGrpSpPr>
          <p:nvPr/>
        </p:nvGrpSpPr>
        <p:grpSpPr bwMode="auto">
          <a:xfrm>
            <a:off x="3924300" y="3778250"/>
            <a:ext cx="3549650" cy="2846388"/>
            <a:chOff x="2472" y="2380"/>
            <a:chExt cx="2236" cy="1792"/>
          </a:xfrm>
        </p:grpSpPr>
        <p:sp>
          <p:nvSpPr>
            <p:cNvPr id="26637" name="Text Box 19"/>
            <p:cNvSpPr txBox="1">
              <a:spLocks noChangeArrowheads="1"/>
            </p:cNvSpPr>
            <p:nvPr/>
          </p:nvSpPr>
          <p:spPr bwMode="auto">
            <a:xfrm>
              <a:off x="2472" y="3941"/>
              <a:ext cx="2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solidFill>
                    <a:srgbClr val="0000CC"/>
                  </a:solidFill>
                </a:rPr>
                <a:t>*Baugruppen / Gestaltungszonen</a:t>
              </a:r>
            </a:p>
          </p:txBody>
        </p:sp>
        <p:sp>
          <p:nvSpPr>
            <p:cNvPr id="26638" name="Oval 20"/>
            <p:cNvSpPr>
              <a:spLocks noChangeArrowheads="1"/>
            </p:cNvSpPr>
            <p:nvPr/>
          </p:nvSpPr>
          <p:spPr bwMode="auto">
            <a:xfrm>
              <a:off x="2510" y="2380"/>
              <a:ext cx="907" cy="272"/>
            </a:xfrm>
            <a:prstGeom prst="ellipse">
              <a:avLst/>
            </a:prstGeom>
            <a:noFill/>
            <a:ln w="1905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grpSp>
      <p:sp>
        <p:nvSpPr>
          <p:cNvPr id="350229" name="Rectangle 21"/>
          <p:cNvSpPr>
            <a:spLocks noChangeArrowheads="1"/>
          </p:cNvSpPr>
          <p:nvPr/>
        </p:nvSpPr>
        <p:spPr bwMode="auto">
          <a:xfrm>
            <a:off x="6034088" y="1341438"/>
            <a:ext cx="2809875" cy="47513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26636" name="Text Box 9"/>
          <p:cNvSpPr txBox="1">
            <a:spLocks noChangeArrowheads="1"/>
          </p:cNvSpPr>
          <p:nvPr/>
        </p:nvSpPr>
        <p:spPr bwMode="auto">
          <a:xfrm rot="-5400000">
            <a:off x="7083425" y="3808413"/>
            <a:ext cx="38560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In Anlehnung an Pahl / Beitz, Konstruktionslehre, Springer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50211"/>
                                        </p:tgtEl>
                                        <p:attrNameLst>
                                          <p:attrName>style.visibility</p:attrName>
                                        </p:attrNameLst>
                                      </p:cBhvr>
                                      <p:to>
                                        <p:strVal val="visible"/>
                                      </p:to>
                                    </p:set>
                                    <p:animEffect transition="in" filter="blinds(horizontal)">
                                      <p:cBhvr>
                                        <p:cTn id="7" dur="500"/>
                                        <p:tgtEl>
                                          <p:spTgt spid="350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50229"/>
                                        </p:tgtEl>
                                      </p:cBhvr>
                                    </p:animEffect>
                                    <p:set>
                                      <p:cBhvr>
                                        <p:cTn id="12" dur="1" fill="hold">
                                          <p:stCondLst>
                                            <p:cond delay="499"/>
                                          </p:stCondLst>
                                        </p:cTn>
                                        <p:tgtEl>
                                          <p:spTgt spid="35022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0213"/>
                                        </p:tgtEl>
                                        <p:attrNameLst>
                                          <p:attrName>style.visibility</p:attrName>
                                        </p:attrNameLst>
                                      </p:cBhvr>
                                      <p:to>
                                        <p:strVal val="visible"/>
                                      </p:to>
                                    </p:set>
                                    <p:animEffect transition="in" filter="blinds(horizontal)">
                                      <p:cBhvr>
                                        <p:cTn id="17" dur="500"/>
                                        <p:tgtEl>
                                          <p:spTgt spid="3502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50226"/>
                                        </p:tgtEl>
                                        <p:attrNameLst>
                                          <p:attrName>style.visibility</p:attrName>
                                        </p:attrNameLst>
                                      </p:cBhvr>
                                      <p:to>
                                        <p:strVal val="visible"/>
                                      </p:to>
                                    </p:set>
                                    <p:animEffect transition="in" filter="blinds(horizontal)">
                                      <p:cBhvr>
                                        <p:cTn id="22" dur="500"/>
                                        <p:tgtEl>
                                          <p:spTgt spid="35022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50225"/>
                                        </p:tgtEl>
                                        <p:attrNameLst>
                                          <p:attrName>style.visibility</p:attrName>
                                        </p:attrNameLst>
                                      </p:cBhvr>
                                      <p:to>
                                        <p:strVal val="visible"/>
                                      </p:to>
                                    </p:set>
                                    <p:animEffect transition="in" filter="blinds(horizontal)">
                                      <p:cBhvr>
                                        <p:cTn id="25" dur="500"/>
                                        <p:tgtEl>
                                          <p:spTgt spid="35022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350216"/>
                                        </p:tgtEl>
                                        <p:attrNameLst>
                                          <p:attrName>style.visibility</p:attrName>
                                        </p:attrNameLst>
                                      </p:cBhvr>
                                      <p:to>
                                        <p:strVal val="visible"/>
                                      </p:to>
                                    </p:set>
                                    <p:animEffect transition="in" filter="blinds(horizontal)">
                                      <p:cBhvr>
                                        <p:cTn id="30" dur="500"/>
                                        <p:tgtEl>
                                          <p:spTgt spid="3502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350219"/>
                                        </p:tgtEl>
                                        <p:attrNameLst>
                                          <p:attrName>style.visibility</p:attrName>
                                        </p:attrNameLst>
                                      </p:cBhvr>
                                      <p:to>
                                        <p:strVal val="visible"/>
                                      </p:to>
                                    </p:set>
                                    <p:animEffect transition="in" filter="blinds(horizontal)">
                                      <p:cBhvr>
                                        <p:cTn id="35" dur="500"/>
                                        <p:tgtEl>
                                          <p:spTgt spid="3502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350222"/>
                                        </p:tgtEl>
                                        <p:attrNameLst>
                                          <p:attrName>style.visibility</p:attrName>
                                        </p:attrNameLst>
                                      </p:cBhvr>
                                      <p:to>
                                        <p:strVal val="visible"/>
                                      </p:to>
                                    </p:set>
                                    <p:animEffect transition="in" filter="blinds(horizontal)">
                                      <p:cBhvr>
                                        <p:cTn id="40" dur="500"/>
                                        <p:tgtEl>
                                          <p:spTgt spid="350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25" grpId="0"/>
      <p:bldP spid="3502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9CA097E-5DCB-4F8C-955D-A1E876009E77}" type="slidenum">
              <a:rPr lang="de-DE" altLang="de-DE" sz="1400" smtClean="0"/>
              <a:pPr eaLnBrk="1" hangingPunct="1">
                <a:spcBef>
                  <a:spcPct val="0"/>
                </a:spcBef>
                <a:buFontTx/>
                <a:buNone/>
              </a:pPr>
              <a:t>28</a:t>
            </a:fld>
            <a:endParaRPr lang="de-DE" altLang="de-DE" sz="1400"/>
          </a:p>
        </p:txBody>
      </p:sp>
      <p:sp>
        <p:nvSpPr>
          <p:cNvPr id="27651" name="Rectangle 2"/>
          <p:cNvSpPr>
            <a:spLocks noGrp="1" noChangeArrowheads="1"/>
          </p:cNvSpPr>
          <p:nvPr>
            <p:ph type="title"/>
          </p:nvPr>
        </p:nvSpPr>
        <p:spPr/>
        <p:txBody>
          <a:bodyPr/>
          <a:lstStyle/>
          <a:p>
            <a:pPr eaLnBrk="1" hangingPunct="1"/>
            <a:r>
              <a:rPr lang="de-DE" altLang="de-DE" sz="2200" b="1"/>
              <a:t>Ergebnisse der Hauptphasen des Konstruktionsprozesses nach VDI 2221</a:t>
            </a:r>
          </a:p>
        </p:txBody>
      </p:sp>
      <p:sp>
        <p:nvSpPr>
          <p:cNvPr id="129028" name="Text Box 4"/>
          <p:cNvSpPr txBox="1">
            <a:spLocks noChangeArrowheads="1"/>
          </p:cNvSpPr>
          <p:nvPr/>
        </p:nvSpPr>
        <p:spPr bwMode="auto">
          <a:xfrm>
            <a:off x="1979613" y="1516063"/>
            <a:ext cx="5545137" cy="925512"/>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Klären und Präzisieren der Aufgabe</a:t>
            </a:r>
          </a:p>
          <a:p>
            <a:pPr eaLnBrk="1" hangingPunct="1">
              <a:spcBef>
                <a:spcPct val="0"/>
              </a:spcBef>
              <a:buFontTx/>
              <a:buNone/>
            </a:pPr>
            <a:r>
              <a:rPr lang="de-DE" altLang="de-DE" sz="1800"/>
              <a:t>   =&gt; informative Festlegung</a:t>
            </a:r>
          </a:p>
          <a:p>
            <a:pPr eaLnBrk="1" hangingPunct="1">
              <a:spcBef>
                <a:spcPct val="0"/>
              </a:spcBef>
              <a:buFontTx/>
              <a:buNone/>
            </a:pPr>
            <a:r>
              <a:rPr lang="de-DE" altLang="de-DE" sz="1800"/>
              <a:t>      =&gt; Ergebnis: </a:t>
            </a:r>
            <a:r>
              <a:rPr lang="de-DE" altLang="de-DE" sz="1800" i="1"/>
              <a:t>Anforderungsliste</a:t>
            </a:r>
          </a:p>
        </p:txBody>
      </p:sp>
      <p:sp>
        <p:nvSpPr>
          <p:cNvPr id="129029" name="Text Box 5"/>
          <p:cNvSpPr txBox="1">
            <a:spLocks noChangeArrowheads="1"/>
          </p:cNvSpPr>
          <p:nvPr/>
        </p:nvSpPr>
        <p:spPr bwMode="auto">
          <a:xfrm>
            <a:off x="1979613" y="2708275"/>
            <a:ext cx="5545137" cy="925513"/>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Konzipieren</a:t>
            </a:r>
          </a:p>
          <a:p>
            <a:pPr eaLnBrk="1" hangingPunct="1">
              <a:spcBef>
                <a:spcPct val="0"/>
              </a:spcBef>
              <a:buFontTx/>
              <a:buNone/>
            </a:pPr>
            <a:r>
              <a:rPr lang="de-DE" altLang="de-DE" sz="1800"/>
              <a:t>   =&gt; prinzipielle Festlegung</a:t>
            </a:r>
          </a:p>
          <a:p>
            <a:pPr eaLnBrk="1" hangingPunct="1">
              <a:spcBef>
                <a:spcPct val="0"/>
              </a:spcBef>
              <a:buFontTx/>
              <a:buNone/>
            </a:pPr>
            <a:r>
              <a:rPr lang="de-DE" altLang="de-DE" sz="1800"/>
              <a:t>      =&gt; Ergebnis: </a:t>
            </a:r>
            <a:r>
              <a:rPr lang="de-DE" altLang="de-DE" sz="1800" i="1"/>
              <a:t>Prinzipielle Lösung (Konzept)</a:t>
            </a:r>
          </a:p>
        </p:txBody>
      </p:sp>
      <p:sp>
        <p:nvSpPr>
          <p:cNvPr id="129030" name="Text Box 6"/>
          <p:cNvSpPr txBox="1">
            <a:spLocks noChangeArrowheads="1"/>
          </p:cNvSpPr>
          <p:nvPr/>
        </p:nvSpPr>
        <p:spPr bwMode="auto">
          <a:xfrm>
            <a:off x="1979613" y="3902075"/>
            <a:ext cx="5545137" cy="925513"/>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Entwerfen</a:t>
            </a:r>
          </a:p>
          <a:p>
            <a:pPr eaLnBrk="1" hangingPunct="1">
              <a:spcBef>
                <a:spcPct val="0"/>
              </a:spcBef>
              <a:buFontTx/>
              <a:buNone/>
            </a:pPr>
            <a:r>
              <a:rPr lang="de-DE" altLang="de-DE" sz="1800"/>
              <a:t>   =&gt; gestalterische Festlegung</a:t>
            </a:r>
          </a:p>
          <a:p>
            <a:pPr eaLnBrk="1" hangingPunct="1">
              <a:spcBef>
                <a:spcPct val="0"/>
              </a:spcBef>
              <a:buFontTx/>
              <a:buNone/>
            </a:pPr>
            <a:r>
              <a:rPr lang="de-DE" altLang="de-DE" sz="1800"/>
              <a:t>      =&gt; Ergebnis: </a:t>
            </a:r>
            <a:r>
              <a:rPr lang="de-DE" altLang="de-DE" sz="1800" i="1"/>
              <a:t>vorläufiger und endgültiger Entwurf</a:t>
            </a:r>
          </a:p>
        </p:txBody>
      </p:sp>
      <p:sp>
        <p:nvSpPr>
          <p:cNvPr id="129031" name="Text Box 7"/>
          <p:cNvSpPr txBox="1">
            <a:spLocks noChangeArrowheads="1"/>
          </p:cNvSpPr>
          <p:nvPr/>
        </p:nvSpPr>
        <p:spPr bwMode="auto">
          <a:xfrm>
            <a:off x="1979613" y="5095875"/>
            <a:ext cx="5616575" cy="925513"/>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Ausarbeiten</a:t>
            </a:r>
          </a:p>
          <a:p>
            <a:pPr eaLnBrk="1" hangingPunct="1">
              <a:spcBef>
                <a:spcPct val="0"/>
              </a:spcBef>
              <a:buFontTx/>
              <a:buNone/>
            </a:pPr>
            <a:r>
              <a:rPr lang="de-DE" altLang="de-DE" sz="1800"/>
              <a:t>   =&gt; herstellungstechnische Festlegung</a:t>
            </a:r>
          </a:p>
          <a:p>
            <a:pPr eaLnBrk="1" hangingPunct="1">
              <a:spcBef>
                <a:spcPct val="0"/>
              </a:spcBef>
              <a:buFontTx/>
              <a:buNone/>
            </a:pPr>
            <a:r>
              <a:rPr lang="de-DE" altLang="de-DE" sz="1800"/>
              <a:t>      =&gt; Ergebnis: </a:t>
            </a:r>
            <a:r>
              <a:rPr lang="de-DE" altLang="de-DE" sz="1800" i="1"/>
              <a:t>Produktdokumentation</a:t>
            </a:r>
          </a:p>
        </p:txBody>
      </p:sp>
      <p:sp>
        <p:nvSpPr>
          <p:cNvPr id="27656" name="Text Box 9"/>
          <p:cNvSpPr txBox="1">
            <a:spLocks noChangeArrowheads="1"/>
          </p:cNvSpPr>
          <p:nvPr/>
        </p:nvSpPr>
        <p:spPr bwMode="auto">
          <a:xfrm rot="-5400000">
            <a:off x="7083425" y="3808413"/>
            <a:ext cx="38560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In Anlehnung an Pahl / Beitz, Konstruktionslehre, Springer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blinds(horizontal)">
                                      <p:cBhvr>
                                        <p:cTn id="7" dur="500"/>
                                        <p:tgtEl>
                                          <p:spTgt spid="129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9029"/>
                                        </p:tgtEl>
                                        <p:attrNameLst>
                                          <p:attrName>style.visibility</p:attrName>
                                        </p:attrNameLst>
                                      </p:cBhvr>
                                      <p:to>
                                        <p:strVal val="visible"/>
                                      </p:to>
                                    </p:set>
                                    <p:animEffect transition="in" filter="blinds(horizontal)">
                                      <p:cBhvr>
                                        <p:cTn id="12" dur="500"/>
                                        <p:tgtEl>
                                          <p:spTgt spid="1290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9030"/>
                                        </p:tgtEl>
                                        <p:attrNameLst>
                                          <p:attrName>style.visibility</p:attrName>
                                        </p:attrNameLst>
                                      </p:cBhvr>
                                      <p:to>
                                        <p:strVal val="visible"/>
                                      </p:to>
                                    </p:set>
                                    <p:animEffect transition="in" filter="blinds(horizontal)">
                                      <p:cBhvr>
                                        <p:cTn id="17" dur="500"/>
                                        <p:tgtEl>
                                          <p:spTgt spid="1290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9031"/>
                                        </p:tgtEl>
                                        <p:attrNameLst>
                                          <p:attrName>style.visibility</p:attrName>
                                        </p:attrNameLst>
                                      </p:cBhvr>
                                      <p:to>
                                        <p:strVal val="visible"/>
                                      </p:to>
                                    </p:set>
                                    <p:animEffect transition="in" filter="blinds(horizontal)">
                                      <p:cBhvr>
                                        <p:cTn id="22" dur="500"/>
                                        <p:tgtEl>
                                          <p:spTgt spid="129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P spid="129029" grpId="0" animBg="1"/>
      <p:bldP spid="129030" grpId="0" animBg="1"/>
      <p:bldP spid="1290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ctrTitle"/>
          </p:nvPr>
        </p:nvSpPr>
        <p:spPr/>
        <p:txBody>
          <a:bodyPr/>
          <a:lstStyle/>
          <a:p>
            <a:pPr eaLnBrk="1" hangingPunct="1"/>
            <a:br>
              <a:rPr lang="de-DE" altLang="de-DE" sz="4000"/>
            </a:br>
            <a:r>
              <a:rPr lang="de-DE" altLang="de-DE" sz="4000"/>
              <a:t>2	Klären und Präzisieren </a:t>
            </a:r>
            <a:br>
              <a:rPr lang="de-DE" altLang="de-DE" sz="4000"/>
            </a:br>
            <a:r>
              <a:rPr lang="de-DE" altLang="de-DE" sz="4000"/>
              <a:t>der Aufgabe</a:t>
            </a:r>
          </a:p>
        </p:txBody>
      </p:sp>
    </p:spTree>
    <p:extLst>
      <p:ext uri="{BB962C8B-B14F-4D97-AF65-F5344CB8AC3E}">
        <p14:creationId xmlns:p14="http://schemas.microsoft.com/office/powerpoint/2010/main" val="1137078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blinds(horizontal)">
                                      <p:cBhvr>
                                        <p:cTn id="7" dur="500"/>
                                        <p:tgtEl>
                                          <p:spTgt spid="352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ctrTitle"/>
          </p:nvPr>
        </p:nvSpPr>
        <p:spPr>
          <a:xfrm>
            <a:off x="685800" y="2130425"/>
            <a:ext cx="7772400" cy="3027363"/>
          </a:xfrm>
        </p:spPr>
        <p:txBody>
          <a:bodyPr/>
          <a:lstStyle/>
          <a:p>
            <a:pPr eaLnBrk="1" hangingPunct="1"/>
            <a:r>
              <a:rPr lang="de-DE" altLang="de-DE"/>
              <a:t>Ich wünsche Ihnen ein erfolgreiches Semester!</a:t>
            </a:r>
          </a:p>
        </p:txBody>
      </p:sp>
    </p:spTree>
    <p:extLst>
      <p:ext uri="{BB962C8B-B14F-4D97-AF65-F5344CB8AC3E}">
        <p14:creationId xmlns:p14="http://schemas.microsoft.com/office/powerpoint/2010/main" val="2621819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nummernplatzhalt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7C311ED-6AB8-4109-9F0B-368060C21740}" type="slidenum">
              <a:rPr lang="de-DE" altLang="de-DE" sz="1400" smtClean="0"/>
              <a:pPr eaLnBrk="1" hangingPunct="1">
                <a:spcBef>
                  <a:spcPct val="0"/>
                </a:spcBef>
                <a:buFontTx/>
                <a:buNone/>
              </a:pPr>
              <a:t>30</a:t>
            </a:fld>
            <a:endParaRPr lang="de-DE" altLang="de-DE" sz="1400"/>
          </a:p>
        </p:txBody>
      </p:sp>
      <p:pic>
        <p:nvPicPr>
          <p:cNvPr id="608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700088"/>
            <a:ext cx="10067926"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2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95325"/>
            <a:ext cx="10058400"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2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695325"/>
            <a:ext cx="10067926"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2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695325"/>
            <a:ext cx="10067926"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2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63" y="690563"/>
            <a:ext cx="10067926"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2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690563"/>
            <a:ext cx="100584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26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95325"/>
            <a:ext cx="10058400"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2" name="Text Box 9"/>
          <p:cNvSpPr txBox="1">
            <a:spLocks noChangeArrowheads="1"/>
          </p:cNvSpPr>
          <p:nvPr/>
        </p:nvSpPr>
        <p:spPr bwMode="auto">
          <a:xfrm rot="-5400000">
            <a:off x="7083425" y="3808413"/>
            <a:ext cx="38560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Feldhusen, Vorlesung Konstruktionslehre 1, Aachen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08258"/>
                                        </p:tgtEl>
                                        <p:attrNameLst>
                                          <p:attrName>style.visibility</p:attrName>
                                        </p:attrNameLst>
                                      </p:cBhvr>
                                      <p:to>
                                        <p:strVal val="visible"/>
                                      </p:to>
                                    </p:set>
                                    <p:animEffect transition="in" filter="blinds(horizontal)">
                                      <p:cBhvr>
                                        <p:cTn id="7" dur="500"/>
                                        <p:tgtEl>
                                          <p:spTgt spid="608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08259"/>
                                        </p:tgtEl>
                                        <p:attrNameLst>
                                          <p:attrName>style.visibility</p:attrName>
                                        </p:attrNameLst>
                                      </p:cBhvr>
                                      <p:to>
                                        <p:strVal val="visible"/>
                                      </p:to>
                                    </p:set>
                                    <p:anim calcmode="lin" valueType="num">
                                      <p:cBhvr additive="base">
                                        <p:cTn id="12" dur="500" fill="hold"/>
                                        <p:tgtEl>
                                          <p:spTgt spid="608259"/>
                                        </p:tgtEl>
                                        <p:attrNameLst>
                                          <p:attrName>ppt_x</p:attrName>
                                        </p:attrNameLst>
                                      </p:cBhvr>
                                      <p:tavLst>
                                        <p:tav tm="0">
                                          <p:val>
                                            <p:strVal val="#ppt_x"/>
                                          </p:val>
                                        </p:tav>
                                        <p:tav tm="100000">
                                          <p:val>
                                            <p:strVal val="#ppt_x"/>
                                          </p:val>
                                        </p:tav>
                                      </p:tavLst>
                                    </p:anim>
                                    <p:anim calcmode="lin" valueType="num">
                                      <p:cBhvr additive="base">
                                        <p:cTn id="13" dur="500" fill="hold"/>
                                        <p:tgtEl>
                                          <p:spTgt spid="60825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08260"/>
                                        </p:tgtEl>
                                        <p:attrNameLst>
                                          <p:attrName>style.visibility</p:attrName>
                                        </p:attrNameLst>
                                      </p:cBhvr>
                                      <p:to>
                                        <p:strVal val="visible"/>
                                      </p:to>
                                    </p:set>
                                    <p:anim calcmode="lin" valueType="num">
                                      <p:cBhvr additive="base">
                                        <p:cTn id="18" dur="500" fill="hold"/>
                                        <p:tgtEl>
                                          <p:spTgt spid="608260"/>
                                        </p:tgtEl>
                                        <p:attrNameLst>
                                          <p:attrName>ppt_x</p:attrName>
                                        </p:attrNameLst>
                                      </p:cBhvr>
                                      <p:tavLst>
                                        <p:tav tm="0">
                                          <p:val>
                                            <p:strVal val="#ppt_x"/>
                                          </p:val>
                                        </p:tav>
                                        <p:tav tm="100000">
                                          <p:val>
                                            <p:strVal val="#ppt_x"/>
                                          </p:val>
                                        </p:tav>
                                      </p:tavLst>
                                    </p:anim>
                                    <p:anim calcmode="lin" valueType="num">
                                      <p:cBhvr additive="base">
                                        <p:cTn id="19" dur="500" fill="hold"/>
                                        <p:tgtEl>
                                          <p:spTgt spid="60826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608261"/>
                                        </p:tgtEl>
                                        <p:attrNameLst>
                                          <p:attrName>style.visibility</p:attrName>
                                        </p:attrNameLst>
                                      </p:cBhvr>
                                      <p:to>
                                        <p:strVal val="visible"/>
                                      </p:to>
                                    </p:set>
                                    <p:anim calcmode="lin" valueType="num">
                                      <p:cBhvr additive="base">
                                        <p:cTn id="24" dur="500" fill="hold"/>
                                        <p:tgtEl>
                                          <p:spTgt spid="608261"/>
                                        </p:tgtEl>
                                        <p:attrNameLst>
                                          <p:attrName>ppt_x</p:attrName>
                                        </p:attrNameLst>
                                      </p:cBhvr>
                                      <p:tavLst>
                                        <p:tav tm="0">
                                          <p:val>
                                            <p:strVal val="#ppt_x"/>
                                          </p:val>
                                        </p:tav>
                                        <p:tav tm="100000">
                                          <p:val>
                                            <p:strVal val="#ppt_x"/>
                                          </p:val>
                                        </p:tav>
                                      </p:tavLst>
                                    </p:anim>
                                    <p:anim calcmode="lin" valueType="num">
                                      <p:cBhvr additive="base">
                                        <p:cTn id="25" dur="500" fill="hold"/>
                                        <p:tgtEl>
                                          <p:spTgt spid="60826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08262"/>
                                        </p:tgtEl>
                                        <p:attrNameLst>
                                          <p:attrName>style.visibility</p:attrName>
                                        </p:attrNameLst>
                                      </p:cBhvr>
                                      <p:to>
                                        <p:strVal val="visible"/>
                                      </p:to>
                                    </p:set>
                                    <p:anim calcmode="lin" valueType="num">
                                      <p:cBhvr additive="base">
                                        <p:cTn id="30" dur="500" fill="hold"/>
                                        <p:tgtEl>
                                          <p:spTgt spid="608262"/>
                                        </p:tgtEl>
                                        <p:attrNameLst>
                                          <p:attrName>ppt_x</p:attrName>
                                        </p:attrNameLst>
                                      </p:cBhvr>
                                      <p:tavLst>
                                        <p:tav tm="0">
                                          <p:val>
                                            <p:strVal val="#ppt_x"/>
                                          </p:val>
                                        </p:tav>
                                        <p:tav tm="100000">
                                          <p:val>
                                            <p:strVal val="#ppt_x"/>
                                          </p:val>
                                        </p:tav>
                                      </p:tavLst>
                                    </p:anim>
                                    <p:anim calcmode="lin" valueType="num">
                                      <p:cBhvr additive="base">
                                        <p:cTn id="31" dur="500" fill="hold"/>
                                        <p:tgtEl>
                                          <p:spTgt spid="60826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608263"/>
                                        </p:tgtEl>
                                        <p:attrNameLst>
                                          <p:attrName>style.visibility</p:attrName>
                                        </p:attrNameLst>
                                      </p:cBhvr>
                                      <p:to>
                                        <p:strVal val="visible"/>
                                      </p:to>
                                    </p:set>
                                    <p:anim calcmode="lin" valueType="num">
                                      <p:cBhvr additive="base">
                                        <p:cTn id="36" dur="500" fill="hold"/>
                                        <p:tgtEl>
                                          <p:spTgt spid="608263"/>
                                        </p:tgtEl>
                                        <p:attrNameLst>
                                          <p:attrName>ppt_x</p:attrName>
                                        </p:attrNameLst>
                                      </p:cBhvr>
                                      <p:tavLst>
                                        <p:tav tm="0">
                                          <p:val>
                                            <p:strVal val="#ppt_x"/>
                                          </p:val>
                                        </p:tav>
                                        <p:tav tm="100000">
                                          <p:val>
                                            <p:strVal val="#ppt_x"/>
                                          </p:val>
                                        </p:tav>
                                      </p:tavLst>
                                    </p:anim>
                                    <p:anim calcmode="lin" valueType="num">
                                      <p:cBhvr additive="base">
                                        <p:cTn id="37" dur="500" fill="hold"/>
                                        <p:tgtEl>
                                          <p:spTgt spid="60826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608264"/>
                                        </p:tgtEl>
                                        <p:attrNameLst>
                                          <p:attrName>style.visibility</p:attrName>
                                        </p:attrNameLst>
                                      </p:cBhvr>
                                      <p:to>
                                        <p:strVal val="visible"/>
                                      </p:to>
                                    </p:set>
                                    <p:anim calcmode="lin" valueType="num">
                                      <p:cBhvr additive="base">
                                        <p:cTn id="42" dur="500" fill="hold"/>
                                        <p:tgtEl>
                                          <p:spTgt spid="608264"/>
                                        </p:tgtEl>
                                        <p:attrNameLst>
                                          <p:attrName>ppt_x</p:attrName>
                                        </p:attrNameLst>
                                      </p:cBhvr>
                                      <p:tavLst>
                                        <p:tav tm="0">
                                          <p:val>
                                            <p:strVal val="#ppt_x"/>
                                          </p:val>
                                        </p:tav>
                                        <p:tav tm="100000">
                                          <p:val>
                                            <p:strVal val="#ppt_x"/>
                                          </p:val>
                                        </p:tav>
                                      </p:tavLst>
                                    </p:anim>
                                    <p:anim calcmode="lin" valueType="num">
                                      <p:cBhvr additive="base">
                                        <p:cTn id="43" dur="500" fill="hold"/>
                                        <p:tgtEl>
                                          <p:spTgt spid="6082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746B143-734D-43C7-B7B2-4D974CE7DFF6}" type="slidenum">
              <a:rPr lang="de-DE" altLang="de-DE" sz="1400" smtClean="0"/>
              <a:pPr eaLnBrk="1" hangingPunct="1">
                <a:spcBef>
                  <a:spcPct val="0"/>
                </a:spcBef>
                <a:buFontTx/>
                <a:buNone/>
              </a:pPr>
              <a:t>31</a:t>
            </a:fld>
            <a:endParaRPr lang="de-DE" altLang="de-DE" sz="1400"/>
          </a:p>
        </p:txBody>
      </p:sp>
      <p:sp>
        <p:nvSpPr>
          <p:cNvPr id="34819" name="Rectangle 2"/>
          <p:cNvSpPr>
            <a:spLocks noGrp="1" noChangeArrowheads="1"/>
          </p:cNvSpPr>
          <p:nvPr>
            <p:ph type="title"/>
          </p:nvPr>
        </p:nvSpPr>
        <p:spPr/>
        <p:txBody>
          <a:bodyPr/>
          <a:lstStyle/>
          <a:p>
            <a:pPr eaLnBrk="1" hangingPunct="1"/>
            <a:r>
              <a:rPr lang="de-DE" altLang="de-DE" sz="2200" b="1"/>
              <a:t>Quellen für Entwicklungs-/Konstruktionsaufträge</a:t>
            </a:r>
          </a:p>
        </p:txBody>
      </p:sp>
      <p:pic>
        <p:nvPicPr>
          <p:cNvPr id="6092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6425" y="1600200"/>
            <a:ext cx="7931150" cy="4525963"/>
          </a:xfrm>
          <a:noFill/>
        </p:spPr>
      </p:pic>
      <p:sp>
        <p:nvSpPr>
          <p:cNvPr id="34821" name="Text Box 9"/>
          <p:cNvSpPr txBox="1">
            <a:spLocks noChangeArrowheads="1"/>
          </p:cNvSpPr>
          <p:nvPr/>
        </p:nvSpPr>
        <p:spPr bwMode="auto">
          <a:xfrm rot="-5400000">
            <a:off x="7083425" y="3808413"/>
            <a:ext cx="38560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Feldhusen, Vorlesung Konstruktionslehre 1, Aachen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9283"/>
                                        </p:tgtEl>
                                        <p:attrNameLst>
                                          <p:attrName>style.visibility</p:attrName>
                                        </p:attrNameLst>
                                      </p:cBhvr>
                                      <p:to>
                                        <p:strVal val="visible"/>
                                      </p:to>
                                    </p:set>
                                    <p:animEffect transition="in" filter="blinds(horizontal)">
                                      <p:cBhvr>
                                        <p:cTn id="7" dur="500"/>
                                        <p:tgtEl>
                                          <p:spTgt spid="609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0ED3B73-E48E-40E2-995A-8BE8136F8E4C}" type="slidenum">
              <a:rPr lang="de-DE" altLang="de-DE" sz="1400" smtClean="0"/>
              <a:pPr eaLnBrk="1" hangingPunct="1">
                <a:spcBef>
                  <a:spcPct val="0"/>
                </a:spcBef>
                <a:buFontTx/>
                <a:buNone/>
              </a:pPr>
              <a:t>32</a:t>
            </a:fld>
            <a:endParaRPr lang="de-DE" altLang="de-DE" sz="1400"/>
          </a:p>
        </p:txBody>
      </p:sp>
      <p:sp>
        <p:nvSpPr>
          <p:cNvPr id="35843" name="Rectangle 2"/>
          <p:cNvSpPr>
            <a:spLocks noGrp="1" noChangeArrowheads="1"/>
          </p:cNvSpPr>
          <p:nvPr>
            <p:ph type="title"/>
          </p:nvPr>
        </p:nvSpPr>
        <p:spPr/>
        <p:txBody>
          <a:bodyPr/>
          <a:lstStyle/>
          <a:p>
            <a:pPr eaLnBrk="1" hangingPunct="1"/>
            <a:r>
              <a:rPr lang="de-DE" altLang="de-DE" sz="2200" b="1"/>
              <a:t>Klären und Präzisieren der Aufgabenstellung</a:t>
            </a:r>
          </a:p>
        </p:txBody>
      </p:sp>
      <p:sp>
        <p:nvSpPr>
          <p:cNvPr id="754691" name="Rectangle 3"/>
          <p:cNvSpPr>
            <a:spLocks noGrp="1" noChangeArrowheads="1"/>
          </p:cNvSpPr>
          <p:nvPr>
            <p:ph type="body" idx="1"/>
          </p:nvPr>
        </p:nvSpPr>
        <p:spPr>
          <a:xfrm>
            <a:off x="457200" y="1600200"/>
            <a:ext cx="8229600" cy="2476500"/>
          </a:xfrm>
        </p:spPr>
        <p:txBody>
          <a:bodyPr/>
          <a:lstStyle/>
          <a:p>
            <a:pPr eaLnBrk="1" hangingPunct="1">
              <a:buFontTx/>
              <a:buNone/>
            </a:pPr>
            <a:r>
              <a:rPr lang="de-DE" altLang="de-DE" sz="1800"/>
              <a:t>Am Beginn einer Entwicklung / Konstruktion steht in der Regel</a:t>
            </a:r>
          </a:p>
          <a:p>
            <a:pPr eaLnBrk="1" hangingPunct="1"/>
            <a:r>
              <a:rPr lang="de-DE" altLang="de-DE" sz="1800"/>
              <a:t>eine </a:t>
            </a:r>
            <a:r>
              <a:rPr lang="de-DE" altLang="de-DE" sz="1800" i="1"/>
              <a:t>Bestellung</a:t>
            </a:r>
            <a:r>
              <a:rPr lang="de-DE" altLang="de-DE" sz="1800"/>
              <a:t> (interner oder externer Kunde) oder</a:t>
            </a:r>
          </a:p>
          <a:p>
            <a:pPr eaLnBrk="1" hangingPunct="1"/>
            <a:r>
              <a:rPr lang="de-DE" altLang="de-DE" sz="1800"/>
              <a:t>ein </a:t>
            </a:r>
            <a:r>
              <a:rPr lang="de-DE" altLang="de-DE" sz="1800" i="1"/>
              <a:t>Entwicklungsauftrag</a:t>
            </a:r>
            <a:r>
              <a:rPr lang="de-DE" altLang="de-DE" sz="1800"/>
              <a:t> (Management / Vorgesetzter / Projektleiter) oder</a:t>
            </a:r>
          </a:p>
          <a:p>
            <a:pPr eaLnBrk="1" hangingPunct="1"/>
            <a:r>
              <a:rPr lang="de-DE" altLang="de-DE" sz="1800"/>
              <a:t>eine </a:t>
            </a:r>
            <a:r>
              <a:rPr lang="de-DE" altLang="de-DE" sz="1800" i="1"/>
              <a:t>Produktidee</a:t>
            </a:r>
            <a:r>
              <a:rPr lang="de-DE" altLang="de-DE" sz="1800"/>
              <a:t> (Produktplanung/-management / Marketing) oder</a:t>
            </a:r>
          </a:p>
          <a:p>
            <a:pPr eaLnBrk="1" hangingPunct="1"/>
            <a:r>
              <a:rPr lang="de-DE" altLang="de-DE" sz="1800"/>
              <a:t>ein </a:t>
            </a:r>
            <a:r>
              <a:rPr lang="de-DE" altLang="de-DE" sz="1800" i="1"/>
              <a:t>Lastenheft</a:t>
            </a:r>
            <a:r>
              <a:rPr lang="de-DE" altLang="de-DE" sz="1800"/>
              <a:t> (Produktplanung/-management / Marketing / Kunde) oder</a:t>
            </a:r>
          </a:p>
          <a:p>
            <a:pPr eaLnBrk="1" hangingPunct="1"/>
            <a:r>
              <a:rPr lang="de-DE" altLang="de-DE" sz="1800"/>
              <a:t>eine </a:t>
            </a:r>
            <a:r>
              <a:rPr lang="de-DE" altLang="de-DE" sz="1800" i="1"/>
              <a:t>Anregung</a:t>
            </a:r>
            <a:r>
              <a:rPr lang="de-DE" altLang="de-DE" sz="1800"/>
              <a:t> (Nachbarabteilung)</a:t>
            </a:r>
          </a:p>
          <a:p>
            <a:pPr eaLnBrk="1" hangingPunct="1"/>
            <a:r>
              <a:rPr lang="de-DE" altLang="de-DE" sz="1800"/>
              <a:t>…..</a:t>
            </a:r>
          </a:p>
          <a:p>
            <a:pPr eaLnBrk="1" hangingPunct="1"/>
            <a:endParaRPr lang="de-DE" altLang="de-DE" sz="2000"/>
          </a:p>
        </p:txBody>
      </p:sp>
      <p:sp>
        <p:nvSpPr>
          <p:cNvPr id="754692" name="Rectangle 4"/>
          <p:cNvSpPr>
            <a:spLocks noChangeArrowheads="1"/>
          </p:cNvSpPr>
          <p:nvPr/>
        </p:nvSpPr>
        <p:spPr bwMode="auto">
          <a:xfrm>
            <a:off x="611188" y="4005263"/>
            <a:ext cx="7416800" cy="1036637"/>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de-DE" altLang="de-DE" sz="1800" b="1"/>
              <a:t>Die Vorgaben sind</a:t>
            </a:r>
            <a:r>
              <a:rPr lang="de-DE" altLang="de-DE" sz="1800" b="1">
                <a:solidFill>
                  <a:srgbClr val="FF0000"/>
                </a:solidFill>
              </a:rPr>
              <a:t> </a:t>
            </a:r>
          </a:p>
          <a:p>
            <a:pPr eaLnBrk="1" hangingPunct="1"/>
            <a:r>
              <a:rPr lang="de-DE" altLang="de-DE" sz="1800" b="1">
                <a:solidFill>
                  <a:srgbClr val="FF0000"/>
                </a:solidFill>
              </a:rPr>
              <a:t>   meistens unvollständig </a:t>
            </a:r>
            <a:r>
              <a:rPr lang="de-DE" altLang="de-DE" sz="1800" b="1"/>
              <a:t>und</a:t>
            </a:r>
            <a:r>
              <a:rPr lang="de-DE" altLang="de-DE" sz="1800" b="1">
                <a:solidFill>
                  <a:srgbClr val="FF0000"/>
                </a:solidFill>
              </a:rPr>
              <a:t> wenig spezifiziert</a:t>
            </a:r>
          </a:p>
          <a:p>
            <a:pPr eaLnBrk="1" hangingPunct="1"/>
            <a:r>
              <a:rPr lang="de-DE" altLang="de-DE" sz="1800" b="1">
                <a:solidFill>
                  <a:srgbClr val="FF0000"/>
                </a:solidFill>
              </a:rPr>
              <a:t>   enthalten teilweise bereits Lösungsideen </a:t>
            </a:r>
            <a:r>
              <a:rPr lang="de-DE" altLang="de-DE" sz="1800" b="1"/>
              <a:t>oder</a:t>
            </a:r>
            <a:r>
              <a:rPr lang="de-DE" altLang="de-DE" sz="1800" b="1">
                <a:solidFill>
                  <a:srgbClr val="FF0000"/>
                </a:solidFill>
              </a:rPr>
              <a:t> Vorfixierungen</a:t>
            </a:r>
          </a:p>
        </p:txBody>
      </p:sp>
      <p:sp>
        <p:nvSpPr>
          <p:cNvPr id="754693" name="Text Box 5"/>
          <p:cNvSpPr txBox="1">
            <a:spLocks noChangeArrowheads="1"/>
          </p:cNvSpPr>
          <p:nvPr/>
        </p:nvSpPr>
        <p:spPr bwMode="auto">
          <a:xfrm>
            <a:off x="611188" y="5370513"/>
            <a:ext cx="7416800" cy="650875"/>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Erste Aufgabe des Produktentwicklers ist daher </a:t>
            </a:r>
            <a:r>
              <a:rPr lang="de-DE" altLang="de-DE" sz="1800" b="1">
                <a:solidFill>
                  <a:srgbClr val="0000CC"/>
                </a:solidFill>
              </a:rPr>
              <a:t>grundsätzlich</a:t>
            </a:r>
          </a:p>
          <a:p>
            <a:pPr eaLnBrk="1" hangingPunct="1">
              <a:spcBef>
                <a:spcPct val="0"/>
              </a:spcBef>
              <a:buFontTx/>
              <a:buNone/>
            </a:pPr>
            <a:r>
              <a:rPr lang="de-DE" altLang="de-DE" sz="1800"/>
              <a:t>das hinreichende</a:t>
            </a:r>
            <a:r>
              <a:rPr lang="de-DE" altLang="de-DE" sz="1800" b="1">
                <a:solidFill>
                  <a:srgbClr val="0000CC"/>
                </a:solidFill>
              </a:rPr>
              <a:t> Klären und Präzisieren der Aufgabenstellung</a:t>
            </a:r>
            <a:r>
              <a:rPr lang="de-DE" altLang="de-DE" sz="1800"/>
              <a:t>!</a:t>
            </a:r>
          </a:p>
        </p:txBody>
      </p:sp>
      <p:sp>
        <p:nvSpPr>
          <p:cNvPr id="754694" name="Text Box 6"/>
          <p:cNvSpPr txBox="1">
            <a:spLocks noChangeArrowheads="1"/>
          </p:cNvSpPr>
          <p:nvPr/>
        </p:nvSpPr>
        <p:spPr bwMode="auto">
          <a:xfrm>
            <a:off x="665163" y="6184900"/>
            <a:ext cx="550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t>=&gt; Ergebnis: </a:t>
            </a:r>
            <a:r>
              <a:rPr lang="de-DE" altLang="de-DE" sz="1800" b="1" i="1"/>
              <a:t>Lösungsneutrale</a:t>
            </a:r>
            <a:r>
              <a:rPr lang="de-DE" altLang="de-DE" sz="1800" b="1"/>
              <a:t> </a:t>
            </a:r>
            <a:r>
              <a:rPr lang="de-DE" altLang="de-DE" sz="1800" b="1" i="1"/>
              <a:t>Anforderungsliste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54691">
                                            <p:txEl>
                                              <p:pRg st="0" end="0"/>
                                            </p:txEl>
                                          </p:spTgt>
                                        </p:tgtEl>
                                        <p:attrNameLst>
                                          <p:attrName>style.visibility</p:attrName>
                                        </p:attrNameLst>
                                      </p:cBhvr>
                                      <p:to>
                                        <p:strVal val="visible"/>
                                      </p:to>
                                    </p:set>
                                    <p:animEffect transition="in" filter="blinds(horizontal)">
                                      <p:cBhvr>
                                        <p:cTn id="7" dur="500"/>
                                        <p:tgtEl>
                                          <p:spTgt spid="75469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4691">
                                            <p:txEl>
                                              <p:pRg st="1" end="1"/>
                                            </p:txEl>
                                          </p:spTgt>
                                        </p:tgtEl>
                                        <p:attrNameLst>
                                          <p:attrName>style.visibility</p:attrName>
                                        </p:attrNameLst>
                                      </p:cBhvr>
                                      <p:to>
                                        <p:strVal val="visible"/>
                                      </p:to>
                                    </p:set>
                                    <p:animEffect transition="in" filter="blinds(horizontal)">
                                      <p:cBhvr>
                                        <p:cTn id="10" dur="500"/>
                                        <p:tgtEl>
                                          <p:spTgt spid="75469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54691">
                                            <p:txEl>
                                              <p:pRg st="2" end="2"/>
                                            </p:txEl>
                                          </p:spTgt>
                                        </p:tgtEl>
                                        <p:attrNameLst>
                                          <p:attrName>style.visibility</p:attrName>
                                        </p:attrNameLst>
                                      </p:cBhvr>
                                      <p:to>
                                        <p:strVal val="visible"/>
                                      </p:to>
                                    </p:set>
                                    <p:animEffect transition="in" filter="blinds(horizontal)">
                                      <p:cBhvr>
                                        <p:cTn id="13" dur="500"/>
                                        <p:tgtEl>
                                          <p:spTgt spid="754691">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54691">
                                            <p:txEl>
                                              <p:pRg st="3" end="3"/>
                                            </p:txEl>
                                          </p:spTgt>
                                        </p:tgtEl>
                                        <p:attrNameLst>
                                          <p:attrName>style.visibility</p:attrName>
                                        </p:attrNameLst>
                                      </p:cBhvr>
                                      <p:to>
                                        <p:strVal val="visible"/>
                                      </p:to>
                                    </p:set>
                                    <p:animEffect transition="in" filter="blinds(horizontal)">
                                      <p:cBhvr>
                                        <p:cTn id="16" dur="500"/>
                                        <p:tgtEl>
                                          <p:spTgt spid="754691">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54691">
                                            <p:txEl>
                                              <p:pRg st="4" end="4"/>
                                            </p:txEl>
                                          </p:spTgt>
                                        </p:tgtEl>
                                        <p:attrNameLst>
                                          <p:attrName>style.visibility</p:attrName>
                                        </p:attrNameLst>
                                      </p:cBhvr>
                                      <p:to>
                                        <p:strVal val="visible"/>
                                      </p:to>
                                    </p:set>
                                    <p:animEffect transition="in" filter="blinds(horizontal)">
                                      <p:cBhvr>
                                        <p:cTn id="19" dur="500"/>
                                        <p:tgtEl>
                                          <p:spTgt spid="754691">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54691">
                                            <p:txEl>
                                              <p:pRg st="5" end="5"/>
                                            </p:txEl>
                                          </p:spTgt>
                                        </p:tgtEl>
                                        <p:attrNameLst>
                                          <p:attrName>style.visibility</p:attrName>
                                        </p:attrNameLst>
                                      </p:cBhvr>
                                      <p:to>
                                        <p:strVal val="visible"/>
                                      </p:to>
                                    </p:set>
                                    <p:animEffect transition="in" filter="blinds(horizontal)">
                                      <p:cBhvr>
                                        <p:cTn id="22" dur="500"/>
                                        <p:tgtEl>
                                          <p:spTgt spid="754691">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54691">
                                            <p:txEl>
                                              <p:pRg st="6" end="6"/>
                                            </p:txEl>
                                          </p:spTgt>
                                        </p:tgtEl>
                                        <p:attrNameLst>
                                          <p:attrName>style.visibility</p:attrName>
                                        </p:attrNameLst>
                                      </p:cBhvr>
                                      <p:to>
                                        <p:strVal val="visible"/>
                                      </p:to>
                                    </p:set>
                                    <p:animEffect transition="in" filter="blinds(horizontal)">
                                      <p:cBhvr>
                                        <p:cTn id="25" dur="500"/>
                                        <p:tgtEl>
                                          <p:spTgt spid="754691">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54692"/>
                                        </p:tgtEl>
                                        <p:attrNameLst>
                                          <p:attrName>style.visibility</p:attrName>
                                        </p:attrNameLst>
                                      </p:cBhvr>
                                      <p:to>
                                        <p:strVal val="visible"/>
                                      </p:to>
                                    </p:set>
                                    <p:animEffect transition="in" filter="blinds(horizontal)">
                                      <p:cBhvr>
                                        <p:cTn id="30" dur="500"/>
                                        <p:tgtEl>
                                          <p:spTgt spid="75469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54693"/>
                                        </p:tgtEl>
                                        <p:attrNameLst>
                                          <p:attrName>style.visibility</p:attrName>
                                        </p:attrNameLst>
                                      </p:cBhvr>
                                      <p:to>
                                        <p:strVal val="visible"/>
                                      </p:to>
                                    </p:set>
                                    <p:animEffect transition="in" filter="blinds(horizontal)">
                                      <p:cBhvr>
                                        <p:cTn id="35" dur="500"/>
                                        <p:tgtEl>
                                          <p:spTgt spid="75469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54694"/>
                                        </p:tgtEl>
                                        <p:attrNameLst>
                                          <p:attrName>style.visibility</p:attrName>
                                        </p:attrNameLst>
                                      </p:cBhvr>
                                      <p:to>
                                        <p:strVal val="visible"/>
                                      </p:to>
                                    </p:set>
                                    <p:animEffect transition="in" filter="blinds(horizontal)">
                                      <p:cBhvr>
                                        <p:cTn id="40" dur="500"/>
                                        <p:tgtEl>
                                          <p:spTgt spid="75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1" grpId="0" build="p"/>
      <p:bldP spid="754692" grpId="0" animBg="1"/>
      <p:bldP spid="754693" grpId="0" animBg="1"/>
      <p:bldP spid="75469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2D8BC37-A224-474D-8994-B133E30B7349}" type="slidenum">
              <a:rPr lang="de-DE" altLang="de-DE" sz="1400" smtClean="0"/>
              <a:pPr eaLnBrk="1" hangingPunct="1">
                <a:spcBef>
                  <a:spcPct val="0"/>
                </a:spcBef>
                <a:buFontTx/>
                <a:buNone/>
              </a:pPr>
              <a:t>33</a:t>
            </a:fld>
            <a:endParaRPr lang="de-DE" altLang="de-DE" sz="1400"/>
          </a:p>
        </p:txBody>
      </p:sp>
      <p:sp>
        <p:nvSpPr>
          <p:cNvPr id="755714" name="Rectangle 2"/>
          <p:cNvSpPr>
            <a:spLocks noGrp="1" noChangeArrowheads="1"/>
          </p:cNvSpPr>
          <p:nvPr>
            <p:ph type="title"/>
          </p:nvPr>
        </p:nvSpPr>
        <p:spPr/>
        <p:txBody>
          <a:bodyPr/>
          <a:lstStyle/>
          <a:p>
            <a:pPr eaLnBrk="1" hangingPunct="1"/>
            <a:r>
              <a:rPr lang="de-DE" altLang="de-DE" sz="2200" b="1"/>
              <a:t>Was ist eine Anforderungsliste?</a:t>
            </a:r>
          </a:p>
        </p:txBody>
      </p:sp>
      <p:sp>
        <p:nvSpPr>
          <p:cNvPr id="755715" name="Rectangle 3"/>
          <p:cNvSpPr>
            <a:spLocks noGrp="1" noChangeArrowheads="1"/>
          </p:cNvSpPr>
          <p:nvPr>
            <p:ph type="body" idx="1"/>
          </p:nvPr>
        </p:nvSpPr>
        <p:spPr>
          <a:xfrm>
            <a:off x="457200" y="1600200"/>
            <a:ext cx="8686800" cy="4997450"/>
          </a:xfrm>
        </p:spPr>
        <p:txBody>
          <a:bodyPr/>
          <a:lstStyle/>
          <a:p>
            <a:pPr eaLnBrk="1" hangingPunct="1">
              <a:buFontTx/>
              <a:buNone/>
            </a:pPr>
            <a:endParaRPr lang="de-DE" altLang="de-DE" sz="1800" b="1"/>
          </a:p>
          <a:p>
            <a:pPr eaLnBrk="1" hangingPunct="1">
              <a:buFontTx/>
              <a:buNone/>
            </a:pPr>
            <a:r>
              <a:rPr lang="de-DE" altLang="de-DE" sz="1800" b="1"/>
              <a:t>Anforderungsliste</a:t>
            </a:r>
          </a:p>
          <a:p>
            <a:pPr eaLnBrk="1" hangingPunct="1">
              <a:buFontTx/>
              <a:buNone/>
            </a:pPr>
            <a:r>
              <a:rPr lang="de-DE" altLang="de-DE" sz="1800"/>
              <a:t>	= geordnete Zusammenstellung aller qualitativen und quantitativen Daten und Eigenschaften in schriftlicher Form als Grundlage der Produktentwicklung</a:t>
            </a:r>
          </a:p>
          <a:p>
            <a:pPr eaLnBrk="1" hangingPunct="1"/>
            <a:endParaRPr lang="de-DE" altLang="de-DE" sz="1800"/>
          </a:p>
          <a:p>
            <a:pPr eaLnBrk="1" hangingPunct="1">
              <a:buFontTx/>
              <a:buNone/>
            </a:pPr>
            <a:r>
              <a:rPr lang="de-DE" altLang="de-DE" sz="1800" b="1"/>
              <a:t>Nutzen</a:t>
            </a:r>
          </a:p>
          <a:p>
            <a:pPr eaLnBrk="1" hangingPunct="1"/>
            <a:r>
              <a:rPr lang="de-DE" altLang="de-DE" sz="1800"/>
              <a:t>Anforderungsliste dient als Informationsspeicher und Entscheidungsgrundlage während der gesamten Produktentwicklung</a:t>
            </a:r>
          </a:p>
          <a:p>
            <a:pPr eaLnBrk="1" hangingPunct="1"/>
            <a:r>
              <a:rPr lang="de-DE" altLang="de-DE" sz="1800"/>
              <a:t>Festlegung der Anforderungen vermeidet </a:t>
            </a:r>
          </a:p>
          <a:p>
            <a:pPr lvl="1" eaLnBrk="1" hangingPunct="1"/>
            <a:r>
              <a:rPr lang="de-DE" altLang="de-DE" sz="1600"/>
              <a:t>Irrwege</a:t>
            </a:r>
          </a:p>
          <a:p>
            <a:pPr lvl="1" eaLnBrk="1" hangingPunct="1"/>
            <a:r>
              <a:rPr lang="de-DE" altLang="de-DE" sz="1600"/>
              <a:t>Unterbrechungen zur Informationsbeschaffung</a:t>
            </a:r>
          </a:p>
          <a:p>
            <a:pPr lvl="1" eaLnBrk="1" hangingPunct="1"/>
            <a:r>
              <a:rPr lang="de-DE" altLang="de-DE" sz="1600"/>
              <a:t>Fehlentscheidungen</a:t>
            </a:r>
          </a:p>
          <a:p>
            <a:pPr lvl="1" eaLnBrk="1" hangingPunct="1"/>
            <a:r>
              <a:rPr lang="de-DE" altLang="de-DE" sz="1600"/>
              <a:t>Unzufriedene Kunden / Auftraggeber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55714"/>
                                        </p:tgtEl>
                                        <p:attrNameLst>
                                          <p:attrName>style.visibility</p:attrName>
                                        </p:attrNameLst>
                                      </p:cBhvr>
                                      <p:to>
                                        <p:strVal val="visible"/>
                                      </p:to>
                                    </p:set>
                                    <p:animEffect transition="in" filter="blinds(horizontal)">
                                      <p:cBhvr>
                                        <p:cTn id="7" dur="500"/>
                                        <p:tgtEl>
                                          <p:spTgt spid="75571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55715">
                                            <p:txEl>
                                              <p:pRg st="1" end="1"/>
                                            </p:txEl>
                                          </p:spTgt>
                                        </p:tgtEl>
                                        <p:attrNameLst>
                                          <p:attrName>style.visibility</p:attrName>
                                        </p:attrNameLst>
                                      </p:cBhvr>
                                      <p:to>
                                        <p:strVal val="visible"/>
                                      </p:to>
                                    </p:set>
                                    <p:animEffect transition="in" filter="blinds(horizontal)">
                                      <p:cBhvr>
                                        <p:cTn id="11" dur="500"/>
                                        <p:tgtEl>
                                          <p:spTgt spid="755715">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55715">
                                            <p:txEl>
                                              <p:pRg st="2" end="2"/>
                                            </p:txEl>
                                          </p:spTgt>
                                        </p:tgtEl>
                                        <p:attrNameLst>
                                          <p:attrName>style.visibility</p:attrName>
                                        </p:attrNameLst>
                                      </p:cBhvr>
                                      <p:to>
                                        <p:strVal val="visible"/>
                                      </p:to>
                                    </p:set>
                                    <p:animEffect transition="in" filter="blinds(horizontal)">
                                      <p:cBhvr>
                                        <p:cTn id="15" dur="500"/>
                                        <p:tgtEl>
                                          <p:spTgt spid="75571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55715">
                                            <p:txEl>
                                              <p:pRg st="4" end="4"/>
                                            </p:txEl>
                                          </p:spTgt>
                                        </p:tgtEl>
                                        <p:attrNameLst>
                                          <p:attrName>style.visibility</p:attrName>
                                        </p:attrNameLst>
                                      </p:cBhvr>
                                      <p:to>
                                        <p:strVal val="visible"/>
                                      </p:to>
                                    </p:set>
                                    <p:animEffect transition="in" filter="blinds(horizontal)">
                                      <p:cBhvr>
                                        <p:cTn id="20" dur="500"/>
                                        <p:tgtEl>
                                          <p:spTgt spid="755715">
                                            <p:txEl>
                                              <p:pRg st="4" end="4"/>
                                            </p:txEl>
                                          </p:spTgt>
                                        </p:tgtEl>
                                      </p:cBhvr>
                                    </p:animEffect>
                                  </p:childTnLst>
                                </p:cTn>
                              </p:par>
                            </p:childTnLst>
                          </p:cTn>
                        </p:par>
                        <p:par>
                          <p:cTn id="21" fill="hold" nodeType="afterGroup">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755715">
                                            <p:txEl>
                                              <p:pRg st="5" end="5"/>
                                            </p:txEl>
                                          </p:spTgt>
                                        </p:tgtEl>
                                        <p:attrNameLst>
                                          <p:attrName>style.visibility</p:attrName>
                                        </p:attrNameLst>
                                      </p:cBhvr>
                                      <p:to>
                                        <p:strVal val="visible"/>
                                      </p:to>
                                    </p:set>
                                    <p:animEffect transition="in" filter="blinds(horizontal)">
                                      <p:cBhvr>
                                        <p:cTn id="24" dur="500"/>
                                        <p:tgtEl>
                                          <p:spTgt spid="755715">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55715">
                                            <p:txEl>
                                              <p:pRg st="6" end="6"/>
                                            </p:txEl>
                                          </p:spTgt>
                                        </p:tgtEl>
                                        <p:attrNameLst>
                                          <p:attrName>style.visibility</p:attrName>
                                        </p:attrNameLst>
                                      </p:cBhvr>
                                      <p:to>
                                        <p:strVal val="visible"/>
                                      </p:to>
                                    </p:set>
                                    <p:animEffect transition="in" filter="blinds(horizontal)">
                                      <p:cBhvr>
                                        <p:cTn id="29" dur="500"/>
                                        <p:tgtEl>
                                          <p:spTgt spid="755715">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55715">
                                            <p:txEl>
                                              <p:pRg st="7" end="7"/>
                                            </p:txEl>
                                          </p:spTgt>
                                        </p:tgtEl>
                                        <p:attrNameLst>
                                          <p:attrName>style.visibility</p:attrName>
                                        </p:attrNameLst>
                                      </p:cBhvr>
                                      <p:to>
                                        <p:strVal val="visible"/>
                                      </p:to>
                                    </p:set>
                                    <p:animEffect transition="in" filter="blinds(horizontal)">
                                      <p:cBhvr>
                                        <p:cTn id="32" dur="500"/>
                                        <p:tgtEl>
                                          <p:spTgt spid="755715">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55715">
                                            <p:txEl>
                                              <p:pRg st="8" end="8"/>
                                            </p:txEl>
                                          </p:spTgt>
                                        </p:tgtEl>
                                        <p:attrNameLst>
                                          <p:attrName>style.visibility</p:attrName>
                                        </p:attrNameLst>
                                      </p:cBhvr>
                                      <p:to>
                                        <p:strVal val="visible"/>
                                      </p:to>
                                    </p:set>
                                    <p:animEffect transition="in" filter="blinds(horizontal)">
                                      <p:cBhvr>
                                        <p:cTn id="35" dur="500"/>
                                        <p:tgtEl>
                                          <p:spTgt spid="755715">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55715">
                                            <p:txEl>
                                              <p:pRg st="9" end="9"/>
                                            </p:txEl>
                                          </p:spTgt>
                                        </p:tgtEl>
                                        <p:attrNameLst>
                                          <p:attrName>style.visibility</p:attrName>
                                        </p:attrNameLst>
                                      </p:cBhvr>
                                      <p:to>
                                        <p:strVal val="visible"/>
                                      </p:to>
                                    </p:set>
                                    <p:animEffect transition="in" filter="blinds(horizontal)">
                                      <p:cBhvr>
                                        <p:cTn id="38" dur="500"/>
                                        <p:tgtEl>
                                          <p:spTgt spid="755715">
                                            <p:txEl>
                                              <p:pRg st="9" end="9"/>
                                            </p:txEl>
                                          </p:spTgt>
                                        </p:tgtEl>
                                      </p:cBhvr>
                                    </p:animEffect>
                                  </p:childTnLst>
                                </p:cTn>
                              </p:par>
                            </p:childTnLst>
                          </p:cTn>
                        </p:par>
                        <p:par>
                          <p:cTn id="39" fill="hold" nodeType="afterGroup">
                            <p:stCondLst>
                              <p:cond delay="500"/>
                            </p:stCondLst>
                            <p:childTnLst>
                              <p:par>
                                <p:cTn id="40" presetID="3" presetClass="entr" presetSubtype="10" fill="hold" grpId="0" nodeType="afterEffect">
                                  <p:stCondLst>
                                    <p:cond delay="0"/>
                                  </p:stCondLst>
                                  <p:childTnLst>
                                    <p:set>
                                      <p:cBhvr>
                                        <p:cTn id="41" dur="1" fill="hold">
                                          <p:stCondLst>
                                            <p:cond delay="0"/>
                                          </p:stCondLst>
                                        </p:cTn>
                                        <p:tgtEl>
                                          <p:spTgt spid="755715">
                                            <p:txEl>
                                              <p:pRg st="10" end="10"/>
                                            </p:txEl>
                                          </p:spTgt>
                                        </p:tgtEl>
                                        <p:attrNameLst>
                                          <p:attrName>style.visibility</p:attrName>
                                        </p:attrNameLst>
                                      </p:cBhvr>
                                      <p:to>
                                        <p:strVal val="visible"/>
                                      </p:to>
                                    </p:set>
                                    <p:animEffect transition="in" filter="blinds(horizontal)">
                                      <p:cBhvr>
                                        <p:cTn id="42" dur="500"/>
                                        <p:tgtEl>
                                          <p:spTgt spid="7557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4" grpId="0"/>
      <p:bldP spid="7557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3F2F604-C77A-4C51-88FC-318C027BE90C}" type="slidenum">
              <a:rPr lang="de-DE" altLang="de-DE" sz="1400" smtClean="0"/>
              <a:pPr eaLnBrk="1" hangingPunct="1">
                <a:spcBef>
                  <a:spcPct val="0"/>
                </a:spcBef>
                <a:buFontTx/>
                <a:buNone/>
              </a:pPr>
              <a:t>34</a:t>
            </a:fld>
            <a:endParaRPr lang="de-DE" altLang="de-DE" sz="1400"/>
          </a:p>
        </p:txBody>
      </p:sp>
      <p:sp>
        <p:nvSpPr>
          <p:cNvPr id="757762" name="Rectangle 2"/>
          <p:cNvSpPr>
            <a:spLocks noGrp="1" noChangeArrowheads="1"/>
          </p:cNvSpPr>
          <p:nvPr>
            <p:ph type="title"/>
          </p:nvPr>
        </p:nvSpPr>
        <p:spPr/>
        <p:txBody>
          <a:bodyPr/>
          <a:lstStyle/>
          <a:p>
            <a:pPr eaLnBrk="1" hangingPunct="1"/>
            <a:r>
              <a:rPr lang="de-DE" altLang="de-DE" sz="2200" b="1"/>
              <a:t>Warum eine Anforderungsliste?</a:t>
            </a:r>
          </a:p>
        </p:txBody>
      </p:sp>
      <p:sp>
        <p:nvSpPr>
          <p:cNvPr id="757763" name="Rectangle 3"/>
          <p:cNvSpPr>
            <a:spLocks noGrp="1" noChangeArrowheads="1"/>
          </p:cNvSpPr>
          <p:nvPr>
            <p:ph type="body" idx="1"/>
          </p:nvPr>
        </p:nvSpPr>
        <p:spPr/>
        <p:txBody>
          <a:bodyPr/>
          <a:lstStyle/>
          <a:p>
            <a:pPr eaLnBrk="1" hangingPunct="1">
              <a:lnSpc>
                <a:spcPct val="90000"/>
              </a:lnSpc>
              <a:buFontTx/>
              <a:buNone/>
            </a:pPr>
            <a:endParaRPr lang="de-DE" altLang="de-DE" sz="1600" b="1"/>
          </a:p>
          <a:p>
            <a:pPr eaLnBrk="1" hangingPunct="1">
              <a:lnSpc>
                <a:spcPct val="90000"/>
              </a:lnSpc>
            </a:pPr>
            <a:r>
              <a:rPr lang="de-DE" altLang="de-DE" sz="1800"/>
              <a:t>Aufgabenstellungen an die Produktentwicklungsabteilungen </a:t>
            </a:r>
          </a:p>
          <a:p>
            <a:pPr lvl="1" eaLnBrk="1" hangingPunct="1">
              <a:lnSpc>
                <a:spcPct val="90000"/>
              </a:lnSpc>
            </a:pPr>
            <a:r>
              <a:rPr lang="de-DE" altLang="de-DE" sz="1600"/>
              <a:t>sind oft schlecht geeignet</a:t>
            </a:r>
          </a:p>
          <a:p>
            <a:pPr lvl="1" eaLnBrk="1" hangingPunct="1">
              <a:lnSpc>
                <a:spcPct val="90000"/>
              </a:lnSpc>
            </a:pPr>
            <a:r>
              <a:rPr lang="de-DE" altLang="de-DE" sz="1600"/>
              <a:t>sind meistens unvollständig und wenig spezifiziert</a:t>
            </a:r>
          </a:p>
          <a:p>
            <a:pPr lvl="1" eaLnBrk="1" hangingPunct="1">
              <a:lnSpc>
                <a:spcPct val="90000"/>
              </a:lnSpc>
            </a:pPr>
            <a:r>
              <a:rPr lang="de-DE" altLang="de-DE" sz="1600"/>
              <a:t>enthalten teilweise bereits Lösungsideen oder Vorfixierungen</a:t>
            </a:r>
          </a:p>
          <a:p>
            <a:pPr lvl="1" eaLnBrk="1" hangingPunct="1">
              <a:lnSpc>
                <a:spcPct val="90000"/>
              </a:lnSpc>
            </a:pPr>
            <a:endParaRPr lang="de-DE" altLang="de-DE" sz="1600"/>
          </a:p>
          <a:p>
            <a:pPr eaLnBrk="1" hangingPunct="1">
              <a:lnSpc>
                <a:spcPct val="90000"/>
              </a:lnSpc>
            </a:pPr>
            <a:r>
              <a:rPr lang="de-DE" altLang="de-DE" sz="1800"/>
              <a:t>Formale Dokumentation der Forderungen und Wünsche</a:t>
            </a:r>
            <a:r>
              <a:rPr lang="de-DE" altLang="de-DE" sz="1600"/>
              <a:t> </a:t>
            </a:r>
          </a:p>
          <a:p>
            <a:pPr lvl="1" eaLnBrk="1" hangingPunct="1">
              <a:lnSpc>
                <a:spcPct val="90000"/>
              </a:lnSpc>
            </a:pPr>
            <a:r>
              <a:rPr lang="de-DE" altLang="de-DE" sz="1600"/>
              <a:t>schafft erst geeignete Basis für die Produktentwicklung</a:t>
            </a:r>
          </a:p>
          <a:p>
            <a:pPr lvl="1" eaLnBrk="1" hangingPunct="1">
              <a:lnSpc>
                <a:spcPct val="90000"/>
              </a:lnSpc>
            </a:pPr>
            <a:r>
              <a:rPr lang="de-DE" altLang="de-DE" sz="1600"/>
              <a:t>erhöht Übersichtlichkeit</a:t>
            </a:r>
          </a:p>
          <a:p>
            <a:pPr lvl="1" eaLnBrk="1" hangingPunct="1">
              <a:lnSpc>
                <a:spcPct val="90000"/>
              </a:lnSpc>
            </a:pPr>
            <a:r>
              <a:rPr lang="de-DE" altLang="de-DE" sz="1600"/>
              <a:t>zwingt, Anforderungen zu quantifizieren und in ihrer Bedeutung zu kennzeichnen</a:t>
            </a:r>
          </a:p>
          <a:p>
            <a:pPr lvl="1" eaLnBrk="1" hangingPunct="1">
              <a:lnSpc>
                <a:spcPct val="90000"/>
              </a:lnSpc>
            </a:pPr>
            <a:r>
              <a:rPr lang="de-DE" altLang="de-DE" sz="1600"/>
              <a:t>berücksichtigt alle Phasen des Produktlebenslaufs</a:t>
            </a:r>
          </a:p>
          <a:p>
            <a:pPr lvl="1" eaLnBrk="1" hangingPunct="1">
              <a:lnSpc>
                <a:spcPct val="90000"/>
              </a:lnSpc>
            </a:pPr>
            <a:r>
              <a:rPr lang="de-DE" altLang="de-DE" sz="1600"/>
              <a:t>schafft umfassende, schnell verständliche und exakte Arbeitsgrundlage </a:t>
            </a:r>
            <a:br>
              <a:rPr lang="de-DE" altLang="de-DE" sz="1600"/>
            </a:br>
            <a:r>
              <a:rPr lang="de-DE" altLang="de-DE" sz="1600"/>
              <a:t>(z.B. für Mitarbeiter, die im Laufe der Entwicklung dazukommen)</a:t>
            </a:r>
          </a:p>
          <a:p>
            <a:pPr eaLnBrk="1" hangingPunct="1">
              <a:lnSpc>
                <a:spcPct val="90000"/>
              </a:lnSpc>
            </a:pPr>
            <a:endParaRPr lang="de-DE" altLang="de-DE" sz="1800"/>
          </a:p>
          <a:p>
            <a:pPr eaLnBrk="1" hangingPunct="1">
              <a:lnSpc>
                <a:spcPct val="90000"/>
              </a:lnSpc>
            </a:pPr>
            <a:r>
              <a:rPr lang="de-DE" altLang="de-DE" sz="1800" b="1">
                <a:solidFill>
                  <a:srgbClr val="0000FF"/>
                </a:solidFill>
              </a:rPr>
              <a:t>Lösungsneutrale Beschreibung</a:t>
            </a:r>
            <a:r>
              <a:rPr lang="de-DE" altLang="de-DE" sz="1800"/>
              <a:t> erhöht das </a:t>
            </a:r>
            <a:r>
              <a:rPr lang="de-DE" altLang="de-DE" sz="1800" u="sng">
                <a:solidFill>
                  <a:srgbClr val="0000CC"/>
                </a:solidFill>
              </a:rPr>
              <a:t>Innovationspotential</a:t>
            </a:r>
            <a:r>
              <a:rPr lang="de-DE" altLang="de-DE" sz="1800">
                <a:solidFill>
                  <a:srgbClr val="0000CC"/>
                </a:solidFill>
              </a:rPr>
              <a:t> !!!</a:t>
            </a:r>
          </a:p>
          <a:p>
            <a:pPr lvl="1" eaLnBrk="1" hangingPunct="1">
              <a:lnSpc>
                <a:spcPct val="90000"/>
              </a:lnSpc>
            </a:pP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57762"/>
                                        </p:tgtEl>
                                        <p:attrNameLst>
                                          <p:attrName>style.visibility</p:attrName>
                                        </p:attrNameLst>
                                      </p:cBhvr>
                                      <p:to>
                                        <p:strVal val="visible"/>
                                      </p:to>
                                    </p:set>
                                    <p:animEffect transition="in" filter="blinds(horizontal)">
                                      <p:cBhvr>
                                        <p:cTn id="7" dur="500"/>
                                        <p:tgtEl>
                                          <p:spTgt spid="75776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57763">
                                            <p:txEl>
                                              <p:pRg st="1" end="1"/>
                                            </p:txEl>
                                          </p:spTgt>
                                        </p:tgtEl>
                                        <p:attrNameLst>
                                          <p:attrName>style.visibility</p:attrName>
                                        </p:attrNameLst>
                                      </p:cBhvr>
                                      <p:to>
                                        <p:strVal val="visible"/>
                                      </p:to>
                                    </p:set>
                                    <p:animEffect transition="in" filter="blinds(horizontal)">
                                      <p:cBhvr>
                                        <p:cTn id="11" dur="500"/>
                                        <p:tgtEl>
                                          <p:spTgt spid="757763">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57763">
                                            <p:txEl>
                                              <p:pRg st="2" end="2"/>
                                            </p:txEl>
                                          </p:spTgt>
                                        </p:tgtEl>
                                        <p:attrNameLst>
                                          <p:attrName>style.visibility</p:attrName>
                                        </p:attrNameLst>
                                      </p:cBhvr>
                                      <p:to>
                                        <p:strVal val="visible"/>
                                      </p:to>
                                    </p:set>
                                    <p:animEffect transition="in" filter="blinds(horizontal)">
                                      <p:cBhvr>
                                        <p:cTn id="15" dur="500"/>
                                        <p:tgtEl>
                                          <p:spTgt spid="757763">
                                            <p:txEl>
                                              <p:pRg st="2" end="2"/>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757763">
                                            <p:txEl>
                                              <p:pRg st="3" end="3"/>
                                            </p:txEl>
                                          </p:spTgt>
                                        </p:tgtEl>
                                        <p:attrNameLst>
                                          <p:attrName>style.visibility</p:attrName>
                                        </p:attrNameLst>
                                      </p:cBhvr>
                                      <p:to>
                                        <p:strVal val="visible"/>
                                      </p:to>
                                    </p:set>
                                    <p:animEffect transition="in" filter="blinds(horizontal)">
                                      <p:cBhvr>
                                        <p:cTn id="19" dur="500"/>
                                        <p:tgtEl>
                                          <p:spTgt spid="757763">
                                            <p:txEl>
                                              <p:pRg st="3" end="3"/>
                                            </p:txEl>
                                          </p:spTgt>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757763">
                                            <p:txEl>
                                              <p:pRg st="4" end="4"/>
                                            </p:txEl>
                                          </p:spTgt>
                                        </p:tgtEl>
                                        <p:attrNameLst>
                                          <p:attrName>style.visibility</p:attrName>
                                        </p:attrNameLst>
                                      </p:cBhvr>
                                      <p:to>
                                        <p:strVal val="visible"/>
                                      </p:to>
                                    </p:set>
                                    <p:animEffect transition="in" filter="blinds(horizontal)">
                                      <p:cBhvr>
                                        <p:cTn id="23" dur="500"/>
                                        <p:tgtEl>
                                          <p:spTgt spid="75776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57763">
                                            <p:txEl>
                                              <p:pRg st="6" end="6"/>
                                            </p:txEl>
                                          </p:spTgt>
                                        </p:tgtEl>
                                        <p:attrNameLst>
                                          <p:attrName>style.visibility</p:attrName>
                                        </p:attrNameLst>
                                      </p:cBhvr>
                                      <p:to>
                                        <p:strVal val="visible"/>
                                      </p:to>
                                    </p:set>
                                    <p:animEffect transition="in" filter="blinds(horizontal)">
                                      <p:cBhvr>
                                        <p:cTn id="28" dur="500"/>
                                        <p:tgtEl>
                                          <p:spTgt spid="757763">
                                            <p:txEl>
                                              <p:pRg st="6" end="6"/>
                                            </p:txEl>
                                          </p:spTgt>
                                        </p:tgtEl>
                                      </p:cBhvr>
                                    </p:animEffect>
                                  </p:childTnLst>
                                </p:cTn>
                              </p:par>
                            </p:childTnLst>
                          </p:cTn>
                        </p:par>
                        <p:par>
                          <p:cTn id="29" fill="hold" nodeType="afterGroup">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757763">
                                            <p:txEl>
                                              <p:pRg st="7" end="7"/>
                                            </p:txEl>
                                          </p:spTgt>
                                        </p:tgtEl>
                                        <p:attrNameLst>
                                          <p:attrName>style.visibility</p:attrName>
                                        </p:attrNameLst>
                                      </p:cBhvr>
                                      <p:to>
                                        <p:strVal val="visible"/>
                                      </p:to>
                                    </p:set>
                                    <p:animEffect transition="in" filter="blinds(horizontal)">
                                      <p:cBhvr>
                                        <p:cTn id="32" dur="500"/>
                                        <p:tgtEl>
                                          <p:spTgt spid="757763">
                                            <p:txEl>
                                              <p:pRg st="7" end="7"/>
                                            </p:txEl>
                                          </p:spTgt>
                                        </p:tgtEl>
                                      </p:cBhvr>
                                    </p:animEffect>
                                  </p:childTnLst>
                                </p:cTn>
                              </p:par>
                            </p:childTnLst>
                          </p:cTn>
                        </p:par>
                        <p:par>
                          <p:cTn id="33" fill="hold" nodeType="afterGroup">
                            <p:stCondLst>
                              <p:cond delay="1000"/>
                            </p:stCondLst>
                            <p:childTnLst>
                              <p:par>
                                <p:cTn id="34" presetID="3" presetClass="entr" presetSubtype="10" fill="hold" grpId="0" nodeType="afterEffect">
                                  <p:stCondLst>
                                    <p:cond delay="0"/>
                                  </p:stCondLst>
                                  <p:childTnLst>
                                    <p:set>
                                      <p:cBhvr>
                                        <p:cTn id="35" dur="1" fill="hold">
                                          <p:stCondLst>
                                            <p:cond delay="0"/>
                                          </p:stCondLst>
                                        </p:cTn>
                                        <p:tgtEl>
                                          <p:spTgt spid="757763">
                                            <p:txEl>
                                              <p:pRg st="8" end="8"/>
                                            </p:txEl>
                                          </p:spTgt>
                                        </p:tgtEl>
                                        <p:attrNameLst>
                                          <p:attrName>style.visibility</p:attrName>
                                        </p:attrNameLst>
                                      </p:cBhvr>
                                      <p:to>
                                        <p:strVal val="visible"/>
                                      </p:to>
                                    </p:set>
                                    <p:animEffect transition="in" filter="blinds(horizontal)">
                                      <p:cBhvr>
                                        <p:cTn id="36" dur="500"/>
                                        <p:tgtEl>
                                          <p:spTgt spid="757763">
                                            <p:txEl>
                                              <p:pRg st="8" end="8"/>
                                            </p:txEl>
                                          </p:spTgt>
                                        </p:tgtEl>
                                      </p:cBhvr>
                                    </p:animEffect>
                                  </p:childTnLst>
                                </p:cTn>
                              </p:par>
                            </p:childTnLst>
                          </p:cTn>
                        </p:par>
                        <p:par>
                          <p:cTn id="37" fill="hold" nodeType="afterGroup">
                            <p:stCondLst>
                              <p:cond delay="1500"/>
                            </p:stCondLst>
                            <p:childTnLst>
                              <p:par>
                                <p:cTn id="38" presetID="3" presetClass="entr" presetSubtype="10" fill="hold" grpId="0" nodeType="afterEffect">
                                  <p:stCondLst>
                                    <p:cond delay="0"/>
                                  </p:stCondLst>
                                  <p:childTnLst>
                                    <p:set>
                                      <p:cBhvr>
                                        <p:cTn id="39" dur="1" fill="hold">
                                          <p:stCondLst>
                                            <p:cond delay="0"/>
                                          </p:stCondLst>
                                        </p:cTn>
                                        <p:tgtEl>
                                          <p:spTgt spid="757763">
                                            <p:txEl>
                                              <p:pRg st="9" end="9"/>
                                            </p:txEl>
                                          </p:spTgt>
                                        </p:tgtEl>
                                        <p:attrNameLst>
                                          <p:attrName>style.visibility</p:attrName>
                                        </p:attrNameLst>
                                      </p:cBhvr>
                                      <p:to>
                                        <p:strVal val="visible"/>
                                      </p:to>
                                    </p:set>
                                    <p:animEffect transition="in" filter="blinds(horizontal)">
                                      <p:cBhvr>
                                        <p:cTn id="40" dur="500"/>
                                        <p:tgtEl>
                                          <p:spTgt spid="757763">
                                            <p:txEl>
                                              <p:pRg st="9" end="9"/>
                                            </p:txEl>
                                          </p:spTgt>
                                        </p:tgtEl>
                                      </p:cBhvr>
                                    </p:animEffect>
                                  </p:childTnLst>
                                </p:cTn>
                              </p:par>
                            </p:childTnLst>
                          </p:cTn>
                        </p:par>
                        <p:par>
                          <p:cTn id="41" fill="hold" nodeType="afterGroup">
                            <p:stCondLst>
                              <p:cond delay="2000"/>
                            </p:stCondLst>
                            <p:childTnLst>
                              <p:par>
                                <p:cTn id="42" presetID="3" presetClass="entr" presetSubtype="10" fill="hold" grpId="0" nodeType="afterEffect">
                                  <p:stCondLst>
                                    <p:cond delay="0"/>
                                  </p:stCondLst>
                                  <p:childTnLst>
                                    <p:set>
                                      <p:cBhvr>
                                        <p:cTn id="43" dur="1" fill="hold">
                                          <p:stCondLst>
                                            <p:cond delay="0"/>
                                          </p:stCondLst>
                                        </p:cTn>
                                        <p:tgtEl>
                                          <p:spTgt spid="757763">
                                            <p:txEl>
                                              <p:pRg st="10" end="10"/>
                                            </p:txEl>
                                          </p:spTgt>
                                        </p:tgtEl>
                                        <p:attrNameLst>
                                          <p:attrName>style.visibility</p:attrName>
                                        </p:attrNameLst>
                                      </p:cBhvr>
                                      <p:to>
                                        <p:strVal val="visible"/>
                                      </p:to>
                                    </p:set>
                                    <p:animEffect transition="in" filter="blinds(horizontal)">
                                      <p:cBhvr>
                                        <p:cTn id="44" dur="500"/>
                                        <p:tgtEl>
                                          <p:spTgt spid="757763">
                                            <p:txEl>
                                              <p:pRg st="10" end="10"/>
                                            </p:txEl>
                                          </p:spTgt>
                                        </p:tgtEl>
                                      </p:cBhvr>
                                    </p:animEffect>
                                  </p:childTnLst>
                                </p:cTn>
                              </p:par>
                            </p:childTnLst>
                          </p:cTn>
                        </p:par>
                        <p:par>
                          <p:cTn id="45" fill="hold" nodeType="afterGroup">
                            <p:stCondLst>
                              <p:cond delay="2500"/>
                            </p:stCondLst>
                            <p:childTnLst>
                              <p:par>
                                <p:cTn id="46" presetID="3" presetClass="entr" presetSubtype="10" fill="hold" grpId="0" nodeType="afterEffect">
                                  <p:stCondLst>
                                    <p:cond delay="0"/>
                                  </p:stCondLst>
                                  <p:childTnLst>
                                    <p:set>
                                      <p:cBhvr>
                                        <p:cTn id="47" dur="1" fill="hold">
                                          <p:stCondLst>
                                            <p:cond delay="0"/>
                                          </p:stCondLst>
                                        </p:cTn>
                                        <p:tgtEl>
                                          <p:spTgt spid="757763">
                                            <p:txEl>
                                              <p:pRg st="11" end="11"/>
                                            </p:txEl>
                                          </p:spTgt>
                                        </p:tgtEl>
                                        <p:attrNameLst>
                                          <p:attrName>style.visibility</p:attrName>
                                        </p:attrNameLst>
                                      </p:cBhvr>
                                      <p:to>
                                        <p:strVal val="visible"/>
                                      </p:to>
                                    </p:set>
                                    <p:animEffect transition="in" filter="blinds(horizontal)">
                                      <p:cBhvr>
                                        <p:cTn id="48" dur="500"/>
                                        <p:tgtEl>
                                          <p:spTgt spid="757763">
                                            <p:txEl>
                                              <p:pRg st="11" end="1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57763">
                                            <p:txEl>
                                              <p:pRg st="13" end="13"/>
                                            </p:txEl>
                                          </p:spTgt>
                                        </p:tgtEl>
                                        <p:attrNameLst>
                                          <p:attrName>style.visibility</p:attrName>
                                        </p:attrNameLst>
                                      </p:cBhvr>
                                      <p:to>
                                        <p:strVal val="visible"/>
                                      </p:to>
                                    </p:set>
                                    <p:animEffect transition="in" filter="blinds(horizontal)">
                                      <p:cBhvr>
                                        <p:cTn id="53" dur="500"/>
                                        <p:tgtEl>
                                          <p:spTgt spid="75776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2" grpId="0"/>
      <p:bldP spid="7577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5C63426-D7C3-42E2-BA66-C948111517AC}" type="slidenum">
              <a:rPr lang="de-DE" altLang="de-DE" sz="1400" smtClean="0"/>
              <a:pPr eaLnBrk="1" hangingPunct="1">
                <a:spcBef>
                  <a:spcPct val="0"/>
                </a:spcBef>
                <a:buFontTx/>
                <a:buNone/>
              </a:pPr>
              <a:t>35</a:t>
            </a:fld>
            <a:endParaRPr lang="de-DE" altLang="de-DE" sz="1400"/>
          </a:p>
        </p:txBody>
      </p:sp>
      <p:sp>
        <p:nvSpPr>
          <p:cNvPr id="756738" name="Rectangle 2"/>
          <p:cNvSpPr>
            <a:spLocks noGrp="1" noChangeArrowheads="1"/>
          </p:cNvSpPr>
          <p:nvPr>
            <p:ph type="title"/>
          </p:nvPr>
        </p:nvSpPr>
        <p:spPr/>
        <p:txBody>
          <a:bodyPr/>
          <a:lstStyle/>
          <a:p>
            <a:pPr eaLnBrk="1" hangingPunct="1"/>
            <a:r>
              <a:rPr lang="de-DE" altLang="de-DE" sz="2200" b="1"/>
              <a:t>Einordnung der Anforderungsliste in den Produktentwicklungsprozeß</a:t>
            </a:r>
          </a:p>
        </p:txBody>
      </p:sp>
      <p:sp>
        <p:nvSpPr>
          <p:cNvPr id="756739" name="Rectangle 3"/>
          <p:cNvSpPr>
            <a:spLocks noGrp="1" noChangeArrowheads="1"/>
          </p:cNvSpPr>
          <p:nvPr>
            <p:ph type="body" idx="1"/>
          </p:nvPr>
        </p:nvSpPr>
        <p:spPr/>
        <p:txBody>
          <a:bodyPr/>
          <a:lstStyle/>
          <a:p>
            <a:pPr eaLnBrk="1" hangingPunct="1">
              <a:buFontTx/>
              <a:buNone/>
            </a:pPr>
            <a:endParaRPr lang="de-DE" altLang="de-DE" sz="1800" b="1"/>
          </a:p>
          <a:p>
            <a:pPr eaLnBrk="1" hangingPunct="1"/>
            <a:r>
              <a:rPr lang="de-DE" altLang="de-DE" sz="1800"/>
              <a:t>Bei </a:t>
            </a:r>
            <a:r>
              <a:rPr lang="de-DE" altLang="de-DE" sz="1800" b="1"/>
              <a:t>jeder</a:t>
            </a:r>
            <a:r>
              <a:rPr lang="de-DE" altLang="de-DE" sz="1800"/>
              <a:t> Konstruktions- und Entwicklungsaufgabe ist grundsätzlich zu Beginn immer eine Anforderungsliste zu erstellen. </a:t>
            </a:r>
          </a:p>
          <a:p>
            <a:pPr eaLnBrk="1" hangingPunct="1"/>
            <a:endParaRPr lang="de-DE" altLang="de-DE" sz="1800"/>
          </a:p>
          <a:p>
            <a:pPr eaLnBrk="1" hangingPunct="1"/>
            <a:r>
              <a:rPr lang="de-DE" altLang="de-DE" sz="1800"/>
              <a:t>Bei Neukonstruktionen werden insbesondere auch Angaben zum Funktionsumfang und grundlegenden Eigenschaften des Produkts dokumentiert. </a:t>
            </a:r>
          </a:p>
          <a:p>
            <a:pPr eaLnBrk="1" hangingPunct="1"/>
            <a:endParaRPr lang="de-DE" altLang="de-DE" sz="1800"/>
          </a:p>
          <a:p>
            <a:pPr eaLnBrk="1" hangingPunct="1"/>
            <a:r>
              <a:rPr lang="de-DE" altLang="de-DE" sz="1800"/>
              <a:t>Die Anforderungsliste muß (hauptsächlich) während der Konzeptphase aufgrund von Erkenntnissen (z.B. aus Vorversuchen) häufig angepaßt und ergänzt werden (Änderungsindex!).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56738"/>
                                        </p:tgtEl>
                                        <p:attrNameLst>
                                          <p:attrName>style.visibility</p:attrName>
                                        </p:attrNameLst>
                                      </p:cBhvr>
                                      <p:to>
                                        <p:strVal val="visible"/>
                                      </p:to>
                                    </p:set>
                                    <p:animEffect transition="in" filter="blinds(horizontal)">
                                      <p:cBhvr>
                                        <p:cTn id="7" dur="500"/>
                                        <p:tgtEl>
                                          <p:spTgt spid="75673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56739">
                                            <p:txEl>
                                              <p:pRg st="1" end="1"/>
                                            </p:txEl>
                                          </p:spTgt>
                                        </p:tgtEl>
                                        <p:attrNameLst>
                                          <p:attrName>style.visibility</p:attrName>
                                        </p:attrNameLst>
                                      </p:cBhvr>
                                      <p:to>
                                        <p:strVal val="visible"/>
                                      </p:to>
                                    </p:set>
                                    <p:animEffect transition="in" filter="blinds(horizontal)">
                                      <p:cBhvr>
                                        <p:cTn id="11" dur="500"/>
                                        <p:tgtEl>
                                          <p:spTgt spid="75673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56739">
                                            <p:txEl>
                                              <p:pRg st="3" end="3"/>
                                            </p:txEl>
                                          </p:spTgt>
                                        </p:tgtEl>
                                        <p:attrNameLst>
                                          <p:attrName>style.visibility</p:attrName>
                                        </p:attrNameLst>
                                      </p:cBhvr>
                                      <p:to>
                                        <p:strVal val="visible"/>
                                      </p:to>
                                    </p:set>
                                    <p:animEffect transition="in" filter="blinds(horizontal)">
                                      <p:cBhvr>
                                        <p:cTn id="16" dur="500"/>
                                        <p:tgtEl>
                                          <p:spTgt spid="75673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56739">
                                            <p:txEl>
                                              <p:pRg st="5" end="5"/>
                                            </p:txEl>
                                          </p:spTgt>
                                        </p:tgtEl>
                                        <p:attrNameLst>
                                          <p:attrName>style.visibility</p:attrName>
                                        </p:attrNameLst>
                                      </p:cBhvr>
                                      <p:to>
                                        <p:strVal val="visible"/>
                                      </p:to>
                                    </p:set>
                                    <p:animEffect transition="in" filter="blinds(horizontal)">
                                      <p:cBhvr>
                                        <p:cTn id="21" dur="500"/>
                                        <p:tgtEl>
                                          <p:spTgt spid="7567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38" grpId="0"/>
      <p:bldP spid="75673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C72108A-17A0-467F-9A73-3AF52C00D46D}" type="slidenum">
              <a:rPr lang="de-DE" altLang="de-DE" sz="1400" smtClean="0"/>
              <a:pPr eaLnBrk="1" hangingPunct="1">
                <a:spcBef>
                  <a:spcPct val="0"/>
                </a:spcBef>
                <a:buFontTx/>
                <a:buNone/>
              </a:pPr>
              <a:t>36</a:t>
            </a:fld>
            <a:endParaRPr lang="de-DE" altLang="de-DE" sz="1400"/>
          </a:p>
        </p:txBody>
      </p:sp>
      <p:sp>
        <p:nvSpPr>
          <p:cNvPr id="39939" name="Rectangle 2"/>
          <p:cNvSpPr>
            <a:spLocks noGrp="1" noChangeArrowheads="1"/>
          </p:cNvSpPr>
          <p:nvPr>
            <p:ph type="title"/>
          </p:nvPr>
        </p:nvSpPr>
        <p:spPr/>
        <p:txBody>
          <a:bodyPr/>
          <a:lstStyle/>
          <a:p>
            <a:pPr eaLnBrk="1" hangingPunct="1"/>
            <a:r>
              <a:rPr lang="de-DE" altLang="de-DE" sz="2200" b="1"/>
              <a:t>Anforderungsarten</a:t>
            </a:r>
          </a:p>
        </p:txBody>
      </p:sp>
      <p:sp>
        <p:nvSpPr>
          <p:cNvPr id="758787" name="Rectangle 3"/>
          <p:cNvSpPr>
            <a:spLocks noGrp="1" noChangeArrowheads="1"/>
          </p:cNvSpPr>
          <p:nvPr>
            <p:ph type="body" sz="half" idx="1"/>
          </p:nvPr>
        </p:nvSpPr>
        <p:spPr>
          <a:xfrm>
            <a:off x="395288" y="1628775"/>
            <a:ext cx="8353425" cy="5113338"/>
          </a:xfrm>
        </p:spPr>
        <p:txBody>
          <a:bodyPr/>
          <a:lstStyle/>
          <a:p>
            <a:pPr eaLnBrk="1" hangingPunct="1">
              <a:lnSpc>
                <a:spcPct val="90000"/>
              </a:lnSpc>
              <a:buFontTx/>
              <a:buNone/>
            </a:pPr>
            <a:r>
              <a:rPr lang="de-DE" altLang="de-DE" sz="1600" b="1" dirty="0"/>
              <a:t>Grundlegende Anforderungen (Basic)</a:t>
            </a:r>
          </a:p>
          <a:p>
            <a:pPr eaLnBrk="1" hangingPunct="1">
              <a:lnSpc>
                <a:spcPct val="90000"/>
              </a:lnSpc>
              <a:buFontTx/>
              <a:buNone/>
            </a:pPr>
            <a:r>
              <a:rPr lang="de-DE" altLang="de-DE" sz="1600" i="1" dirty="0">
                <a:solidFill>
                  <a:srgbClr val="FF0000"/>
                </a:solidFill>
              </a:rPr>
              <a:t>= Implizite Forderungen</a:t>
            </a:r>
          </a:p>
          <a:p>
            <a:pPr eaLnBrk="1" hangingPunct="1">
              <a:lnSpc>
                <a:spcPct val="90000"/>
              </a:lnSpc>
            </a:pPr>
            <a:r>
              <a:rPr lang="de-DE" altLang="de-DE" sz="1600" dirty="0"/>
              <a:t>gelten als selbstverständlich (</a:t>
            </a:r>
            <a:r>
              <a:rPr lang="de-DE" altLang="de-DE" sz="1600" dirty="0">
                <a:solidFill>
                  <a:srgbClr val="FF0000"/>
                </a:solidFill>
              </a:rPr>
              <a:t>werden von Kunden oft nicht ausgesprochen</a:t>
            </a:r>
            <a:r>
              <a:rPr lang="de-DE" altLang="de-DE" sz="1600" dirty="0"/>
              <a:t>)</a:t>
            </a:r>
          </a:p>
          <a:p>
            <a:pPr eaLnBrk="1" hangingPunct="1">
              <a:lnSpc>
                <a:spcPct val="90000"/>
              </a:lnSpc>
            </a:pPr>
            <a:r>
              <a:rPr lang="de-DE" altLang="de-DE" sz="1600" dirty="0"/>
              <a:t>Beispiel: Energiebedarf oder Betriebskosten eines Folgeproduktes soll geringer sein als beim Vorgänger</a:t>
            </a:r>
          </a:p>
          <a:p>
            <a:pPr eaLnBrk="1" hangingPunct="1">
              <a:lnSpc>
                <a:spcPct val="90000"/>
              </a:lnSpc>
            </a:pPr>
            <a:r>
              <a:rPr lang="de-DE" altLang="de-DE" sz="1600" dirty="0"/>
              <a:t>Informationen über diese Forderungen, Denkweisen und Erwartungen des Kunden durch Vertrieb, Produktmanagement oder eigene Interviews sind unabdingbar</a:t>
            </a:r>
          </a:p>
          <a:p>
            <a:pPr eaLnBrk="1" hangingPunct="1">
              <a:lnSpc>
                <a:spcPct val="90000"/>
              </a:lnSpc>
            </a:pPr>
            <a:endParaRPr lang="de-DE" altLang="de-DE" sz="1600" dirty="0"/>
          </a:p>
          <a:p>
            <a:pPr eaLnBrk="1" hangingPunct="1">
              <a:lnSpc>
                <a:spcPct val="90000"/>
              </a:lnSpc>
              <a:buFontTx/>
              <a:buNone/>
            </a:pPr>
            <a:r>
              <a:rPr lang="de-DE" altLang="de-DE" sz="1600" b="1" dirty="0"/>
              <a:t>Technische – kundenspezifische Anforderungen (Leistungsmerkmale; Performance)</a:t>
            </a:r>
          </a:p>
          <a:p>
            <a:pPr eaLnBrk="1" hangingPunct="1">
              <a:lnSpc>
                <a:spcPct val="90000"/>
              </a:lnSpc>
              <a:buFontTx/>
              <a:buNone/>
            </a:pPr>
            <a:r>
              <a:rPr lang="de-DE" altLang="de-DE" sz="1600" i="1" dirty="0">
                <a:solidFill>
                  <a:srgbClr val="0000CC"/>
                </a:solidFill>
              </a:rPr>
              <a:t>= Explizite Forderungen</a:t>
            </a:r>
          </a:p>
          <a:p>
            <a:pPr eaLnBrk="1" hangingPunct="1">
              <a:lnSpc>
                <a:spcPct val="90000"/>
              </a:lnSpc>
            </a:pPr>
            <a:r>
              <a:rPr lang="de-DE" altLang="de-DE" sz="1600" dirty="0"/>
              <a:t>können meist genau spezifiziert werden (</a:t>
            </a:r>
            <a:r>
              <a:rPr lang="de-DE" altLang="de-DE" sz="1600" dirty="0">
                <a:solidFill>
                  <a:srgbClr val="0000CC"/>
                </a:solidFill>
              </a:rPr>
              <a:t>werden vom Kunden genannt</a:t>
            </a:r>
            <a:r>
              <a:rPr lang="de-DE" altLang="de-DE" sz="1600" dirty="0"/>
              <a:t>)</a:t>
            </a:r>
          </a:p>
          <a:p>
            <a:pPr eaLnBrk="1" hangingPunct="1">
              <a:lnSpc>
                <a:spcPct val="90000"/>
              </a:lnSpc>
            </a:pPr>
            <a:r>
              <a:rPr lang="de-DE" altLang="de-DE" sz="1600" dirty="0"/>
              <a:t>Beispiel: Motor soll 15 kW haben und darf maximal 40 kg wiegen</a:t>
            </a:r>
          </a:p>
          <a:p>
            <a:pPr eaLnBrk="1" hangingPunct="1">
              <a:lnSpc>
                <a:spcPct val="90000"/>
              </a:lnSpc>
            </a:pPr>
            <a:endParaRPr lang="de-DE" altLang="de-DE" sz="1600" dirty="0"/>
          </a:p>
          <a:p>
            <a:pPr eaLnBrk="1" hangingPunct="1">
              <a:lnSpc>
                <a:spcPct val="90000"/>
              </a:lnSpc>
              <a:buFontTx/>
              <a:buNone/>
            </a:pPr>
            <a:r>
              <a:rPr lang="de-DE" altLang="de-DE" sz="1600" b="1" dirty="0"/>
              <a:t>Attraktivitätsforderungen (Begeisterungsmerkmale; </a:t>
            </a:r>
            <a:r>
              <a:rPr lang="de-DE" altLang="de-DE" sz="1600" b="1" dirty="0" err="1"/>
              <a:t>Excitement</a:t>
            </a:r>
            <a:r>
              <a:rPr lang="de-DE" altLang="de-DE" sz="1600" b="1" dirty="0"/>
              <a:t>)</a:t>
            </a:r>
          </a:p>
          <a:p>
            <a:pPr eaLnBrk="1" hangingPunct="1">
              <a:lnSpc>
                <a:spcPct val="90000"/>
              </a:lnSpc>
              <a:buFontTx/>
              <a:buNone/>
            </a:pPr>
            <a:r>
              <a:rPr lang="de-DE" altLang="de-DE" sz="1600" i="1" dirty="0">
                <a:solidFill>
                  <a:srgbClr val="FF0000"/>
                </a:solidFill>
              </a:rPr>
              <a:t>= Implizite Forderungen</a:t>
            </a:r>
          </a:p>
          <a:p>
            <a:pPr eaLnBrk="1" hangingPunct="1">
              <a:lnSpc>
                <a:spcPct val="90000"/>
              </a:lnSpc>
            </a:pPr>
            <a:r>
              <a:rPr lang="de-DE" altLang="de-DE" sz="1600" dirty="0"/>
              <a:t>können meist gut zur Differenzierung von Wettbewerbern genutzt werden </a:t>
            </a:r>
            <a:br>
              <a:rPr lang="de-DE" altLang="de-DE" sz="1600" dirty="0"/>
            </a:br>
            <a:r>
              <a:rPr lang="de-DE" altLang="de-DE" sz="1600" dirty="0"/>
              <a:t>(</a:t>
            </a:r>
            <a:r>
              <a:rPr lang="de-DE" altLang="de-DE" sz="1600" dirty="0">
                <a:solidFill>
                  <a:srgbClr val="FF0000"/>
                </a:solidFill>
              </a:rPr>
              <a:t>zielgruppenspezifisch; sind dem Kunden selber nicht </a:t>
            </a:r>
            <a:r>
              <a:rPr lang="de-DE" altLang="de-DE" sz="1600" dirty="0" err="1">
                <a:solidFill>
                  <a:srgbClr val="FF0000"/>
                </a:solidFill>
              </a:rPr>
              <a:t>bewußt</a:t>
            </a:r>
            <a:r>
              <a:rPr lang="de-DE" altLang="de-DE" sz="1600" dirty="0">
                <a:solidFill>
                  <a:srgbClr val="FF0000"/>
                </a:solidFill>
              </a:rPr>
              <a:t>; würde er nie nennen</a:t>
            </a:r>
            <a:r>
              <a:rPr lang="de-DE" altLang="de-DE" sz="1600" dirty="0"/>
              <a:t>)</a:t>
            </a:r>
          </a:p>
          <a:p>
            <a:pPr eaLnBrk="1" hangingPunct="1">
              <a:lnSpc>
                <a:spcPct val="90000"/>
              </a:lnSpc>
            </a:pPr>
            <a:r>
              <a:rPr lang="de-DE" altLang="de-DE" sz="1600" dirty="0"/>
              <a:t>Beispiel: z.B. Waschmaschine, die Waschmittel- und Wasserdosierung in Abhängigkeit von Verschmutzungsgrad, Wäschemenge und Programm automatisch vornimmt.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58787">
                                            <p:txEl>
                                              <p:pRg st="0" end="0"/>
                                            </p:txEl>
                                          </p:spTgt>
                                        </p:tgtEl>
                                        <p:attrNameLst>
                                          <p:attrName>style.visibility</p:attrName>
                                        </p:attrNameLst>
                                      </p:cBhvr>
                                      <p:to>
                                        <p:strVal val="visible"/>
                                      </p:to>
                                    </p:set>
                                    <p:animEffect transition="in" filter="blinds(horizontal)">
                                      <p:cBhvr>
                                        <p:cTn id="7" dur="500"/>
                                        <p:tgtEl>
                                          <p:spTgt spid="75878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8787">
                                            <p:txEl>
                                              <p:pRg st="1" end="1"/>
                                            </p:txEl>
                                          </p:spTgt>
                                        </p:tgtEl>
                                        <p:attrNameLst>
                                          <p:attrName>style.visibility</p:attrName>
                                        </p:attrNameLst>
                                      </p:cBhvr>
                                      <p:to>
                                        <p:strVal val="visible"/>
                                      </p:to>
                                    </p:set>
                                    <p:animEffect transition="in" filter="blinds(horizontal)">
                                      <p:cBhvr>
                                        <p:cTn id="10" dur="500"/>
                                        <p:tgtEl>
                                          <p:spTgt spid="758787">
                                            <p:txEl>
                                              <p:pRg st="1" end="1"/>
                                            </p:txEl>
                                          </p:spTgt>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758787">
                                            <p:txEl>
                                              <p:pRg st="2" end="2"/>
                                            </p:txEl>
                                          </p:spTgt>
                                        </p:tgtEl>
                                        <p:attrNameLst>
                                          <p:attrName>style.visibility</p:attrName>
                                        </p:attrNameLst>
                                      </p:cBhvr>
                                      <p:to>
                                        <p:strVal val="visible"/>
                                      </p:to>
                                    </p:set>
                                    <p:animEffect transition="in" filter="blinds(horizontal)">
                                      <p:cBhvr>
                                        <p:cTn id="14" dur="500"/>
                                        <p:tgtEl>
                                          <p:spTgt spid="758787">
                                            <p:txEl>
                                              <p:pRg st="2" end="2"/>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758787">
                                            <p:txEl>
                                              <p:pRg st="3" end="3"/>
                                            </p:txEl>
                                          </p:spTgt>
                                        </p:tgtEl>
                                        <p:attrNameLst>
                                          <p:attrName>style.visibility</p:attrName>
                                        </p:attrNameLst>
                                      </p:cBhvr>
                                      <p:to>
                                        <p:strVal val="visible"/>
                                      </p:to>
                                    </p:set>
                                    <p:animEffect transition="in" filter="blinds(horizontal)">
                                      <p:cBhvr>
                                        <p:cTn id="17" dur="500"/>
                                        <p:tgtEl>
                                          <p:spTgt spid="7587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8787">
                                            <p:txEl>
                                              <p:pRg st="4" end="4"/>
                                            </p:txEl>
                                          </p:spTgt>
                                        </p:tgtEl>
                                        <p:attrNameLst>
                                          <p:attrName>style.visibility</p:attrName>
                                        </p:attrNameLst>
                                      </p:cBhvr>
                                      <p:to>
                                        <p:strVal val="visible"/>
                                      </p:to>
                                    </p:set>
                                    <p:animEffect transition="in" filter="blinds(horizontal)">
                                      <p:cBhvr>
                                        <p:cTn id="22" dur="500"/>
                                        <p:tgtEl>
                                          <p:spTgt spid="7587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8787">
                                            <p:txEl>
                                              <p:pRg st="6" end="6"/>
                                            </p:txEl>
                                          </p:spTgt>
                                        </p:tgtEl>
                                        <p:attrNameLst>
                                          <p:attrName>style.visibility</p:attrName>
                                        </p:attrNameLst>
                                      </p:cBhvr>
                                      <p:to>
                                        <p:strVal val="visible"/>
                                      </p:to>
                                    </p:set>
                                    <p:animEffect transition="in" filter="blinds(horizontal)">
                                      <p:cBhvr>
                                        <p:cTn id="27" dur="500"/>
                                        <p:tgtEl>
                                          <p:spTgt spid="758787">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58787">
                                            <p:txEl>
                                              <p:pRg st="7" end="7"/>
                                            </p:txEl>
                                          </p:spTgt>
                                        </p:tgtEl>
                                        <p:attrNameLst>
                                          <p:attrName>style.visibility</p:attrName>
                                        </p:attrNameLst>
                                      </p:cBhvr>
                                      <p:to>
                                        <p:strVal val="visible"/>
                                      </p:to>
                                    </p:set>
                                    <p:animEffect transition="in" filter="blinds(horizontal)">
                                      <p:cBhvr>
                                        <p:cTn id="30" dur="500"/>
                                        <p:tgtEl>
                                          <p:spTgt spid="758787">
                                            <p:txEl>
                                              <p:pRg st="7" end="7"/>
                                            </p:txEl>
                                          </p:spTgt>
                                        </p:tgtEl>
                                      </p:cBhvr>
                                    </p:animEffect>
                                  </p:childTnLst>
                                </p:cTn>
                              </p:par>
                            </p:childTnLst>
                          </p:cTn>
                        </p:par>
                        <p:par>
                          <p:cTn id="31" fill="hold" nodeType="afterGroup">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758787">
                                            <p:txEl>
                                              <p:pRg st="8" end="8"/>
                                            </p:txEl>
                                          </p:spTgt>
                                        </p:tgtEl>
                                        <p:attrNameLst>
                                          <p:attrName>style.visibility</p:attrName>
                                        </p:attrNameLst>
                                      </p:cBhvr>
                                      <p:to>
                                        <p:strVal val="visible"/>
                                      </p:to>
                                    </p:set>
                                    <p:animEffect transition="in" filter="blinds(horizontal)">
                                      <p:cBhvr>
                                        <p:cTn id="34" dur="500"/>
                                        <p:tgtEl>
                                          <p:spTgt spid="758787">
                                            <p:txEl>
                                              <p:pRg st="8" end="8"/>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58787">
                                            <p:txEl>
                                              <p:pRg st="9" end="9"/>
                                            </p:txEl>
                                          </p:spTgt>
                                        </p:tgtEl>
                                        <p:attrNameLst>
                                          <p:attrName>style.visibility</p:attrName>
                                        </p:attrNameLst>
                                      </p:cBhvr>
                                      <p:to>
                                        <p:strVal val="visible"/>
                                      </p:to>
                                    </p:set>
                                    <p:animEffect transition="in" filter="blinds(horizontal)">
                                      <p:cBhvr>
                                        <p:cTn id="37" dur="500"/>
                                        <p:tgtEl>
                                          <p:spTgt spid="758787">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58787">
                                            <p:txEl>
                                              <p:pRg st="11" end="11"/>
                                            </p:txEl>
                                          </p:spTgt>
                                        </p:tgtEl>
                                        <p:attrNameLst>
                                          <p:attrName>style.visibility</p:attrName>
                                        </p:attrNameLst>
                                      </p:cBhvr>
                                      <p:to>
                                        <p:strVal val="visible"/>
                                      </p:to>
                                    </p:set>
                                    <p:animEffect transition="in" filter="blinds(horizontal)">
                                      <p:cBhvr>
                                        <p:cTn id="42" dur="500"/>
                                        <p:tgtEl>
                                          <p:spTgt spid="758787">
                                            <p:txEl>
                                              <p:pRg st="11" end="11"/>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58787">
                                            <p:txEl>
                                              <p:pRg st="12" end="12"/>
                                            </p:txEl>
                                          </p:spTgt>
                                        </p:tgtEl>
                                        <p:attrNameLst>
                                          <p:attrName>style.visibility</p:attrName>
                                        </p:attrNameLst>
                                      </p:cBhvr>
                                      <p:to>
                                        <p:strVal val="visible"/>
                                      </p:to>
                                    </p:set>
                                    <p:animEffect transition="in" filter="blinds(horizontal)">
                                      <p:cBhvr>
                                        <p:cTn id="45" dur="500"/>
                                        <p:tgtEl>
                                          <p:spTgt spid="758787">
                                            <p:txEl>
                                              <p:pRg st="12" end="12"/>
                                            </p:txEl>
                                          </p:spTgt>
                                        </p:tgtEl>
                                      </p:cBhvr>
                                    </p:animEffect>
                                  </p:childTnLst>
                                </p:cTn>
                              </p:par>
                            </p:childTnLst>
                          </p:cTn>
                        </p:par>
                        <p:par>
                          <p:cTn id="46" fill="hold" nodeType="afterGroup">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758787">
                                            <p:txEl>
                                              <p:pRg st="13" end="13"/>
                                            </p:txEl>
                                          </p:spTgt>
                                        </p:tgtEl>
                                        <p:attrNameLst>
                                          <p:attrName>style.visibility</p:attrName>
                                        </p:attrNameLst>
                                      </p:cBhvr>
                                      <p:to>
                                        <p:strVal val="visible"/>
                                      </p:to>
                                    </p:set>
                                    <p:animEffect transition="in" filter="blinds(horizontal)">
                                      <p:cBhvr>
                                        <p:cTn id="49" dur="500"/>
                                        <p:tgtEl>
                                          <p:spTgt spid="758787">
                                            <p:txEl>
                                              <p:pRg st="13" end="13"/>
                                            </p:tx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58787">
                                            <p:txEl>
                                              <p:pRg st="14" end="14"/>
                                            </p:txEl>
                                          </p:spTgt>
                                        </p:tgtEl>
                                        <p:attrNameLst>
                                          <p:attrName>style.visibility</p:attrName>
                                        </p:attrNameLst>
                                      </p:cBhvr>
                                      <p:to>
                                        <p:strVal val="visible"/>
                                      </p:to>
                                    </p:set>
                                    <p:animEffect transition="in" filter="blinds(horizontal)">
                                      <p:cBhvr>
                                        <p:cTn id="52" dur="500"/>
                                        <p:tgtEl>
                                          <p:spTgt spid="75878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7C8456D-9BD5-4F3F-82B1-CD4B51513503}" type="slidenum">
              <a:rPr lang="de-DE" altLang="de-DE" sz="1400" smtClean="0"/>
              <a:pPr eaLnBrk="1" hangingPunct="1">
                <a:spcBef>
                  <a:spcPct val="0"/>
                </a:spcBef>
                <a:buFontTx/>
                <a:buNone/>
              </a:pPr>
              <a:t>37</a:t>
            </a:fld>
            <a:endParaRPr lang="de-DE" altLang="de-DE" sz="1400"/>
          </a:p>
        </p:txBody>
      </p:sp>
      <p:sp>
        <p:nvSpPr>
          <p:cNvPr id="40963" name="Rectangle 2"/>
          <p:cNvSpPr>
            <a:spLocks noGrp="1" noChangeArrowheads="1"/>
          </p:cNvSpPr>
          <p:nvPr>
            <p:ph type="title"/>
          </p:nvPr>
        </p:nvSpPr>
        <p:spPr/>
        <p:txBody>
          <a:bodyPr/>
          <a:lstStyle/>
          <a:p>
            <a:pPr eaLnBrk="1" hangingPunct="1"/>
            <a:r>
              <a:rPr lang="de-DE" altLang="de-DE" sz="2200" b="1"/>
              <a:t>Methode (Handlungsanweisung) zum </a:t>
            </a:r>
            <a:br>
              <a:rPr lang="de-DE" altLang="de-DE" sz="2200" b="1"/>
            </a:br>
            <a:r>
              <a:rPr lang="de-DE" altLang="de-DE" sz="2200" b="1"/>
              <a:t>Klären und Präzisieren der Aufgabe</a:t>
            </a:r>
          </a:p>
        </p:txBody>
      </p:sp>
      <p:pic>
        <p:nvPicPr>
          <p:cNvPr id="75981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90650" y="1600200"/>
            <a:ext cx="6361113" cy="4525963"/>
          </a:xfrm>
          <a:noFill/>
        </p:spPr>
      </p:pic>
      <p:sp>
        <p:nvSpPr>
          <p:cNvPr id="759812" name="Text Box 4"/>
          <p:cNvSpPr txBox="1">
            <a:spLocks noChangeArrowheads="1"/>
          </p:cNvSpPr>
          <p:nvPr/>
        </p:nvSpPr>
        <p:spPr bwMode="auto">
          <a:xfrm rot="-5400000">
            <a:off x="7042944" y="3463132"/>
            <a:ext cx="39306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in Anlehnung an Birkhofer, Vorlesung Produktentwicklung, Darmstadt 2005</a:t>
            </a:r>
          </a:p>
        </p:txBody>
      </p:sp>
      <p:sp>
        <p:nvSpPr>
          <p:cNvPr id="759813" name="AutoShape 5"/>
          <p:cNvSpPr>
            <a:spLocks noChangeArrowheads="1"/>
          </p:cNvSpPr>
          <p:nvPr/>
        </p:nvSpPr>
        <p:spPr bwMode="auto">
          <a:xfrm>
            <a:off x="179388" y="1341438"/>
            <a:ext cx="2809875" cy="1150937"/>
          </a:xfrm>
          <a:prstGeom prst="homePlate">
            <a:avLst>
              <a:gd name="adj" fmla="val 610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t>Input </a:t>
            </a:r>
            <a:r>
              <a:rPr lang="de-DE" altLang="de-DE" sz="1400"/>
              <a:t>(Aufgabenstellung)</a:t>
            </a:r>
            <a:r>
              <a:rPr lang="de-DE" altLang="de-DE" sz="1400" b="1"/>
              <a:t>: </a:t>
            </a:r>
          </a:p>
          <a:p>
            <a:pPr eaLnBrk="1" hangingPunct="1">
              <a:spcBef>
                <a:spcPct val="0"/>
              </a:spcBef>
            </a:pPr>
            <a:r>
              <a:rPr lang="de-DE" altLang="de-DE" sz="1400"/>
              <a:t> Produktidee, -vorschlag</a:t>
            </a:r>
          </a:p>
          <a:p>
            <a:pPr eaLnBrk="1" hangingPunct="1">
              <a:spcBef>
                <a:spcPct val="0"/>
              </a:spcBef>
            </a:pPr>
            <a:r>
              <a:rPr lang="de-DE" altLang="de-DE" sz="1400"/>
              <a:t> Verbesserungsvorschlag</a:t>
            </a:r>
          </a:p>
          <a:p>
            <a:pPr eaLnBrk="1" hangingPunct="1">
              <a:spcBef>
                <a:spcPct val="0"/>
              </a:spcBef>
            </a:pPr>
            <a:r>
              <a:rPr lang="de-DE" altLang="de-DE" sz="1400"/>
              <a:t> Lastenheft vom Kunden</a:t>
            </a:r>
          </a:p>
          <a:p>
            <a:pPr eaLnBrk="1" hangingPunct="1">
              <a:spcBef>
                <a:spcPct val="0"/>
              </a:spcBef>
            </a:pPr>
            <a:r>
              <a:rPr lang="de-DE" altLang="de-DE" sz="1400"/>
              <a:t> Aufgabenstellung Kon III</a:t>
            </a:r>
          </a:p>
        </p:txBody>
      </p:sp>
      <p:sp>
        <p:nvSpPr>
          <p:cNvPr id="759814" name="AutoShape 6"/>
          <p:cNvSpPr>
            <a:spLocks noChangeArrowheads="1"/>
          </p:cNvSpPr>
          <p:nvPr/>
        </p:nvSpPr>
        <p:spPr bwMode="auto">
          <a:xfrm>
            <a:off x="6157913" y="5300663"/>
            <a:ext cx="2986087" cy="1150937"/>
          </a:xfrm>
          <a:prstGeom prst="homePlate">
            <a:avLst>
              <a:gd name="adj" fmla="val 648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t>Output: </a:t>
            </a:r>
          </a:p>
          <a:p>
            <a:pPr eaLnBrk="1" hangingPunct="1">
              <a:spcBef>
                <a:spcPct val="0"/>
              </a:spcBef>
              <a:buFontTx/>
              <a:buNone/>
            </a:pPr>
            <a:r>
              <a:rPr lang="de-DE" altLang="de-DE" sz="1400"/>
              <a:t> 1. Freigegebene Anforderungsliste</a:t>
            </a:r>
          </a:p>
          <a:p>
            <a:pPr eaLnBrk="1" hangingPunct="1">
              <a:spcBef>
                <a:spcPct val="0"/>
              </a:spcBef>
              <a:buFontTx/>
              <a:buNone/>
            </a:pPr>
            <a:r>
              <a:rPr lang="de-DE" altLang="de-DE" sz="1400"/>
              <a:t> 2. Sammlung von ersten Lösungs-</a:t>
            </a:r>
            <a:br>
              <a:rPr lang="de-DE" altLang="de-DE" sz="1400"/>
            </a:br>
            <a:r>
              <a:rPr lang="de-DE" altLang="de-DE" sz="1400"/>
              <a:t>  vorschlägen zur Auswertung</a:t>
            </a:r>
          </a:p>
        </p:txBody>
      </p:sp>
      <p:sp>
        <p:nvSpPr>
          <p:cNvPr id="40968" name="Rectangle 8"/>
          <p:cNvSpPr>
            <a:spLocks noChangeArrowheads="1"/>
          </p:cNvSpPr>
          <p:nvPr/>
        </p:nvSpPr>
        <p:spPr bwMode="auto">
          <a:xfrm>
            <a:off x="3906838" y="2565400"/>
            <a:ext cx="504825"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59815" name="Text Box 7"/>
          <p:cNvSpPr txBox="1">
            <a:spLocks noChangeArrowheads="1"/>
          </p:cNvSpPr>
          <p:nvPr/>
        </p:nvSpPr>
        <p:spPr bwMode="auto">
          <a:xfrm>
            <a:off x="3749675" y="2517775"/>
            <a:ext cx="776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a:t> mit Hilfe</a:t>
            </a:r>
          </a:p>
        </p:txBody>
      </p:sp>
      <p:sp>
        <p:nvSpPr>
          <p:cNvPr id="759817" name="Text Box 9"/>
          <p:cNvSpPr txBox="1">
            <a:spLocks noChangeArrowheads="1"/>
          </p:cNvSpPr>
          <p:nvPr/>
        </p:nvSpPr>
        <p:spPr bwMode="auto">
          <a:xfrm>
            <a:off x="5113338" y="4008438"/>
            <a:ext cx="898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a:t>(FF/BF/W)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59811"/>
                                        </p:tgtEl>
                                        <p:attrNameLst>
                                          <p:attrName>style.visibility</p:attrName>
                                        </p:attrNameLst>
                                      </p:cBhvr>
                                      <p:to>
                                        <p:strVal val="visible"/>
                                      </p:to>
                                    </p:set>
                                    <p:animEffect transition="in" filter="blinds(horizontal)">
                                      <p:cBhvr>
                                        <p:cTn id="7" dur="500"/>
                                        <p:tgtEl>
                                          <p:spTgt spid="7598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9812"/>
                                        </p:tgtEl>
                                        <p:attrNameLst>
                                          <p:attrName>style.visibility</p:attrName>
                                        </p:attrNameLst>
                                      </p:cBhvr>
                                      <p:to>
                                        <p:strVal val="visible"/>
                                      </p:to>
                                    </p:set>
                                    <p:animEffect transition="in" filter="blinds(horizontal)">
                                      <p:cBhvr>
                                        <p:cTn id="10" dur="500"/>
                                        <p:tgtEl>
                                          <p:spTgt spid="7598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59815"/>
                                        </p:tgtEl>
                                        <p:attrNameLst>
                                          <p:attrName>style.visibility</p:attrName>
                                        </p:attrNameLst>
                                      </p:cBhvr>
                                      <p:to>
                                        <p:strVal val="visible"/>
                                      </p:to>
                                    </p:set>
                                    <p:animEffect transition="in" filter="blinds(horizontal)">
                                      <p:cBhvr>
                                        <p:cTn id="13" dur="500"/>
                                        <p:tgtEl>
                                          <p:spTgt spid="7598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59817"/>
                                        </p:tgtEl>
                                        <p:attrNameLst>
                                          <p:attrName>style.visibility</p:attrName>
                                        </p:attrNameLst>
                                      </p:cBhvr>
                                      <p:to>
                                        <p:strVal val="visible"/>
                                      </p:to>
                                    </p:set>
                                    <p:animEffect transition="in" filter="blinds(horizontal)">
                                      <p:cBhvr>
                                        <p:cTn id="16" dur="500"/>
                                        <p:tgtEl>
                                          <p:spTgt spid="7598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59813"/>
                                        </p:tgtEl>
                                        <p:attrNameLst>
                                          <p:attrName>style.visibility</p:attrName>
                                        </p:attrNameLst>
                                      </p:cBhvr>
                                      <p:to>
                                        <p:strVal val="visible"/>
                                      </p:to>
                                    </p:set>
                                    <p:animEffect transition="in" filter="blinds(horizontal)">
                                      <p:cBhvr>
                                        <p:cTn id="21" dur="500"/>
                                        <p:tgtEl>
                                          <p:spTgt spid="7598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59814"/>
                                        </p:tgtEl>
                                        <p:attrNameLst>
                                          <p:attrName>style.visibility</p:attrName>
                                        </p:attrNameLst>
                                      </p:cBhvr>
                                      <p:to>
                                        <p:strVal val="visible"/>
                                      </p:to>
                                    </p:set>
                                    <p:animEffect transition="in" filter="blinds(horizontal)">
                                      <p:cBhvr>
                                        <p:cTn id="26" dur="500"/>
                                        <p:tgtEl>
                                          <p:spTgt spid="759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2" grpId="0"/>
      <p:bldP spid="759813" grpId="0" animBg="1"/>
      <p:bldP spid="759814" grpId="0" animBg="1"/>
      <p:bldP spid="759815" grpId="0"/>
      <p:bldP spid="7598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2B8B653-B8EC-4ECD-8933-3074298344B9}" type="slidenum">
              <a:rPr lang="de-DE" altLang="de-DE" sz="1400" smtClean="0"/>
              <a:pPr eaLnBrk="1" hangingPunct="1">
                <a:spcBef>
                  <a:spcPct val="0"/>
                </a:spcBef>
                <a:buFontTx/>
                <a:buNone/>
              </a:pPr>
              <a:t>38</a:t>
            </a:fld>
            <a:endParaRPr lang="de-DE" altLang="de-DE" sz="1400"/>
          </a:p>
        </p:txBody>
      </p:sp>
      <p:sp>
        <p:nvSpPr>
          <p:cNvPr id="760834" name="Rectangle 2"/>
          <p:cNvSpPr>
            <a:spLocks noGrp="1" noChangeArrowheads="1"/>
          </p:cNvSpPr>
          <p:nvPr>
            <p:ph type="title"/>
          </p:nvPr>
        </p:nvSpPr>
        <p:spPr/>
        <p:txBody>
          <a:bodyPr/>
          <a:lstStyle/>
          <a:p>
            <a:pPr eaLnBrk="1" hangingPunct="1"/>
            <a:r>
              <a:rPr lang="de-DE" altLang="de-DE" sz="2200" b="1"/>
              <a:t>1. Wesenskern der Aufgabe erkennen</a:t>
            </a:r>
          </a:p>
        </p:txBody>
      </p:sp>
      <p:sp>
        <p:nvSpPr>
          <p:cNvPr id="760835" name="Rectangle 3"/>
          <p:cNvSpPr>
            <a:spLocks noGrp="1" noChangeArrowheads="1"/>
          </p:cNvSpPr>
          <p:nvPr>
            <p:ph type="body" idx="1"/>
          </p:nvPr>
        </p:nvSpPr>
        <p:spPr>
          <a:xfrm>
            <a:off x="457200" y="1600200"/>
            <a:ext cx="8867775" cy="4525963"/>
          </a:xfrm>
        </p:spPr>
        <p:txBody>
          <a:bodyPr/>
          <a:lstStyle/>
          <a:p>
            <a:pPr eaLnBrk="1" hangingPunct="1">
              <a:buFontTx/>
              <a:buNone/>
            </a:pPr>
            <a:r>
              <a:rPr lang="de-DE" altLang="de-DE" sz="1800" b="1" dirty="0"/>
              <a:t>in Abstimmung mit dem Auftraggeber klären</a:t>
            </a:r>
          </a:p>
          <a:p>
            <a:pPr eaLnBrk="1" hangingPunct="1">
              <a:buFontTx/>
              <a:buNone/>
            </a:pPr>
            <a:endParaRPr lang="de-DE" altLang="de-DE" sz="1800" b="1" dirty="0"/>
          </a:p>
          <a:p>
            <a:pPr eaLnBrk="1" hangingPunct="1"/>
            <a:r>
              <a:rPr lang="de-DE" altLang="de-DE" sz="1800" dirty="0"/>
              <a:t>Was ist das eigentliche Problem? </a:t>
            </a:r>
          </a:p>
          <a:p>
            <a:pPr eaLnBrk="1" hangingPunct="1"/>
            <a:r>
              <a:rPr lang="de-DE" altLang="de-DE" sz="1800" dirty="0"/>
              <a:t>Welchen Zweck </a:t>
            </a:r>
            <a:r>
              <a:rPr lang="de-DE" altLang="de-DE" sz="1800" dirty="0" err="1"/>
              <a:t>muß</a:t>
            </a:r>
            <a:r>
              <a:rPr lang="de-DE" altLang="de-DE" sz="1800" dirty="0"/>
              <a:t> die beabsichtigte Lösung erfüllen?</a:t>
            </a:r>
          </a:p>
          <a:p>
            <a:pPr eaLnBrk="1" hangingPunct="1"/>
            <a:r>
              <a:rPr lang="de-DE" altLang="de-DE" sz="1800" dirty="0"/>
              <a:t>Welche nicht ausgesprochenen Wünsche und Erwartungen bestehen?</a:t>
            </a:r>
          </a:p>
          <a:p>
            <a:pPr eaLnBrk="1" hangingPunct="1"/>
            <a:r>
              <a:rPr lang="de-DE" altLang="de-DE" sz="1800" dirty="0"/>
              <a:t>Sind die in der Aufgabenstellung genannten Bedingungen / Vorgaben zwingend?</a:t>
            </a:r>
          </a:p>
          <a:p>
            <a:pPr eaLnBrk="1" hangingPunct="1"/>
            <a:r>
              <a:rPr lang="de-DE" altLang="de-DE" sz="1800" dirty="0"/>
              <a:t>Welche Wege sind für die Entwicklung frei / nicht frei?</a:t>
            </a:r>
          </a:p>
          <a:p>
            <a:pPr eaLnBrk="1" hangingPunct="1"/>
            <a:endParaRPr lang="de-DE" altLang="de-DE" sz="1800" dirty="0"/>
          </a:p>
          <a:p>
            <a:pPr eaLnBrk="1" hangingPunct="1">
              <a:buFont typeface="Symbol" pitchFamily="18" charset="2"/>
              <a:buChar char="Þ"/>
            </a:pPr>
            <a:r>
              <a:rPr lang="de-DE" altLang="de-DE" sz="1800" b="1" dirty="0"/>
              <a:t>Wichtig:</a:t>
            </a:r>
            <a:r>
              <a:rPr lang="de-DE" altLang="de-DE" sz="1800" dirty="0"/>
              <a:t> Kunden und/oder betrachtetes Marktsegment kennen(-lernen)!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60834"/>
                                        </p:tgtEl>
                                        <p:attrNameLst>
                                          <p:attrName>style.visibility</p:attrName>
                                        </p:attrNameLst>
                                      </p:cBhvr>
                                      <p:to>
                                        <p:strVal val="visible"/>
                                      </p:to>
                                    </p:set>
                                    <p:animEffect transition="in" filter="blinds(horizontal)">
                                      <p:cBhvr>
                                        <p:cTn id="7" dur="500"/>
                                        <p:tgtEl>
                                          <p:spTgt spid="7608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60835">
                                            <p:txEl>
                                              <p:pRg st="0" end="0"/>
                                            </p:txEl>
                                          </p:spTgt>
                                        </p:tgtEl>
                                        <p:attrNameLst>
                                          <p:attrName>style.visibility</p:attrName>
                                        </p:attrNameLst>
                                      </p:cBhvr>
                                      <p:to>
                                        <p:strVal val="visible"/>
                                      </p:to>
                                    </p:set>
                                    <p:animEffect transition="in" filter="blinds(horizontal)">
                                      <p:cBhvr>
                                        <p:cTn id="10" dur="500"/>
                                        <p:tgtEl>
                                          <p:spTgt spid="760835">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60835">
                                            <p:txEl>
                                              <p:pRg st="2" end="2"/>
                                            </p:txEl>
                                          </p:spTgt>
                                        </p:tgtEl>
                                        <p:attrNameLst>
                                          <p:attrName>style.visibility</p:attrName>
                                        </p:attrNameLst>
                                      </p:cBhvr>
                                      <p:to>
                                        <p:strVal val="visible"/>
                                      </p:to>
                                    </p:set>
                                    <p:animEffect transition="in" filter="blinds(horizontal)">
                                      <p:cBhvr>
                                        <p:cTn id="13" dur="500"/>
                                        <p:tgtEl>
                                          <p:spTgt spid="76083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60835">
                                            <p:txEl>
                                              <p:pRg st="3" end="3"/>
                                            </p:txEl>
                                          </p:spTgt>
                                        </p:tgtEl>
                                        <p:attrNameLst>
                                          <p:attrName>style.visibility</p:attrName>
                                        </p:attrNameLst>
                                      </p:cBhvr>
                                      <p:to>
                                        <p:strVal val="visible"/>
                                      </p:to>
                                    </p:set>
                                    <p:animEffect transition="in" filter="blinds(horizontal)">
                                      <p:cBhvr>
                                        <p:cTn id="18" dur="500"/>
                                        <p:tgtEl>
                                          <p:spTgt spid="76083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60835">
                                            <p:txEl>
                                              <p:pRg st="4" end="4"/>
                                            </p:txEl>
                                          </p:spTgt>
                                        </p:tgtEl>
                                        <p:attrNameLst>
                                          <p:attrName>style.visibility</p:attrName>
                                        </p:attrNameLst>
                                      </p:cBhvr>
                                      <p:to>
                                        <p:strVal val="visible"/>
                                      </p:to>
                                    </p:set>
                                    <p:animEffect transition="in" filter="blinds(horizontal)">
                                      <p:cBhvr>
                                        <p:cTn id="23" dur="500"/>
                                        <p:tgtEl>
                                          <p:spTgt spid="76083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60835">
                                            <p:txEl>
                                              <p:pRg st="5" end="5"/>
                                            </p:txEl>
                                          </p:spTgt>
                                        </p:tgtEl>
                                        <p:attrNameLst>
                                          <p:attrName>style.visibility</p:attrName>
                                        </p:attrNameLst>
                                      </p:cBhvr>
                                      <p:to>
                                        <p:strVal val="visible"/>
                                      </p:to>
                                    </p:set>
                                    <p:animEffect transition="in" filter="blinds(horizontal)">
                                      <p:cBhvr>
                                        <p:cTn id="28" dur="500"/>
                                        <p:tgtEl>
                                          <p:spTgt spid="760835">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60835">
                                            <p:txEl>
                                              <p:pRg st="6" end="6"/>
                                            </p:txEl>
                                          </p:spTgt>
                                        </p:tgtEl>
                                        <p:attrNameLst>
                                          <p:attrName>style.visibility</p:attrName>
                                        </p:attrNameLst>
                                      </p:cBhvr>
                                      <p:to>
                                        <p:strVal val="visible"/>
                                      </p:to>
                                    </p:set>
                                    <p:animEffect transition="in" filter="blinds(horizontal)">
                                      <p:cBhvr>
                                        <p:cTn id="31" dur="500"/>
                                        <p:tgtEl>
                                          <p:spTgt spid="760835">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60835">
                                            <p:txEl>
                                              <p:pRg st="8" end="8"/>
                                            </p:txEl>
                                          </p:spTgt>
                                        </p:tgtEl>
                                        <p:attrNameLst>
                                          <p:attrName>style.visibility</p:attrName>
                                        </p:attrNameLst>
                                      </p:cBhvr>
                                      <p:to>
                                        <p:strVal val="visible"/>
                                      </p:to>
                                    </p:set>
                                    <p:animEffect transition="in" filter="blinds(horizontal)">
                                      <p:cBhvr>
                                        <p:cTn id="36" dur="500"/>
                                        <p:tgtEl>
                                          <p:spTgt spid="7608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4" grpId="0"/>
      <p:bldP spid="76083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9A99E5F-114E-487C-B7AA-D97C744CA3EF}" type="slidenum">
              <a:rPr lang="de-DE" altLang="de-DE" sz="1400" smtClean="0"/>
              <a:pPr eaLnBrk="1" hangingPunct="1">
                <a:spcBef>
                  <a:spcPct val="0"/>
                </a:spcBef>
                <a:buFontTx/>
                <a:buNone/>
              </a:pPr>
              <a:t>39</a:t>
            </a:fld>
            <a:endParaRPr lang="de-DE" altLang="de-DE" sz="1400"/>
          </a:p>
        </p:txBody>
      </p:sp>
      <p:sp>
        <p:nvSpPr>
          <p:cNvPr id="761858" name="Rectangle 2"/>
          <p:cNvSpPr>
            <a:spLocks noGrp="1" noChangeArrowheads="1"/>
          </p:cNvSpPr>
          <p:nvPr>
            <p:ph type="title"/>
          </p:nvPr>
        </p:nvSpPr>
        <p:spPr/>
        <p:txBody>
          <a:bodyPr/>
          <a:lstStyle/>
          <a:p>
            <a:pPr eaLnBrk="1" hangingPunct="1"/>
            <a:r>
              <a:rPr lang="de-DE" altLang="de-DE" sz="2200" b="1"/>
              <a:t>1. Wesenskern der Aufgabe erkennen – Beispiel 1</a:t>
            </a:r>
          </a:p>
        </p:txBody>
      </p:sp>
      <p:sp>
        <p:nvSpPr>
          <p:cNvPr id="761859" name="Rectangle 3"/>
          <p:cNvSpPr>
            <a:spLocks noGrp="1" noChangeArrowheads="1"/>
          </p:cNvSpPr>
          <p:nvPr>
            <p:ph type="body" sz="half" idx="1"/>
          </p:nvPr>
        </p:nvSpPr>
        <p:spPr>
          <a:xfrm>
            <a:off x="457200" y="1600200"/>
            <a:ext cx="8291513" cy="1252538"/>
          </a:xfrm>
        </p:spPr>
        <p:txBody>
          <a:bodyPr/>
          <a:lstStyle/>
          <a:p>
            <a:pPr eaLnBrk="1" hangingPunct="1">
              <a:buFontTx/>
              <a:buNone/>
            </a:pPr>
            <a:r>
              <a:rPr lang="de-DE" altLang="de-DE" sz="1800" b="1"/>
              <a:t>Problem analysieren und abstrahieren</a:t>
            </a:r>
          </a:p>
          <a:p>
            <a:pPr eaLnBrk="1" hangingPunct="1"/>
            <a:r>
              <a:rPr lang="de-DE" altLang="de-DE" sz="1800"/>
              <a:t>Wesenskern der Aufgabe herausfinden</a:t>
            </a:r>
          </a:p>
          <a:p>
            <a:pPr eaLnBrk="1" hangingPunct="1"/>
            <a:r>
              <a:rPr lang="de-DE" altLang="de-DE" sz="1800"/>
              <a:t>sich von Vorfixierungen, scheinbar einschränkenden Bedingungen lösen</a:t>
            </a:r>
          </a:p>
        </p:txBody>
      </p:sp>
      <p:graphicFrame>
        <p:nvGraphicFramePr>
          <p:cNvPr id="761860" name="Object 4"/>
          <p:cNvGraphicFramePr>
            <a:graphicFrameLocks noChangeAspect="1"/>
          </p:cNvGraphicFramePr>
          <p:nvPr/>
        </p:nvGraphicFramePr>
        <p:xfrm>
          <a:off x="611188" y="3095625"/>
          <a:ext cx="7921625" cy="2565400"/>
        </p:xfrm>
        <a:graphic>
          <a:graphicData uri="http://schemas.openxmlformats.org/presentationml/2006/ole">
            <mc:AlternateContent xmlns:mc="http://schemas.openxmlformats.org/markup-compatibility/2006">
              <mc:Choice xmlns:v="urn:schemas-microsoft-com:vml" Requires="v">
                <p:oleObj spid="_x0000_s1034" name="CorelDRAW" r:id="rId3" imgW="7096125" imgH="2295525" progId="CorelDRAW.Graphic.9">
                  <p:embed/>
                </p:oleObj>
              </mc:Choice>
              <mc:Fallback>
                <p:oleObj name="CorelDRAW" r:id="rId3" imgW="7096125" imgH="2295525" progId="CorelDRAW.Graphic.9">
                  <p:embed/>
                  <p:pic>
                    <p:nvPicPr>
                      <p:cNvPr id="7618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095625"/>
                        <a:ext cx="7921625"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1861" name="Text Box 5"/>
          <p:cNvSpPr txBox="1">
            <a:spLocks noChangeArrowheads="1"/>
          </p:cNvSpPr>
          <p:nvPr/>
        </p:nvSpPr>
        <p:spPr bwMode="auto">
          <a:xfrm>
            <a:off x="539750" y="2708275"/>
            <a:ext cx="38687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t>Beispiel: Druckmaschine</a:t>
            </a:r>
          </a:p>
        </p:txBody>
      </p:sp>
      <p:sp>
        <p:nvSpPr>
          <p:cNvPr id="761862" name="Text Box 6"/>
          <p:cNvSpPr txBox="1">
            <a:spLocks noChangeArrowheads="1"/>
          </p:cNvSpPr>
          <p:nvPr/>
        </p:nvSpPr>
        <p:spPr bwMode="auto">
          <a:xfrm>
            <a:off x="755650" y="5805488"/>
            <a:ext cx="84407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Aufgabenstellung: Berührungsfreie Bogenführung entwickeln</a:t>
            </a:r>
          </a:p>
        </p:txBody>
      </p:sp>
      <p:sp>
        <p:nvSpPr>
          <p:cNvPr id="761863" name="Text Box 7"/>
          <p:cNvSpPr txBox="1">
            <a:spLocks noChangeArrowheads="1"/>
          </p:cNvSpPr>
          <p:nvPr/>
        </p:nvSpPr>
        <p:spPr bwMode="auto">
          <a:xfrm rot="-5400000">
            <a:off x="7947819" y="4641057"/>
            <a:ext cx="21859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Kipphan, Handbuch der Printmedien, Springer  2000</a:t>
            </a:r>
          </a:p>
        </p:txBody>
      </p:sp>
      <p:sp>
        <p:nvSpPr>
          <p:cNvPr id="761864" name="Text Box 8"/>
          <p:cNvSpPr txBox="1">
            <a:spLocks noChangeArrowheads="1"/>
          </p:cNvSpPr>
          <p:nvPr/>
        </p:nvSpPr>
        <p:spPr bwMode="auto">
          <a:xfrm>
            <a:off x="755650" y="6230938"/>
            <a:ext cx="10337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solidFill>
                  <a:srgbClr val="0000FF"/>
                </a:solidFill>
              </a:rPr>
              <a:t>Richtige Aufgabenstellung: Abschmierfreie Bogenführung entwickeln</a:t>
            </a:r>
          </a:p>
        </p:txBody>
      </p:sp>
      <p:sp>
        <p:nvSpPr>
          <p:cNvPr id="761865" name="Text Box 9"/>
          <p:cNvSpPr txBox="1">
            <a:spLocks noChangeArrowheads="1"/>
          </p:cNvSpPr>
          <p:nvPr/>
        </p:nvSpPr>
        <p:spPr bwMode="auto">
          <a:xfrm>
            <a:off x="755650" y="5805488"/>
            <a:ext cx="826452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solidFill>
                  <a:srgbClr val="FF0000"/>
                </a:solidFill>
              </a:rPr>
              <a:t>Aufgabenstellung: Berührungsfreie Bogenführung entwickeln =&gt; FALSCH</a:t>
            </a:r>
          </a:p>
        </p:txBody>
      </p:sp>
      <p:sp>
        <p:nvSpPr>
          <p:cNvPr id="761866" name="Text Box 10"/>
          <p:cNvSpPr txBox="1">
            <a:spLocks noChangeArrowheads="1"/>
          </p:cNvSpPr>
          <p:nvPr/>
        </p:nvSpPr>
        <p:spPr bwMode="auto">
          <a:xfrm>
            <a:off x="4859338" y="2708275"/>
            <a:ext cx="372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solidFill>
                  <a:srgbClr val="0000CC"/>
                </a:solidFill>
              </a:rPr>
              <a:t>Problem: Abschmierende Bögen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61858"/>
                                        </p:tgtEl>
                                        <p:attrNameLst>
                                          <p:attrName>style.visibility</p:attrName>
                                        </p:attrNameLst>
                                      </p:cBhvr>
                                      <p:to>
                                        <p:strVal val="visible"/>
                                      </p:to>
                                    </p:set>
                                    <p:animEffect transition="in" filter="blinds(horizontal)">
                                      <p:cBhvr>
                                        <p:cTn id="7" dur="500"/>
                                        <p:tgtEl>
                                          <p:spTgt spid="7618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61859">
                                            <p:txEl>
                                              <p:pRg st="0" end="0"/>
                                            </p:txEl>
                                          </p:spTgt>
                                        </p:tgtEl>
                                        <p:attrNameLst>
                                          <p:attrName>style.visibility</p:attrName>
                                        </p:attrNameLst>
                                      </p:cBhvr>
                                      <p:to>
                                        <p:strVal val="visible"/>
                                      </p:to>
                                    </p:set>
                                    <p:animEffect transition="in" filter="blinds(horizontal)">
                                      <p:cBhvr>
                                        <p:cTn id="10" dur="500"/>
                                        <p:tgtEl>
                                          <p:spTgt spid="761859">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61859">
                                            <p:txEl>
                                              <p:pRg st="1" end="1"/>
                                            </p:txEl>
                                          </p:spTgt>
                                        </p:tgtEl>
                                        <p:attrNameLst>
                                          <p:attrName>style.visibility</p:attrName>
                                        </p:attrNameLst>
                                      </p:cBhvr>
                                      <p:to>
                                        <p:strVal val="visible"/>
                                      </p:to>
                                    </p:set>
                                    <p:animEffect transition="in" filter="blinds(horizontal)">
                                      <p:cBhvr>
                                        <p:cTn id="13" dur="500"/>
                                        <p:tgtEl>
                                          <p:spTgt spid="761859">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61859">
                                            <p:txEl>
                                              <p:pRg st="2" end="2"/>
                                            </p:txEl>
                                          </p:spTgt>
                                        </p:tgtEl>
                                        <p:attrNameLst>
                                          <p:attrName>style.visibility</p:attrName>
                                        </p:attrNameLst>
                                      </p:cBhvr>
                                      <p:to>
                                        <p:strVal val="visible"/>
                                      </p:to>
                                    </p:set>
                                    <p:animEffect transition="in" filter="blinds(horizontal)">
                                      <p:cBhvr>
                                        <p:cTn id="16" dur="500"/>
                                        <p:tgtEl>
                                          <p:spTgt spid="761859">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61861"/>
                                        </p:tgtEl>
                                        <p:attrNameLst>
                                          <p:attrName>style.visibility</p:attrName>
                                        </p:attrNameLst>
                                      </p:cBhvr>
                                      <p:to>
                                        <p:strVal val="visible"/>
                                      </p:to>
                                    </p:set>
                                    <p:animEffect transition="in" filter="blinds(horizontal)">
                                      <p:cBhvr>
                                        <p:cTn id="19" dur="500"/>
                                        <p:tgtEl>
                                          <p:spTgt spid="761861"/>
                                        </p:tgtEl>
                                      </p:cBhvr>
                                    </p:animEffect>
                                  </p:childTnLst>
                                </p:cTn>
                              </p:par>
                              <p:par>
                                <p:cTn id="20" presetID="3" presetClass="entr" presetSubtype="10" fill="hold" nodeType="withEffect">
                                  <p:stCondLst>
                                    <p:cond delay="0"/>
                                  </p:stCondLst>
                                  <p:childTnLst>
                                    <p:set>
                                      <p:cBhvr>
                                        <p:cTn id="21" dur="1" fill="hold">
                                          <p:stCondLst>
                                            <p:cond delay="0"/>
                                          </p:stCondLst>
                                        </p:cTn>
                                        <p:tgtEl>
                                          <p:spTgt spid="761860"/>
                                        </p:tgtEl>
                                        <p:attrNameLst>
                                          <p:attrName>style.visibility</p:attrName>
                                        </p:attrNameLst>
                                      </p:cBhvr>
                                      <p:to>
                                        <p:strVal val="visible"/>
                                      </p:to>
                                    </p:set>
                                    <p:animEffect transition="in" filter="blinds(horizontal)">
                                      <p:cBhvr>
                                        <p:cTn id="22" dur="500"/>
                                        <p:tgtEl>
                                          <p:spTgt spid="76186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61863"/>
                                        </p:tgtEl>
                                        <p:attrNameLst>
                                          <p:attrName>style.visibility</p:attrName>
                                        </p:attrNameLst>
                                      </p:cBhvr>
                                      <p:to>
                                        <p:strVal val="visible"/>
                                      </p:to>
                                    </p:set>
                                    <p:animEffect transition="in" filter="blinds(horizontal)">
                                      <p:cBhvr>
                                        <p:cTn id="25" dur="500"/>
                                        <p:tgtEl>
                                          <p:spTgt spid="76186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61866"/>
                                        </p:tgtEl>
                                        <p:attrNameLst>
                                          <p:attrName>style.visibility</p:attrName>
                                        </p:attrNameLst>
                                      </p:cBhvr>
                                      <p:to>
                                        <p:strVal val="visible"/>
                                      </p:to>
                                    </p:set>
                                    <p:animEffect transition="in" filter="blinds(horizontal)">
                                      <p:cBhvr>
                                        <p:cTn id="30" dur="500"/>
                                        <p:tgtEl>
                                          <p:spTgt spid="76186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61862"/>
                                        </p:tgtEl>
                                        <p:attrNameLst>
                                          <p:attrName>style.visibility</p:attrName>
                                        </p:attrNameLst>
                                      </p:cBhvr>
                                      <p:to>
                                        <p:strVal val="visible"/>
                                      </p:to>
                                    </p:set>
                                    <p:animEffect transition="in" filter="blinds(horizontal)">
                                      <p:cBhvr>
                                        <p:cTn id="35" dur="500"/>
                                        <p:tgtEl>
                                          <p:spTgt spid="76186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61865"/>
                                        </p:tgtEl>
                                        <p:attrNameLst>
                                          <p:attrName>style.visibility</p:attrName>
                                        </p:attrNameLst>
                                      </p:cBhvr>
                                      <p:to>
                                        <p:strVal val="visible"/>
                                      </p:to>
                                    </p:set>
                                    <p:animEffect transition="in" filter="blinds(horizontal)">
                                      <p:cBhvr>
                                        <p:cTn id="40" dur="500"/>
                                        <p:tgtEl>
                                          <p:spTgt spid="76186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61864"/>
                                        </p:tgtEl>
                                        <p:attrNameLst>
                                          <p:attrName>style.visibility</p:attrName>
                                        </p:attrNameLst>
                                      </p:cBhvr>
                                      <p:to>
                                        <p:strVal val="visible"/>
                                      </p:to>
                                    </p:set>
                                    <p:animEffect transition="in" filter="blinds(horizontal)">
                                      <p:cBhvr>
                                        <p:cTn id="45" dur="500"/>
                                        <p:tgtEl>
                                          <p:spTgt spid="761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58" grpId="0"/>
      <p:bldP spid="761859" grpId="0" build="p"/>
      <p:bldP spid="761861" grpId="0"/>
      <p:bldP spid="761862" grpId="0"/>
      <p:bldP spid="761863" grpId="0"/>
      <p:bldP spid="761864" grpId="0"/>
      <p:bldP spid="761865" grpId="0" animBg="1"/>
      <p:bldP spid="7618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ctrTitle"/>
          </p:nvPr>
        </p:nvSpPr>
        <p:spPr>
          <a:xfrm>
            <a:off x="685800" y="2130425"/>
            <a:ext cx="7772400" cy="3027363"/>
          </a:xfrm>
        </p:spPr>
        <p:txBody>
          <a:bodyPr/>
          <a:lstStyle/>
          <a:p>
            <a:pPr eaLnBrk="1" hangingPunct="1"/>
            <a:r>
              <a:rPr lang="de-DE" altLang="de-DE" dirty="0"/>
              <a:t>Herzlich Willkommen</a:t>
            </a:r>
            <a:br>
              <a:rPr lang="de-DE" altLang="de-DE" dirty="0"/>
            </a:br>
            <a:r>
              <a:rPr lang="de-DE" altLang="de-DE" dirty="0"/>
              <a:t>zum Projekt</a:t>
            </a:r>
            <a:br>
              <a:rPr lang="de-DE" altLang="de-DE" dirty="0"/>
            </a:br>
            <a:r>
              <a:rPr lang="de-DE" altLang="de-DE" dirty="0"/>
              <a:t>Produktentwicklung und Industriedesign 1</a:t>
            </a:r>
          </a:p>
        </p:txBody>
      </p:sp>
    </p:spTree>
    <p:extLst>
      <p:ext uri="{BB962C8B-B14F-4D97-AF65-F5344CB8AC3E}">
        <p14:creationId xmlns:p14="http://schemas.microsoft.com/office/powerpoint/2010/main" val="1681115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A04759D-87E8-4464-9371-C8F7FA5A97F8}" type="slidenum">
              <a:rPr lang="de-DE" altLang="de-DE" sz="1400" smtClean="0"/>
              <a:pPr eaLnBrk="1" hangingPunct="1">
                <a:spcBef>
                  <a:spcPct val="0"/>
                </a:spcBef>
                <a:buFontTx/>
                <a:buNone/>
              </a:pPr>
              <a:t>40</a:t>
            </a:fld>
            <a:endParaRPr lang="de-DE" altLang="de-DE" sz="1400"/>
          </a:p>
        </p:txBody>
      </p:sp>
      <p:pic>
        <p:nvPicPr>
          <p:cNvPr id="76288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1188" y="3879850"/>
            <a:ext cx="5256212" cy="297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2883" name="Rectangle 3"/>
          <p:cNvSpPr>
            <a:spLocks noGrp="1" noChangeArrowheads="1"/>
          </p:cNvSpPr>
          <p:nvPr>
            <p:ph type="title"/>
          </p:nvPr>
        </p:nvSpPr>
        <p:spPr/>
        <p:txBody>
          <a:bodyPr/>
          <a:lstStyle/>
          <a:p>
            <a:pPr eaLnBrk="1" hangingPunct="1"/>
            <a:r>
              <a:rPr lang="de-DE" altLang="de-DE" sz="2200" b="1"/>
              <a:t>1. Wesenskern der Aufgabe erkennen – Beispiel 2 </a:t>
            </a:r>
          </a:p>
        </p:txBody>
      </p:sp>
      <p:sp>
        <p:nvSpPr>
          <p:cNvPr id="762884" name="Rectangle 4"/>
          <p:cNvSpPr>
            <a:spLocks noGrp="1" noChangeArrowheads="1"/>
          </p:cNvSpPr>
          <p:nvPr>
            <p:ph type="body" sz="half" idx="1"/>
          </p:nvPr>
        </p:nvSpPr>
        <p:spPr>
          <a:xfrm>
            <a:off x="457200" y="1639888"/>
            <a:ext cx="8218488" cy="4525962"/>
          </a:xfrm>
        </p:spPr>
        <p:txBody>
          <a:bodyPr/>
          <a:lstStyle/>
          <a:p>
            <a:pPr eaLnBrk="1" hangingPunct="1">
              <a:buFontTx/>
              <a:buNone/>
            </a:pPr>
            <a:r>
              <a:rPr lang="de-DE" altLang="de-DE" sz="1600" b="1"/>
              <a:t>	</a:t>
            </a:r>
          </a:p>
          <a:p>
            <a:pPr eaLnBrk="1" hangingPunct="1">
              <a:buFontTx/>
              <a:buNone/>
            </a:pPr>
            <a:r>
              <a:rPr lang="de-DE" altLang="de-DE" sz="1600" b="1"/>
              <a:t>	Aufgabe: Konstruktion eines Autoverladekrans</a:t>
            </a:r>
          </a:p>
          <a:p>
            <a:pPr eaLnBrk="1" hangingPunct="1">
              <a:buFontTx/>
              <a:buNone/>
            </a:pPr>
            <a:r>
              <a:rPr lang="de-DE" altLang="de-DE" sz="1600"/>
              <a:t>	</a:t>
            </a:r>
            <a:r>
              <a:rPr lang="de-DE" altLang="de-DE" sz="1400"/>
              <a:t>Zum Einsatz auf einem Binnenschiff ist ein schiffseigener Verladekran zu konstruieren, mit dem der Kapitän im Hafen seinen mitgeführten PKW jederzeit an Land heben kann. </a:t>
            </a:r>
          </a:p>
          <a:p>
            <a:pPr eaLnBrk="1" hangingPunct="1">
              <a:buFontTx/>
              <a:buNone/>
            </a:pPr>
            <a:r>
              <a:rPr lang="de-DE" altLang="de-DE" sz="1400"/>
              <a:t>	Mit dem Kran wird das Fahrzeug auf dem Schiff angehoben (1), in Richtung Kai geschwenkt (2), positioniert (3) und schließlich abgesetzt (4). </a:t>
            </a:r>
          </a:p>
          <a:p>
            <a:pPr eaLnBrk="1" hangingPunct="1">
              <a:buFontTx/>
              <a:buNone/>
            </a:pPr>
            <a:r>
              <a:rPr lang="de-DE" altLang="de-DE" sz="1400"/>
              <a:t>	Antriebe durch Elektromotoren (380 V, 3-Phasen Wechselstrom)</a:t>
            </a:r>
          </a:p>
          <a:p>
            <a:pPr eaLnBrk="1" hangingPunct="1">
              <a:buFontTx/>
              <a:buNone/>
            </a:pPr>
            <a:r>
              <a:rPr lang="de-DE" altLang="de-DE" sz="1400"/>
              <a:t>	Sicherheitseinrichtungen bei Stromausfall sind vorzusehen und in Form von mechanischen Bremsen so auszuführen, dass sofort die volle Bremswirkung eintritt.</a:t>
            </a:r>
          </a:p>
          <a:p>
            <a:pPr eaLnBrk="1" hangingPunct="1">
              <a:buFontTx/>
              <a:buNone/>
            </a:pPr>
            <a:endParaRPr lang="de-DE" altLang="de-DE" sz="1400"/>
          </a:p>
        </p:txBody>
      </p:sp>
      <p:sp>
        <p:nvSpPr>
          <p:cNvPr id="762885" name="Rectangle 5"/>
          <p:cNvSpPr>
            <a:spLocks noChangeArrowheads="1"/>
          </p:cNvSpPr>
          <p:nvPr/>
        </p:nvSpPr>
        <p:spPr bwMode="auto">
          <a:xfrm>
            <a:off x="468313" y="1622425"/>
            <a:ext cx="50879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solidFill>
                  <a:srgbClr val="FF0000"/>
                </a:solidFill>
              </a:rPr>
              <a:t>Was ist das eigentliche Problem?</a:t>
            </a:r>
          </a:p>
        </p:txBody>
      </p:sp>
      <p:sp>
        <p:nvSpPr>
          <p:cNvPr id="762886" name="Rectangle 6"/>
          <p:cNvSpPr>
            <a:spLocks noChangeArrowheads="1"/>
          </p:cNvSpPr>
          <p:nvPr/>
        </p:nvSpPr>
        <p:spPr bwMode="auto">
          <a:xfrm>
            <a:off x="5664200" y="4149725"/>
            <a:ext cx="315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solidFill>
                  <a:srgbClr val="FF0000"/>
                </a:solidFill>
              </a:rPr>
              <a:t>Problem: Auto soll an Land</a:t>
            </a:r>
            <a:endParaRPr lang="de-DE" altLang="de-DE" sz="1800" b="1" u="sng">
              <a:solidFill>
                <a:srgbClr val="0000CC"/>
              </a:solidFill>
            </a:endParaRPr>
          </a:p>
        </p:txBody>
      </p:sp>
      <p:sp>
        <p:nvSpPr>
          <p:cNvPr id="762887" name="Rectangle 7"/>
          <p:cNvSpPr>
            <a:spLocks noChangeArrowheads="1"/>
          </p:cNvSpPr>
          <p:nvPr/>
        </p:nvSpPr>
        <p:spPr bwMode="auto">
          <a:xfrm>
            <a:off x="4356100" y="1628775"/>
            <a:ext cx="393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solidFill>
                  <a:srgbClr val="0000CC"/>
                </a:solidFill>
              </a:rPr>
              <a:t>Was ist der Wesenskern?</a:t>
            </a:r>
          </a:p>
        </p:txBody>
      </p:sp>
      <p:sp>
        <p:nvSpPr>
          <p:cNvPr id="762888" name="Rectangle 8"/>
          <p:cNvSpPr>
            <a:spLocks noChangeArrowheads="1"/>
          </p:cNvSpPr>
          <p:nvPr/>
        </p:nvSpPr>
        <p:spPr bwMode="auto">
          <a:xfrm>
            <a:off x="5668963" y="4581525"/>
            <a:ext cx="3346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solidFill>
                  <a:srgbClr val="0000CC"/>
                </a:solidFill>
              </a:rPr>
              <a:t>Wesenskern: </a:t>
            </a:r>
          </a:p>
          <a:p>
            <a:pPr eaLnBrk="1" hangingPunct="1">
              <a:spcBef>
                <a:spcPct val="0"/>
              </a:spcBef>
              <a:buFontTx/>
              <a:buNone/>
            </a:pPr>
            <a:r>
              <a:rPr lang="de-DE" altLang="de-DE" sz="1800">
                <a:solidFill>
                  <a:srgbClr val="0000CC"/>
                </a:solidFill>
              </a:rPr>
              <a:t>Entwicklung eines technischen</a:t>
            </a:r>
          </a:p>
          <a:p>
            <a:pPr eaLnBrk="1" hangingPunct="1">
              <a:spcBef>
                <a:spcPct val="0"/>
              </a:spcBef>
              <a:buFontTx/>
              <a:buNone/>
            </a:pPr>
            <a:r>
              <a:rPr lang="de-DE" altLang="de-DE" sz="1800">
                <a:solidFill>
                  <a:srgbClr val="0000CC"/>
                </a:solidFill>
              </a:rPr>
              <a:t>Gebildes zum Umsetzen eines </a:t>
            </a:r>
          </a:p>
          <a:p>
            <a:pPr eaLnBrk="1" hangingPunct="1">
              <a:spcBef>
                <a:spcPct val="0"/>
              </a:spcBef>
              <a:buFontTx/>
              <a:buNone/>
            </a:pPr>
            <a:r>
              <a:rPr lang="de-DE" altLang="de-DE" sz="1800">
                <a:solidFill>
                  <a:srgbClr val="0000CC"/>
                </a:solidFill>
              </a:rPr>
              <a:t>Autos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62883"/>
                                        </p:tgtEl>
                                        <p:attrNameLst>
                                          <p:attrName>style.visibility</p:attrName>
                                        </p:attrNameLst>
                                      </p:cBhvr>
                                      <p:to>
                                        <p:strVal val="visible"/>
                                      </p:to>
                                    </p:set>
                                    <p:animEffect transition="in" filter="blinds(horizontal)">
                                      <p:cBhvr>
                                        <p:cTn id="7" dur="500"/>
                                        <p:tgtEl>
                                          <p:spTgt spid="76288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62884">
                                            <p:txEl>
                                              <p:pRg st="0" end="0"/>
                                            </p:txEl>
                                          </p:spTgt>
                                        </p:tgtEl>
                                        <p:attrNameLst>
                                          <p:attrName>style.visibility</p:attrName>
                                        </p:attrNameLst>
                                      </p:cBhvr>
                                      <p:to>
                                        <p:strVal val="visible"/>
                                      </p:to>
                                    </p:set>
                                    <p:animEffect transition="in" filter="blinds(horizontal)">
                                      <p:cBhvr>
                                        <p:cTn id="10" dur="500"/>
                                        <p:tgtEl>
                                          <p:spTgt spid="762884">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62884">
                                            <p:txEl>
                                              <p:pRg st="1" end="1"/>
                                            </p:txEl>
                                          </p:spTgt>
                                        </p:tgtEl>
                                        <p:attrNameLst>
                                          <p:attrName>style.visibility</p:attrName>
                                        </p:attrNameLst>
                                      </p:cBhvr>
                                      <p:to>
                                        <p:strVal val="visible"/>
                                      </p:to>
                                    </p:set>
                                    <p:animEffect transition="in" filter="blinds(horizontal)">
                                      <p:cBhvr>
                                        <p:cTn id="13" dur="500"/>
                                        <p:tgtEl>
                                          <p:spTgt spid="762884">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62884">
                                            <p:txEl>
                                              <p:pRg st="2" end="2"/>
                                            </p:txEl>
                                          </p:spTgt>
                                        </p:tgtEl>
                                        <p:attrNameLst>
                                          <p:attrName>style.visibility</p:attrName>
                                        </p:attrNameLst>
                                      </p:cBhvr>
                                      <p:to>
                                        <p:strVal val="visible"/>
                                      </p:to>
                                    </p:set>
                                    <p:animEffect transition="in" filter="blinds(horizontal)">
                                      <p:cBhvr>
                                        <p:cTn id="18" dur="500"/>
                                        <p:tgtEl>
                                          <p:spTgt spid="762884">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62882"/>
                                        </p:tgtEl>
                                        <p:attrNameLst>
                                          <p:attrName>style.visibility</p:attrName>
                                        </p:attrNameLst>
                                      </p:cBhvr>
                                      <p:to>
                                        <p:strVal val="visible"/>
                                      </p:to>
                                    </p:set>
                                    <p:animEffect transition="in" filter="blinds(horizontal)">
                                      <p:cBhvr>
                                        <p:cTn id="21" dur="500"/>
                                        <p:tgtEl>
                                          <p:spTgt spid="76288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62884">
                                            <p:txEl>
                                              <p:pRg st="3" end="3"/>
                                            </p:txEl>
                                          </p:spTgt>
                                        </p:tgtEl>
                                        <p:attrNameLst>
                                          <p:attrName>style.visibility</p:attrName>
                                        </p:attrNameLst>
                                      </p:cBhvr>
                                      <p:to>
                                        <p:strVal val="visible"/>
                                      </p:to>
                                    </p:set>
                                    <p:animEffect transition="in" filter="blinds(horizontal)">
                                      <p:cBhvr>
                                        <p:cTn id="26" dur="500"/>
                                        <p:tgtEl>
                                          <p:spTgt spid="762884">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62884">
                                            <p:txEl>
                                              <p:pRg st="4" end="4"/>
                                            </p:txEl>
                                          </p:spTgt>
                                        </p:tgtEl>
                                        <p:attrNameLst>
                                          <p:attrName>style.visibility</p:attrName>
                                        </p:attrNameLst>
                                      </p:cBhvr>
                                      <p:to>
                                        <p:strVal val="visible"/>
                                      </p:to>
                                    </p:set>
                                    <p:animEffect transition="in" filter="blinds(horizontal)">
                                      <p:cBhvr>
                                        <p:cTn id="31" dur="500"/>
                                        <p:tgtEl>
                                          <p:spTgt spid="762884">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62884">
                                            <p:txEl>
                                              <p:pRg st="5" end="5"/>
                                            </p:txEl>
                                          </p:spTgt>
                                        </p:tgtEl>
                                        <p:attrNameLst>
                                          <p:attrName>style.visibility</p:attrName>
                                        </p:attrNameLst>
                                      </p:cBhvr>
                                      <p:to>
                                        <p:strVal val="visible"/>
                                      </p:to>
                                    </p:set>
                                    <p:animEffect transition="in" filter="blinds(horizontal)">
                                      <p:cBhvr>
                                        <p:cTn id="36" dur="500"/>
                                        <p:tgtEl>
                                          <p:spTgt spid="762884">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62885"/>
                                        </p:tgtEl>
                                        <p:attrNameLst>
                                          <p:attrName>style.visibility</p:attrName>
                                        </p:attrNameLst>
                                      </p:cBhvr>
                                      <p:to>
                                        <p:strVal val="visible"/>
                                      </p:to>
                                    </p:set>
                                    <p:animEffect transition="in" filter="blinds(horizontal)">
                                      <p:cBhvr>
                                        <p:cTn id="41" dur="500"/>
                                        <p:tgtEl>
                                          <p:spTgt spid="76288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62886"/>
                                        </p:tgtEl>
                                        <p:attrNameLst>
                                          <p:attrName>style.visibility</p:attrName>
                                        </p:attrNameLst>
                                      </p:cBhvr>
                                      <p:to>
                                        <p:strVal val="visible"/>
                                      </p:to>
                                    </p:set>
                                    <p:animEffect transition="in" filter="blinds(horizontal)">
                                      <p:cBhvr>
                                        <p:cTn id="46" dur="500"/>
                                        <p:tgtEl>
                                          <p:spTgt spid="76288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62887"/>
                                        </p:tgtEl>
                                        <p:attrNameLst>
                                          <p:attrName>style.visibility</p:attrName>
                                        </p:attrNameLst>
                                      </p:cBhvr>
                                      <p:to>
                                        <p:strVal val="visible"/>
                                      </p:to>
                                    </p:set>
                                    <p:animEffect transition="in" filter="blinds(horizontal)">
                                      <p:cBhvr>
                                        <p:cTn id="51" dur="500"/>
                                        <p:tgtEl>
                                          <p:spTgt spid="76288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762888"/>
                                        </p:tgtEl>
                                        <p:attrNameLst>
                                          <p:attrName>style.visibility</p:attrName>
                                        </p:attrNameLst>
                                      </p:cBhvr>
                                      <p:to>
                                        <p:strVal val="visible"/>
                                      </p:to>
                                    </p:set>
                                    <p:animEffect transition="in" filter="blinds(horizontal)">
                                      <p:cBhvr>
                                        <p:cTn id="56" dur="500"/>
                                        <p:tgtEl>
                                          <p:spTgt spid="762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3" grpId="0"/>
      <p:bldP spid="762884" grpId="0" build="p"/>
      <p:bldP spid="762885" grpId="0"/>
      <p:bldP spid="762886" grpId="0"/>
      <p:bldP spid="762887" grpId="0"/>
      <p:bldP spid="76288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C956526-39E8-41E7-9B13-AFC836E7B0ED}" type="slidenum">
              <a:rPr lang="de-DE" altLang="de-DE" sz="1400" smtClean="0"/>
              <a:pPr eaLnBrk="1" hangingPunct="1">
                <a:spcBef>
                  <a:spcPct val="0"/>
                </a:spcBef>
                <a:buFontTx/>
                <a:buNone/>
              </a:pPr>
              <a:t>41</a:t>
            </a:fld>
            <a:endParaRPr lang="de-DE" altLang="de-DE" sz="1400"/>
          </a:p>
        </p:txBody>
      </p:sp>
      <p:sp>
        <p:nvSpPr>
          <p:cNvPr id="45059" name="Rectangle 2"/>
          <p:cNvSpPr>
            <a:spLocks noGrp="1" noChangeArrowheads="1"/>
          </p:cNvSpPr>
          <p:nvPr>
            <p:ph type="title"/>
          </p:nvPr>
        </p:nvSpPr>
        <p:spPr/>
        <p:txBody>
          <a:bodyPr/>
          <a:lstStyle/>
          <a:p>
            <a:pPr eaLnBrk="1" hangingPunct="1"/>
            <a:r>
              <a:rPr lang="de-DE" altLang="de-DE" sz="2200" b="1"/>
              <a:t>2. Sammeln vor Anforderungen</a:t>
            </a:r>
          </a:p>
        </p:txBody>
      </p:sp>
      <p:sp>
        <p:nvSpPr>
          <p:cNvPr id="892931" name="Rectangle 3"/>
          <p:cNvSpPr>
            <a:spLocks noGrp="1" noChangeArrowheads="1"/>
          </p:cNvSpPr>
          <p:nvPr>
            <p:ph type="body" idx="1"/>
          </p:nvPr>
        </p:nvSpPr>
        <p:spPr/>
        <p:txBody>
          <a:bodyPr/>
          <a:lstStyle/>
          <a:p>
            <a:pPr eaLnBrk="1" hangingPunct="1">
              <a:buFontTx/>
              <a:buNone/>
            </a:pPr>
            <a:endParaRPr lang="de-DE" altLang="de-DE" sz="2000" b="1" dirty="0"/>
          </a:p>
          <a:p>
            <a:pPr eaLnBrk="1" hangingPunct="1">
              <a:buFontTx/>
              <a:buNone/>
            </a:pPr>
            <a:endParaRPr lang="de-DE" altLang="de-DE" sz="2000" b="1" dirty="0"/>
          </a:p>
          <a:p>
            <a:pPr eaLnBrk="1" hangingPunct="1">
              <a:buFontTx/>
              <a:buNone/>
            </a:pPr>
            <a:r>
              <a:rPr lang="de-DE" altLang="de-DE" sz="2000" b="1" dirty="0"/>
              <a:t>2.1 mit </a:t>
            </a:r>
            <a:r>
              <a:rPr lang="de-DE" altLang="de-DE" sz="2000" b="1" dirty="0" err="1"/>
              <a:t>Prozeß</a:t>
            </a:r>
            <a:r>
              <a:rPr lang="de-DE" altLang="de-DE" sz="2000" b="1" dirty="0"/>
              <a:t>- und Systembetrachtung</a:t>
            </a:r>
          </a:p>
          <a:p>
            <a:pPr eaLnBrk="1" hangingPunct="1">
              <a:buFontTx/>
              <a:buNone/>
            </a:pPr>
            <a:r>
              <a:rPr lang="de-DE" altLang="de-DE" sz="2000" b="1" dirty="0"/>
              <a:t>2.2 mit Hilfe von Checklisten</a:t>
            </a:r>
          </a:p>
          <a:p>
            <a:pPr eaLnBrk="1" hangingPunct="1">
              <a:buFontTx/>
              <a:buNone/>
            </a:pPr>
            <a:endParaRPr lang="de-DE" altLang="de-DE"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92931">
                                            <p:txEl>
                                              <p:pRg st="2" end="2"/>
                                            </p:txEl>
                                          </p:spTgt>
                                        </p:tgtEl>
                                        <p:attrNameLst>
                                          <p:attrName>style.visibility</p:attrName>
                                        </p:attrNameLst>
                                      </p:cBhvr>
                                      <p:to>
                                        <p:strVal val="visible"/>
                                      </p:to>
                                    </p:set>
                                    <p:animEffect transition="in" filter="blinds(horizontal)">
                                      <p:cBhvr>
                                        <p:cTn id="7" dur="500"/>
                                        <p:tgtEl>
                                          <p:spTgt spid="892931">
                                            <p:txEl>
                                              <p:pRg st="2" end="2"/>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92931">
                                            <p:txEl>
                                              <p:pRg st="3" end="3"/>
                                            </p:txEl>
                                          </p:spTgt>
                                        </p:tgtEl>
                                        <p:attrNameLst>
                                          <p:attrName>style.visibility</p:attrName>
                                        </p:attrNameLst>
                                      </p:cBhvr>
                                      <p:to>
                                        <p:strVal val="visible"/>
                                      </p:to>
                                    </p:set>
                                    <p:animEffect transition="in" filter="blinds(horizontal)">
                                      <p:cBhvr>
                                        <p:cTn id="11" dur="500"/>
                                        <p:tgtEl>
                                          <p:spTgt spid="8929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44B47F7-7459-4064-B9CB-34E094EC5836}" type="slidenum">
              <a:rPr lang="de-DE" altLang="de-DE" sz="1400" smtClean="0"/>
              <a:pPr eaLnBrk="1" hangingPunct="1">
                <a:spcBef>
                  <a:spcPct val="0"/>
                </a:spcBef>
                <a:buFontTx/>
                <a:buNone/>
              </a:pPr>
              <a:t>42</a:t>
            </a:fld>
            <a:endParaRPr lang="de-DE" altLang="de-DE" sz="1400"/>
          </a:p>
        </p:txBody>
      </p:sp>
      <p:pic>
        <p:nvPicPr>
          <p:cNvPr id="7639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3865563"/>
            <a:ext cx="5976937" cy="299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3907" name="Rectangle 3"/>
          <p:cNvSpPr>
            <a:spLocks noGrp="1" noChangeArrowheads="1"/>
          </p:cNvSpPr>
          <p:nvPr>
            <p:ph type="title"/>
          </p:nvPr>
        </p:nvSpPr>
        <p:spPr/>
        <p:txBody>
          <a:bodyPr/>
          <a:lstStyle/>
          <a:p>
            <a:pPr eaLnBrk="1" hangingPunct="1"/>
            <a:r>
              <a:rPr lang="de-DE" altLang="de-DE" sz="2200" b="1"/>
              <a:t>2.1 Sammeln von Anforderungen</a:t>
            </a:r>
            <a:br>
              <a:rPr lang="de-DE" altLang="de-DE" sz="2200" b="1"/>
            </a:br>
            <a:r>
              <a:rPr lang="de-DE" altLang="de-DE" sz="2200" b="1"/>
              <a:t>mit Prozeß- und Systembetrachtungen</a:t>
            </a:r>
          </a:p>
        </p:txBody>
      </p:sp>
      <p:sp>
        <p:nvSpPr>
          <p:cNvPr id="763908" name="Rectangle 4"/>
          <p:cNvSpPr>
            <a:spLocks noGrp="1" noChangeArrowheads="1"/>
          </p:cNvSpPr>
          <p:nvPr>
            <p:ph type="body" idx="1"/>
          </p:nvPr>
        </p:nvSpPr>
        <p:spPr>
          <a:xfrm>
            <a:off x="457200" y="1600200"/>
            <a:ext cx="8686800" cy="4525963"/>
          </a:xfrm>
        </p:spPr>
        <p:txBody>
          <a:bodyPr/>
          <a:lstStyle/>
          <a:p>
            <a:pPr eaLnBrk="1" hangingPunct="1">
              <a:buFontTx/>
              <a:buNone/>
            </a:pPr>
            <a:r>
              <a:rPr lang="de-DE" altLang="de-DE" sz="1800" b="1"/>
              <a:t>Ermitteln von Anforderungen durch gezielte </a:t>
            </a:r>
            <a:r>
              <a:rPr lang="de-DE" altLang="de-DE" sz="1800" b="1">
                <a:solidFill>
                  <a:srgbClr val="0000CC"/>
                </a:solidFill>
              </a:rPr>
              <a:t>Prozeß- und Systemanalyse</a:t>
            </a:r>
            <a:r>
              <a:rPr lang="de-DE" altLang="de-DE" sz="1800" b="1"/>
              <a:t>: </a:t>
            </a:r>
          </a:p>
          <a:p>
            <a:pPr eaLnBrk="1" hangingPunct="1">
              <a:buFontTx/>
              <a:buNone/>
            </a:pPr>
            <a:r>
              <a:rPr lang="de-DE" altLang="de-DE" sz="1600"/>
              <a:t>(insbesondere für Betrieb und Stillstand des Produkts)</a:t>
            </a:r>
            <a:endParaRPr lang="de-DE" altLang="de-DE" sz="1600" b="1"/>
          </a:p>
          <a:p>
            <a:pPr eaLnBrk="1" hangingPunct="1">
              <a:buFontTx/>
              <a:buNone/>
            </a:pPr>
            <a:endParaRPr lang="de-DE" altLang="de-DE" sz="800" b="1"/>
          </a:p>
          <a:p>
            <a:pPr eaLnBrk="1" hangingPunct="1"/>
            <a:r>
              <a:rPr lang="de-DE" altLang="de-DE" sz="1600"/>
              <a:t>Welches sind die Nachbarsysteme? (Maschinen, Personen, Umweltkomponenten)</a:t>
            </a:r>
          </a:p>
          <a:p>
            <a:pPr eaLnBrk="1" hangingPunct="1"/>
            <a:r>
              <a:rPr lang="de-DE" altLang="de-DE" sz="1600"/>
              <a:t>Welche Beziehungen hat das Produkt zu den Nachbarsystemen?</a:t>
            </a:r>
          </a:p>
          <a:p>
            <a:pPr eaLnBrk="1" hangingPunct="1"/>
            <a:r>
              <a:rPr lang="de-DE" altLang="de-DE" sz="1600"/>
              <a:t>Welche erwünschten Beziehungen sind vorhanden? (Einwirkungen, Rückwirkungen)</a:t>
            </a:r>
          </a:p>
          <a:p>
            <a:pPr eaLnBrk="1" hangingPunct="1"/>
            <a:r>
              <a:rPr lang="de-DE" altLang="de-DE" sz="1600"/>
              <a:t>Welche unerwünschten Beziehungen können auftreten) (Störwirkungen, Nebenwirkungen)</a:t>
            </a:r>
          </a:p>
          <a:p>
            <a:pPr eaLnBrk="1" hangingPunct="1"/>
            <a:r>
              <a:rPr lang="de-DE" altLang="de-DE" sz="1600"/>
              <a:t>Art, Dauer, Häufigkeit der Beziehungen</a:t>
            </a:r>
          </a:p>
        </p:txBody>
      </p:sp>
      <p:sp>
        <p:nvSpPr>
          <p:cNvPr id="763909" name="Text Box 5"/>
          <p:cNvSpPr txBox="1">
            <a:spLocks noChangeArrowheads="1"/>
          </p:cNvSpPr>
          <p:nvPr/>
        </p:nvSpPr>
        <p:spPr bwMode="auto">
          <a:xfrm rot="-5400000">
            <a:off x="8038306" y="5372894"/>
            <a:ext cx="201453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763910" name="Text Box 6"/>
          <p:cNvSpPr txBox="1">
            <a:spLocks noChangeArrowheads="1"/>
          </p:cNvSpPr>
          <p:nvPr/>
        </p:nvSpPr>
        <p:spPr bwMode="auto">
          <a:xfrm>
            <a:off x="539750" y="6188075"/>
            <a:ext cx="1930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t>Eingangszustand</a:t>
            </a:r>
          </a:p>
          <a:p>
            <a:pPr eaLnBrk="1" hangingPunct="1">
              <a:spcBef>
                <a:spcPct val="0"/>
              </a:spcBef>
              <a:buFontTx/>
              <a:buNone/>
            </a:pPr>
            <a:r>
              <a:rPr lang="de-DE" altLang="de-DE" sz="1200" b="1"/>
              <a:t>Eingangsgrößen</a:t>
            </a:r>
          </a:p>
        </p:txBody>
      </p:sp>
      <p:sp>
        <p:nvSpPr>
          <p:cNvPr id="763911" name="Text Box 7"/>
          <p:cNvSpPr txBox="1">
            <a:spLocks noChangeArrowheads="1"/>
          </p:cNvSpPr>
          <p:nvPr/>
        </p:nvSpPr>
        <p:spPr bwMode="auto">
          <a:xfrm>
            <a:off x="6229350" y="6188075"/>
            <a:ext cx="19954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200" b="1"/>
              <a:t>Ausgangszustand</a:t>
            </a:r>
          </a:p>
          <a:p>
            <a:pPr algn="r" eaLnBrk="1" hangingPunct="1">
              <a:spcBef>
                <a:spcPct val="0"/>
              </a:spcBef>
              <a:buFontTx/>
              <a:buNone/>
            </a:pPr>
            <a:r>
              <a:rPr lang="de-DE" altLang="de-DE" sz="1200" b="1"/>
              <a:t>Ausgangsgrößen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63907"/>
                                        </p:tgtEl>
                                        <p:attrNameLst>
                                          <p:attrName>style.visibility</p:attrName>
                                        </p:attrNameLst>
                                      </p:cBhvr>
                                      <p:to>
                                        <p:strVal val="visible"/>
                                      </p:to>
                                    </p:set>
                                    <p:animEffect transition="in" filter="blinds(horizontal)">
                                      <p:cBhvr>
                                        <p:cTn id="7" dur="500"/>
                                        <p:tgtEl>
                                          <p:spTgt spid="76390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63908">
                                            <p:txEl>
                                              <p:pRg st="0" end="0"/>
                                            </p:txEl>
                                          </p:spTgt>
                                        </p:tgtEl>
                                        <p:attrNameLst>
                                          <p:attrName>style.visibility</p:attrName>
                                        </p:attrNameLst>
                                      </p:cBhvr>
                                      <p:to>
                                        <p:strVal val="visible"/>
                                      </p:to>
                                    </p:set>
                                    <p:animEffect transition="in" filter="blinds(horizontal)">
                                      <p:cBhvr>
                                        <p:cTn id="10" dur="500"/>
                                        <p:tgtEl>
                                          <p:spTgt spid="76390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63908">
                                            <p:txEl>
                                              <p:pRg st="1" end="1"/>
                                            </p:txEl>
                                          </p:spTgt>
                                        </p:tgtEl>
                                        <p:attrNameLst>
                                          <p:attrName>style.visibility</p:attrName>
                                        </p:attrNameLst>
                                      </p:cBhvr>
                                      <p:to>
                                        <p:strVal val="visible"/>
                                      </p:to>
                                    </p:set>
                                    <p:animEffect transition="in" filter="blinds(horizontal)">
                                      <p:cBhvr>
                                        <p:cTn id="15" dur="500"/>
                                        <p:tgtEl>
                                          <p:spTgt spid="763908">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63906"/>
                                        </p:tgtEl>
                                        <p:attrNameLst>
                                          <p:attrName>style.visibility</p:attrName>
                                        </p:attrNameLst>
                                      </p:cBhvr>
                                      <p:to>
                                        <p:strVal val="visible"/>
                                      </p:to>
                                    </p:set>
                                    <p:animEffect transition="in" filter="blinds(horizontal)">
                                      <p:cBhvr>
                                        <p:cTn id="18" dur="500"/>
                                        <p:tgtEl>
                                          <p:spTgt spid="76390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63909"/>
                                        </p:tgtEl>
                                        <p:attrNameLst>
                                          <p:attrName>style.visibility</p:attrName>
                                        </p:attrNameLst>
                                      </p:cBhvr>
                                      <p:to>
                                        <p:strVal val="visible"/>
                                      </p:to>
                                    </p:set>
                                    <p:animEffect transition="in" filter="blinds(horizontal)">
                                      <p:cBhvr>
                                        <p:cTn id="21" dur="500"/>
                                        <p:tgtEl>
                                          <p:spTgt spid="7639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63910"/>
                                        </p:tgtEl>
                                        <p:attrNameLst>
                                          <p:attrName>style.visibility</p:attrName>
                                        </p:attrNameLst>
                                      </p:cBhvr>
                                      <p:to>
                                        <p:strVal val="visible"/>
                                      </p:to>
                                    </p:set>
                                    <p:animEffect transition="in" filter="blinds(horizontal)">
                                      <p:cBhvr>
                                        <p:cTn id="26" dur="500"/>
                                        <p:tgtEl>
                                          <p:spTgt spid="76391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63911"/>
                                        </p:tgtEl>
                                        <p:attrNameLst>
                                          <p:attrName>style.visibility</p:attrName>
                                        </p:attrNameLst>
                                      </p:cBhvr>
                                      <p:to>
                                        <p:strVal val="visible"/>
                                      </p:to>
                                    </p:set>
                                    <p:animEffect transition="in" filter="blinds(horizontal)">
                                      <p:cBhvr>
                                        <p:cTn id="29" dur="500"/>
                                        <p:tgtEl>
                                          <p:spTgt spid="7639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63908">
                                            <p:txEl>
                                              <p:pRg st="3" end="3"/>
                                            </p:txEl>
                                          </p:spTgt>
                                        </p:tgtEl>
                                        <p:attrNameLst>
                                          <p:attrName>style.visibility</p:attrName>
                                        </p:attrNameLst>
                                      </p:cBhvr>
                                      <p:to>
                                        <p:strVal val="visible"/>
                                      </p:to>
                                    </p:set>
                                    <p:animEffect transition="in" filter="blinds(horizontal)">
                                      <p:cBhvr>
                                        <p:cTn id="34" dur="500"/>
                                        <p:tgtEl>
                                          <p:spTgt spid="763908">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63908">
                                            <p:txEl>
                                              <p:pRg st="4" end="4"/>
                                            </p:txEl>
                                          </p:spTgt>
                                        </p:tgtEl>
                                        <p:attrNameLst>
                                          <p:attrName>style.visibility</p:attrName>
                                        </p:attrNameLst>
                                      </p:cBhvr>
                                      <p:to>
                                        <p:strVal val="visible"/>
                                      </p:to>
                                    </p:set>
                                    <p:animEffect transition="in" filter="blinds(horizontal)">
                                      <p:cBhvr>
                                        <p:cTn id="39" dur="500"/>
                                        <p:tgtEl>
                                          <p:spTgt spid="763908">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63908">
                                            <p:txEl>
                                              <p:pRg st="5" end="5"/>
                                            </p:txEl>
                                          </p:spTgt>
                                        </p:tgtEl>
                                        <p:attrNameLst>
                                          <p:attrName>style.visibility</p:attrName>
                                        </p:attrNameLst>
                                      </p:cBhvr>
                                      <p:to>
                                        <p:strVal val="visible"/>
                                      </p:to>
                                    </p:set>
                                    <p:animEffect transition="in" filter="blinds(horizontal)">
                                      <p:cBhvr>
                                        <p:cTn id="44" dur="500"/>
                                        <p:tgtEl>
                                          <p:spTgt spid="763908">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63908">
                                            <p:txEl>
                                              <p:pRg st="6" end="6"/>
                                            </p:txEl>
                                          </p:spTgt>
                                        </p:tgtEl>
                                        <p:attrNameLst>
                                          <p:attrName>style.visibility</p:attrName>
                                        </p:attrNameLst>
                                      </p:cBhvr>
                                      <p:to>
                                        <p:strVal val="visible"/>
                                      </p:to>
                                    </p:set>
                                    <p:animEffect transition="in" filter="blinds(horizontal)">
                                      <p:cBhvr>
                                        <p:cTn id="49" dur="500"/>
                                        <p:tgtEl>
                                          <p:spTgt spid="763908">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63908">
                                            <p:txEl>
                                              <p:pRg st="7" end="7"/>
                                            </p:txEl>
                                          </p:spTgt>
                                        </p:tgtEl>
                                        <p:attrNameLst>
                                          <p:attrName>style.visibility</p:attrName>
                                        </p:attrNameLst>
                                      </p:cBhvr>
                                      <p:to>
                                        <p:strVal val="visible"/>
                                      </p:to>
                                    </p:set>
                                    <p:animEffect transition="in" filter="blinds(horizontal)">
                                      <p:cBhvr>
                                        <p:cTn id="54" dur="500"/>
                                        <p:tgtEl>
                                          <p:spTgt spid="76390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07" grpId="0"/>
      <p:bldP spid="763908" grpId="0" build="p"/>
      <p:bldP spid="763909" grpId="0"/>
      <p:bldP spid="763910" grpId="0"/>
      <p:bldP spid="7639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B56B208-51C4-48F1-ACA6-9F098B4AE547}" type="slidenum">
              <a:rPr lang="de-DE" altLang="de-DE" sz="1400" smtClean="0"/>
              <a:pPr eaLnBrk="1" hangingPunct="1">
                <a:spcBef>
                  <a:spcPct val="0"/>
                </a:spcBef>
                <a:buFontTx/>
                <a:buNone/>
              </a:pPr>
              <a:t>43</a:t>
            </a:fld>
            <a:endParaRPr lang="de-DE" altLang="de-DE" sz="1400"/>
          </a:p>
        </p:txBody>
      </p:sp>
      <p:sp>
        <p:nvSpPr>
          <p:cNvPr id="764930" name="Rectangle 2"/>
          <p:cNvSpPr>
            <a:spLocks noGrp="1" noChangeArrowheads="1"/>
          </p:cNvSpPr>
          <p:nvPr>
            <p:ph type="title"/>
          </p:nvPr>
        </p:nvSpPr>
        <p:spPr/>
        <p:txBody>
          <a:bodyPr/>
          <a:lstStyle/>
          <a:p>
            <a:pPr eaLnBrk="1" hangingPunct="1"/>
            <a:r>
              <a:rPr lang="de-DE" altLang="de-DE" sz="2200" b="1"/>
              <a:t>2.2 Sammeln von Anforderungen</a:t>
            </a:r>
            <a:br>
              <a:rPr lang="de-DE" altLang="de-DE" sz="2200" b="1"/>
            </a:br>
            <a:r>
              <a:rPr lang="de-DE" altLang="de-DE" sz="2200" b="1"/>
              <a:t>mit Hilfe von Checklisten</a:t>
            </a:r>
          </a:p>
        </p:txBody>
      </p:sp>
      <p:sp>
        <p:nvSpPr>
          <p:cNvPr id="764931" name="Rectangle 3"/>
          <p:cNvSpPr>
            <a:spLocks noGrp="1" noChangeArrowheads="1"/>
          </p:cNvSpPr>
          <p:nvPr>
            <p:ph type="body" idx="1"/>
          </p:nvPr>
        </p:nvSpPr>
        <p:spPr/>
        <p:txBody>
          <a:bodyPr/>
          <a:lstStyle/>
          <a:p>
            <a:pPr eaLnBrk="1" hangingPunct="1">
              <a:buFontTx/>
              <a:buNone/>
            </a:pPr>
            <a:endParaRPr lang="de-DE" altLang="de-DE" sz="1800" b="1" dirty="0"/>
          </a:p>
          <a:p>
            <a:pPr eaLnBrk="1" hangingPunct="1">
              <a:buFontTx/>
              <a:buNone/>
            </a:pPr>
            <a:r>
              <a:rPr lang="de-DE" altLang="de-DE" sz="1800" b="1" dirty="0"/>
              <a:t>Arbeiten mit Checklisten I und II</a:t>
            </a:r>
          </a:p>
          <a:p>
            <a:pPr eaLnBrk="1" hangingPunct="1">
              <a:buFontTx/>
              <a:buNone/>
            </a:pPr>
            <a:endParaRPr lang="de-DE" altLang="de-DE" sz="1800" b="1" dirty="0"/>
          </a:p>
          <a:p>
            <a:pPr eaLnBrk="1" hangingPunct="1">
              <a:buFontTx/>
              <a:buNone/>
            </a:pPr>
            <a:r>
              <a:rPr lang="de-DE" altLang="de-DE" sz="1800" b="1" dirty="0"/>
              <a:t>I)	Leitlinie mit Hauptmerkmalen (Pahl / Beitz)</a:t>
            </a:r>
          </a:p>
          <a:p>
            <a:pPr eaLnBrk="1" hangingPunct="1">
              <a:buFontTx/>
              <a:buNone/>
            </a:pPr>
            <a:r>
              <a:rPr lang="de-DE" altLang="de-DE" sz="1800" b="1" dirty="0">
                <a:solidFill>
                  <a:schemeClr val="bg1">
                    <a:lumMod val="65000"/>
                  </a:schemeClr>
                </a:solidFill>
              </a:rPr>
              <a:t>II)	Checkliste nach Lebenslaufphasen (Birkhofer)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64930"/>
                                        </p:tgtEl>
                                        <p:attrNameLst>
                                          <p:attrName>style.visibility</p:attrName>
                                        </p:attrNameLst>
                                      </p:cBhvr>
                                      <p:to>
                                        <p:strVal val="visible"/>
                                      </p:to>
                                    </p:set>
                                    <p:animEffect transition="in" filter="blinds(horizontal)">
                                      <p:cBhvr>
                                        <p:cTn id="7" dur="500"/>
                                        <p:tgtEl>
                                          <p:spTgt spid="7649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64931">
                                            <p:txEl>
                                              <p:pRg st="1" end="1"/>
                                            </p:txEl>
                                          </p:spTgt>
                                        </p:tgtEl>
                                        <p:attrNameLst>
                                          <p:attrName>style.visibility</p:attrName>
                                        </p:attrNameLst>
                                      </p:cBhvr>
                                      <p:to>
                                        <p:strVal val="visible"/>
                                      </p:to>
                                    </p:set>
                                    <p:animEffect transition="in" filter="blinds(horizontal)">
                                      <p:cBhvr>
                                        <p:cTn id="10" dur="500"/>
                                        <p:tgtEl>
                                          <p:spTgt spid="764931">
                                            <p:txEl>
                                              <p:pRg st="1" end="1"/>
                                            </p:txEl>
                                          </p:spTgt>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764931">
                                            <p:txEl>
                                              <p:pRg st="3" end="3"/>
                                            </p:txEl>
                                          </p:spTgt>
                                        </p:tgtEl>
                                        <p:attrNameLst>
                                          <p:attrName>style.visibility</p:attrName>
                                        </p:attrNameLst>
                                      </p:cBhvr>
                                      <p:to>
                                        <p:strVal val="visible"/>
                                      </p:to>
                                    </p:set>
                                    <p:animEffect transition="in" filter="blinds(horizontal)">
                                      <p:cBhvr>
                                        <p:cTn id="14" dur="500"/>
                                        <p:tgtEl>
                                          <p:spTgt spid="764931">
                                            <p:txEl>
                                              <p:pRg st="3" end="3"/>
                                            </p:txEl>
                                          </p:spTgt>
                                        </p:tgtEl>
                                      </p:cBhvr>
                                    </p:animEffect>
                                  </p:childTnLst>
                                </p:cTn>
                              </p:par>
                            </p:childTnLst>
                          </p:cTn>
                        </p:par>
                        <p:par>
                          <p:cTn id="15" fill="hold" nodeType="afterGroup">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764931">
                                            <p:txEl>
                                              <p:pRg st="4" end="4"/>
                                            </p:txEl>
                                          </p:spTgt>
                                        </p:tgtEl>
                                        <p:attrNameLst>
                                          <p:attrName>style.visibility</p:attrName>
                                        </p:attrNameLst>
                                      </p:cBhvr>
                                      <p:to>
                                        <p:strVal val="visible"/>
                                      </p:to>
                                    </p:set>
                                    <p:animEffect transition="in" filter="blinds(horizontal)">
                                      <p:cBhvr>
                                        <p:cTn id="18" dur="500"/>
                                        <p:tgtEl>
                                          <p:spTgt spid="764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0" grpId="0"/>
      <p:bldP spid="76493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6FA6772-8F5F-4BDA-BDA0-598DB2D8BC05}" type="slidenum">
              <a:rPr lang="de-DE" altLang="de-DE" sz="1400" smtClean="0"/>
              <a:pPr eaLnBrk="1" hangingPunct="1">
                <a:spcBef>
                  <a:spcPct val="0"/>
                </a:spcBef>
                <a:buFontTx/>
                <a:buNone/>
              </a:pPr>
              <a:t>44</a:t>
            </a:fld>
            <a:endParaRPr lang="de-DE" altLang="de-DE" sz="1400"/>
          </a:p>
        </p:txBody>
      </p:sp>
      <p:pic>
        <p:nvPicPr>
          <p:cNvPr id="76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655763"/>
            <a:ext cx="4678363"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59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3043238"/>
            <a:ext cx="4678363"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5956" name="Text Box 4"/>
          <p:cNvSpPr txBox="1">
            <a:spLocks noChangeArrowheads="1"/>
          </p:cNvSpPr>
          <p:nvPr/>
        </p:nvSpPr>
        <p:spPr bwMode="auto">
          <a:xfrm>
            <a:off x="39688" y="1951038"/>
            <a:ext cx="4503737" cy="1371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de-DE" altLang="de-DE" sz="900">
                <a:solidFill>
                  <a:srgbClr val="FF0000"/>
                </a:solidFill>
                <a:latin typeface="Times New Roman" pitchFamily="18" charset="0"/>
              </a:rPr>
              <a:t>Unternehmensziele</a:t>
            </a:r>
            <a:r>
              <a:rPr lang="de-DE" altLang="de-DE" sz="1000">
                <a:solidFill>
                  <a:srgbClr val="FF0000"/>
                </a:solidFill>
                <a:latin typeface="Times New Roman" pitchFamily="18" charset="0"/>
              </a:rPr>
              <a:t> Firmenimage, Marktanteile, Wettbewerber, Stückzahl</a:t>
            </a:r>
            <a:br>
              <a:rPr lang="de-DE" altLang="de-DE" sz="1000">
                <a:solidFill>
                  <a:srgbClr val="FF0000"/>
                </a:solidFill>
                <a:latin typeface="Times New Roman" pitchFamily="18" charset="0"/>
              </a:rPr>
            </a:br>
            <a:r>
              <a:rPr lang="de-DE" altLang="de-DE" sz="1000">
                <a:solidFill>
                  <a:srgbClr val="FF0000"/>
                </a:solidFill>
                <a:latin typeface="Times New Roman" pitchFamily="18" charset="0"/>
              </a:rPr>
              <a:t>Design	Symmetrie, Proportionen, Dynamik</a:t>
            </a:r>
          </a:p>
          <a:p>
            <a:pPr eaLnBrk="1" hangingPunct="1">
              <a:buFontTx/>
              <a:buNone/>
            </a:pPr>
            <a:r>
              <a:rPr lang="de-DE" altLang="de-DE" sz="1000">
                <a:solidFill>
                  <a:srgbClr val="FF0000"/>
                </a:solidFill>
                <a:latin typeface="Times New Roman" pitchFamily="18" charset="0"/>
              </a:rPr>
              <a:t>Kosten	max. zulässige Herstellkosten, Werkzeugkosten, Investition und 	Amortisation</a:t>
            </a:r>
          </a:p>
          <a:p>
            <a:pPr eaLnBrk="1" hangingPunct="1">
              <a:buFontTx/>
              <a:buNone/>
            </a:pPr>
            <a:r>
              <a:rPr lang="de-DE" altLang="de-DE" sz="1000">
                <a:solidFill>
                  <a:srgbClr val="FF0000"/>
                </a:solidFill>
                <a:latin typeface="Times New Roman" pitchFamily="18" charset="0"/>
              </a:rPr>
              <a:t>Termin 	Entwicklungsphasen (Klären der Aufgabe, Konzipieren, 	Entwerfen, Ausarbeiten, Produzieren) Funktionsmuster / 	Prototyp, 0-Serie, Markteinführung), Entwicklungszeit, Ende der 	Entwicklung, Lieferzeit</a:t>
            </a:r>
          </a:p>
        </p:txBody>
      </p:sp>
      <p:pic>
        <p:nvPicPr>
          <p:cNvPr id="7659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363" y="-1512888"/>
            <a:ext cx="4678362" cy="659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5958" name="Rectangle 6"/>
          <p:cNvSpPr>
            <a:spLocks noChangeArrowheads="1"/>
          </p:cNvSpPr>
          <p:nvPr/>
        </p:nvSpPr>
        <p:spPr bwMode="auto">
          <a:xfrm>
            <a:off x="-36513" y="6496050"/>
            <a:ext cx="4968876" cy="3240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65959" name="Rectangle 7"/>
          <p:cNvSpPr>
            <a:spLocks noChangeArrowheads="1"/>
          </p:cNvSpPr>
          <p:nvPr/>
        </p:nvSpPr>
        <p:spPr bwMode="auto">
          <a:xfrm>
            <a:off x="4581525" y="-1539875"/>
            <a:ext cx="4808538" cy="3276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pic>
        <p:nvPicPr>
          <p:cNvPr id="765960" name="Picture 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8350" y="1671638"/>
            <a:ext cx="4602163" cy="244475"/>
          </a:xfrm>
          <a:noFill/>
        </p:spPr>
      </p:pic>
      <p:sp>
        <p:nvSpPr>
          <p:cNvPr id="765961" name="Rectangle 9"/>
          <p:cNvSpPr>
            <a:spLocks noGrp="1" noChangeArrowheads="1"/>
          </p:cNvSpPr>
          <p:nvPr>
            <p:ph type="title"/>
          </p:nvPr>
        </p:nvSpPr>
        <p:spPr/>
        <p:txBody>
          <a:bodyPr/>
          <a:lstStyle/>
          <a:p>
            <a:pPr eaLnBrk="1" hangingPunct="1"/>
            <a:r>
              <a:rPr lang="de-DE" altLang="de-DE" sz="2200" b="1"/>
              <a:t>2.2 Sammeln von Anforderungen mit Hilfe von Checklisten</a:t>
            </a:r>
            <a:br>
              <a:rPr lang="de-DE" altLang="de-DE" sz="2200" b="1"/>
            </a:br>
            <a:r>
              <a:rPr lang="de-DE" altLang="de-DE" sz="2200" b="1"/>
              <a:t>I) Einsatz der Leitlinie mit Hauptmerkmalen (Pahl / Beitz)</a:t>
            </a:r>
          </a:p>
        </p:txBody>
      </p:sp>
      <p:sp>
        <p:nvSpPr>
          <p:cNvPr id="765962" name="Line 10"/>
          <p:cNvSpPr>
            <a:spLocks noChangeShapeType="1"/>
          </p:cNvSpPr>
          <p:nvPr/>
        </p:nvSpPr>
        <p:spPr bwMode="auto">
          <a:xfrm>
            <a:off x="-20638" y="6483350"/>
            <a:ext cx="4643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65963" name="Text Box 11"/>
          <p:cNvSpPr txBox="1">
            <a:spLocks noChangeArrowheads="1"/>
          </p:cNvSpPr>
          <p:nvPr/>
        </p:nvSpPr>
        <p:spPr bwMode="auto">
          <a:xfrm>
            <a:off x="5127625" y="5589588"/>
            <a:ext cx="34559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in Anlehnung an Pahl /, Beitz, Konstruktionslehre, Springer 2007</a:t>
            </a:r>
          </a:p>
        </p:txBody>
      </p:sp>
      <p:sp>
        <p:nvSpPr>
          <p:cNvPr id="765964" name="Rectangle 12"/>
          <p:cNvSpPr>
            <a:spLocks noChangeArrowheads="1"/>
          </p:cNvSpPr>
          <p:nvPr/>
        </p:nvSpPr>
        <p:spPr bwMode="auto">
          <a:xfrm>
            <a:off x="4613275" y="4508500"/>
            <a:ext cx="4691063" cy="649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65965" name="Line 13"/>
          <p:cNvSpPr>
            <a:spLocks noChangeShapeType="1"/>
          </p:cNvSpPr>
          <p:nvPr/>
        </p:nvSpPr>
        <p:spPr bwMode="auto">
          <a:xfrm>
            <a:off x="4622800" y="4581525"/>
            <a:ext cx="4643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65954"/>
                                        </p:tgtEl>
                                        <p:attrNameLst>
                                          <p:attrName>style.visibility</p:attrName>
                                        </p:attrNameLst>
                                      </p:cBhvr>
                                      <p:to>
                                        <p:strVal val="visible"/>
                                      </p:to>
                                    </p:set>
                                    <p:animEffect transition="in" filter="blinds(horizontal)">
                                      <p:cBhvr>
                                        <p:cTn id="7" dur="500"/>
                                        <p:tgtEl>
                                          <p:spTgt spid="765954"/>
                                        </p:tgtEl>
                                      </p:cBhvr>
                                    </p:animEffect>
                                  </p:childTnLst>
                                </p:cTn>
                              </p:par>
                              <p:par>
                                <p:cTn id="8" presetID="3" presetClass="entr" presetSubtype="10" fill="hold" nodeType="withEffect">
                                  <p:stCondLst>
                                    <p:cond delay="0"/>
                                  </p:stCondLst>
                                  <p:childTnLst>
                                    <p:set>
                                      <p:cBhvr>
                                        <p:cTn id="9" dur="1" fill="hold">
                                          <p:stCondLst>
                                            <p:cond delay="0"/>
                                          </p:stCondLst>
                                        </p:cTn>
                                        <p:tgtEl>
                                          <p:spTgt spid="765955"/>
                                        </p:tgtEl>
                                        <p:attrNameLst>
                                          <p:attrName>style.visibility</p:attrName>
                                        </p:attrNameLst>
                                      </p:cBhvr>
                                      <p:to>
                                        <p:strVal val="visible"/>
                                      </p:to>
                                    </p:set>
                                    <p:animEffect transition="in" filter="blinds(horizontal)">
                                      <p:cBhvr>
                                        <p:cTn id="10" dur="500"/>
                                        <p:tgtEl>
                                          <p:spTgt spid="76595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65956"/>
                                        </p:tgtEl>
                                        <p:attrNameLst>
                                          <p:attrName>style.visibility</p:attrName>
                                        </p:attrNameLst>
                                      </p:cBhvr>
                                      <p:to>
                                        <p:strVal val="visible"/>
                                      </p:to>
                                    </p:set>
                                    <p:animEffect transition="in" filter="blinds(horizontal)">
                                      <p:cBhvr>
                                        <p:cTn id="13" dur="500"/>
                                        <p:tgtEl>
                                          <p:spTgt spid="765956"/>
                                        </p:tgtEl>
                                      </p:cBhvr>
                                    </p:animEffect>
                                  </p:childTnLst>
                                </p:cTn>
                              </p:par>
                              <p:par>
                                <p:cTn id="14" presetID="3" presetClass="entr" presetSubtype="10" fill="hold" nodeType="withEffect">
                                  <p:stCondLst>
                                    <p:cond delay="0"/>
                                  </p:stCondLst>
                                  <p:childTnLst>
                                    <p:set>
                                      <p:cBhvr>
                                        <p:cTn id="15" dur="1" fill="hold">
                                          <p:stCondLst>
                                            <p:cond delay="0"/>
                                          </p:stCondLst>
                                        </p:cTn>
                                        <p:tgtEl>
                                          <p:spTgt spid="765957"/>
                                        </p:tgtEl>
                                        <p:attrNameLst>
                                          <p:attrName>style.visibility</p:attrName>
                                        </p:attrNameLst>
                                      </p:cBhvr>
                                      <p:to>
                                        <p:strVal val="visible"/>
                                      </p:to>
                                    </p:set>
                                    <p:animEffect transition="in" filter="blinds(horizontal)">
                                      <p:cBhvr>
                                        <p:cTn id="16" dur="500"/>
                                        <p:tgtEl>
                                          <p:spTgt spid="76595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65958"/>
                                        </p:tgtEl>
                                        <p:attrNameLst>
                                          <p:attrName>style.visibility</p:attrName>
                                        </p:attrNameLst>
                                      </p:cBhvr>
                                      <p:to>
                                        <p:strVal val="visible"/>
                                      </p:to>
                                    </p:set>
                                    <p:animEffect transition="in" filter="blinds(horizontal)">
                                      <p:cBhvr>
                                        <p:cTn id="19" dur="500"/>
                                        <p:tgtEl>
                                          <p:spTgt spid="76595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65959"/>
                                        </p:tgtEl>
                                        <p:attrNameLst>
                                          <p:attrName>style.visibility</p:attrName>
                                        </p:attrNameLst>
                                      </p:cBhvr>
                                      <p:to>
                                        <p:strVal val="visible"/>
                                      </p:to>
                                    </p:set>
                                    <p:animEffect transition="in" filter="blinds(horizontal)">
                                      <p:cBhvr>
                                        <p:cTn id="22" dur="500"/>
                                        <p:tgtEl>
                                          <p:spTgt spid="765959"/>
                                        </p:tgtEl>
                                      </p:cBhvr>
                                    </p:animEffect>
                                  </p:childTnLst>
                                </p:cTn>
                              </p:par>
                              <p:par>
                                <p:cTn id="23" presetID="3" presetClass="entr" presetSubtype="10" fill="hold" nodeType="withEffect">
                                  <p:stCondLst>
                                    <p:cond delay="0"/>
                                  </p:stCondLst>
                                  <p:childTnLst>
                                    <p:set>
                                      <p:cBhvr>
                                        <p:cTn id="24" dur="1" fill="hold">
                                          <p:stCondLst>
                                            <p:cond delay="0"/>
                                          </p:stCondLst>
                                        </p:cTn>
                                        <p:tgtEl>
                                          <p:spTgt spid="765960"/>
                                        </p:tgtEl>
                                        <p:attrNameLst>
                                          <p:attrName>style.visibility</p:attrName>
                                        </p:attrNameLst>
                                      </p:cBhvr>
                                      <p:to>
                                        <p:strVal val="visible"/>
                                      </p:to>
                                    </p:set>
                                    <p:animEffect transition="in" filter="blinds(horizontal)">
                                      <p:cBhvr>
                                        <p:cTn id="25" dur="500"/>
                                        <p:tgtEl>
                                          <p:spTgt spid="76596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65961"/>
                                        </p:tgtEl>
                                        <p:attrNameLst>
                                          <p:attrName>style.visibility</p:attrName>
                                        </p:attrNameLst>
                                      </p:cBhvr>
                                      <p:to>
                                        <p:strVal val="visible"/>
                                      </p:to>
                                    </p:set>
                                    <p:animEffect transition="in" filter="blinds(horizontal)">
                                      <p:cBhvr>
                                        <p:cTn id="28" dur="500"/>
                                        <p:tgtEl>
                                          <p:spTgt spid="76596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65962"/>
                                        </p:tgtEl>
                                        <p:attrNameLst>
                                          <p:attrName>style.visibility</p:attrName>
                                        </p:attrNameLst>
                                      </p:cBhvr>
                                      <p:to>
                                        <p:strVal val="visible"/>
                                      </p:to>
                                    </p:set>
                                    <p:animEffect transition="in" filter="blinds(horizontal)">
                                      <p:cBhvr>
                                        <p:cTn id="31" dur="500"/>
                                        <p:tgtEl>
                                          <p:spTgt spid="76596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65963"/>
                                        </p:tgtEl>
                                        <p:attrNameLst>
                                          <p:attrName>style.visibility</p:attrName>
                                        </p:attrNameLst>
                                      </p:cBhvr>
                                      <p:to>
                                        <p:strVal val="visible"/>
                                      </p:to>
                                    </p:set>
                                    <p:animEffect transition="in" filter="blinds(horizontal)">
                                      <p:cBhvr>
                                        <p:cTn id="34" dur="500"/>
                                        <p:tgtEl>
                                          <p:spTgt spid="76596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65964"/>
                                        </p:tgtEl>
                                        <p:attrNameLst>
                                          <p:attrName>style.visibility</p:attrName>
                                        </p:attrNameLst>
                                      </p:cBhvr>
                                      <p:to>
                                        <p:strVal val="visible"/>
                                      </p:to>
                                    </p:set>
                                    <p:animEffect transition="in" filter="blinds(horizontal)">
                                      <p:cBhvr>
                                        <p:cTn id="37" dur="500"/>
                                        <p:tgtEl>
                                          <p:spTgt spid="76596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65965"/>
                                        </p:tgtEl>
                                        <p:attrNameLst>
                                          <p:attrName>style.visibility</p:attrName>
                                        </p:attrNameLst>
                                      </p:cBhvr>
                                      <p:to>
                                        <p:strVal val="visible"/>
                                      </p:to>
                                    </p:set>
                                    <p:animEffect transition="in" filter="blinds(horizontal)">
                                      <p:cBhvr>
                                        <p:cTn id="40" dur="500"/>
                                        <p:tgtEl>
                                          <p:spTgt spid="765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6" grpId="0" animBg="1"/>
      <p:bldP spid="765958" grpId="0" animBg="1"/>
      <p:bldP spid="765959" grpId="0" animBg="1"/>
      <p:bldP spid="765961" grpId="0"/>
      <p:bldP spid="765962" grpId="0" animBg="1"/>
      <p:bldP spid="765963" grpId="0"/>
      <p:bldP spid="765964" grpId="0" animBg="1"/>
      <p:bldP spid="76596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2A78635-AE03-4E63-8054-422057B35C98}" type="slidenum">
              <a:rPr lang="de-DE" altLang="de-DE" sz="1400" smtClean="0"/>
              <a:pPr eaLnBrk="1" hangingPunct="1">
                <a:spcBef>
                  <a:spcPct val="0"/>
                </a:spcBef>
                <a:buFontTx/>
                <a:buNone/>
              </a:pPr>
              <a:t>45</a:t>
            </a:fld>
            <a:endParaRPr lang="de-DE" altLang="de-DE" sz="1400"/>
          </a:p>
        </p:txBody>
      </p:sp>
      <p:sp>
        <p:nvSpPr>
          <p:cNvPr id="766978" name="Rectangle 2"/>
          <p:cNvSpPr>
            <a:spLocks noGrp="1" noChangeArrowheads="1"/>
          </p:cNvSpPr>
          <p:nvPr>
            <p:ph type="title"/>
          </p:nvPr>
        </p:nvSpPr>
        <p:spPr/>
        <p:txBody>
          <a:bodyPr/>
          <a:lstStyle/>
          <a:p>
            <a:pPr eaLnBrk="1" hangingPunct="1"/>
            <a:r>
              <a:rPr lang="de-DE" altLang="de-DE" sz="2200" b="1"/>
              <a:t>Anweisung zur Arbeit mit Checklisten</a:t>
            </a:r>
          </a:p>
        </p:txBody>
      </p:sp>
      <p:sp>
        <p:nvSpPr>
          <p:cNvPr id="766979" name="Rectangle 3"/>
          <p:cNvSpPr>
            <a:spLocks noGrp="1" noChangeArrowheads="1"/>
          </p:cNvSpPr>
          <p:nvPr>
            <p:ph type="body" idx="1"/>
          </p:nvPr>
        </p:nvSpPr>
        <p:spPr>
          <a:xfrm>
            <a:off x="457200" y="1600200"/>
            <a:ext cx="8229600" cy="4708525"/>
          </a:xfrm>
        </p:spPr>
        <p:txBody>
          <a:bodyPr/>
          <a:lstStyle/>
          <a:p>
            <a:pPr eaLnBrk="1" hangingPunct="1">
              <a:buFontTx/>
              <a:buNone/>
            </a:pPr>
            <a:r>
              <a:rPr lang="de-DE" altLang="de-DE" sz="1800" b="1"/>
              <a:t>Vorgehensweise</a:t>
            </a:r>
          </a:p>
          <a:p>
            <a:pPr eaLnBrk="1" hangingPunct="1">
              <a:buFont typeface="Symbol" pitchFamily="18" charset="2"/>
              <a:buChar char="Þ"/>
            </a:pPr>
            <a:r>
              <a:rPr lang="de-DE" altLang="de-DE" sz="1800">
                <a:solidFill>
                  <a:srgbClr val="0000CC"/>
                </a:solidFill>
              </a:rPr>
              <a:t>Sukzessives Durchmustern der Suchbegriffe (im Team) und Übertragen auf konkrete Aufgabenstellung</a:t>
            </a:r>
          </a:p>
          <a:p>
            <a:pPr eaLnBrk="1" hangingPunct="1">
              <a:buFont typeface="Symbol" pitchFamily="18" charset="2"/>
              <a:buChar char="Þ"/>
            </a:pPr>
            <a:r>
              <a:rPr lang="de-DE" altLang="de-DE" sz="1800"/>
              <a:t>ausgehend von konkreten Punkten der vorliegenden Aufgabe werden durch Assoziation Erkenntnisse hervorgerufen, die dann zu relevanten Anforderungen führen</a:t>
            </a:r>
          </a:p>
          <a:p>
            <a:pPr eaLnBrk="1" hangingPunct="1">
              <a:buFont typeface="Symbol" pitchFamily="18" charset="2"/>
              <a:buChar char="Þ"/>
            </a:pPr>
            <a:r>
              <a:rPr lang="de-DE" altLang="de-DE" sz="1800"/>
              <a:t>Begriff trifft zu: konkrete Anforderung formulieren</a:t>
            </a:r>
          </a:p>
          <a:p>
            <a:pPr eaLnBrk="1" hangingPunct="1">
              <a:buFont typeface="Symbol" pitchFamily="18" charset="2"/>
              <a:buChar char="Þ"/>
            </a:pPr>
            <a:r>
              <a:rPr lang="de-DE" altLang="de-DE" sz="1800"/>
              <a:t>Begriff trifft nicht zu: nächsten Begriff betrachten</a:t>
            </a:r>
          </a:p>
          <a:p>
            <a:pPr eaLnBrk="1" hangingPunct="1">
              <a:buFont typeface="Symbol" pitchFamily="18" charset="2"/>
              <a:buNone/>
            </a:pPr>
            <a:endParaRPr lang="de-DE" altLang="de-DE" sz="1800"/>
          </a:p>
          <a:p>
            <a:pPr eaLnBrk="1" hangingPunct="1">
              <a:buFont typeface="Symbol" pitchFamily="18" charset="2"/>
              <a:buNone/>
            </a:pPr>
            <a:r>
              <a:rPr lang="de-DE" altLang="de-DE" sz="1800"/>
              <a:t>WICHTIG:</a:t>
            </a:r>
          </a:p>
          <a:p>
            <a:pPr eaLnBrk="1" hangingPunct="1">
              <a:buFont typeface="Symbol" pitchFamily="18" charset="2"/>
              <a:buChar char="Þ"/>
            </a:pPr>
            <a:r>
              <a:rPr lang="de-DE" altLang="de-DE" sz="1800"/>
              <a:t>Analogien und Assoziationen bilden</a:t>
            </a:r>
          </a:p>
          <a:p>
            <a:pPr eaLnBrk="1" hangingPunct="1">
              <a:buFont typeface="Symbol" pitchFamily="18" charset="2"/>
              <a:buChar char="Þ"/>
            </a:pPr>
            <a:r>
              <a:rPr lang="de-DE" altLang="de-DE" sz="1800"/>
              <a:t>Kreativität im TEAM nutzen</a:t>
            </a:r>
          </a:p>
          <a:p>
            <a:pPr eaLnBrk="1" hangingPunct="1">
              <a:buFont typeface="Symbol" pitchFamily="18" charset="2"/>
              <a:buChar char="Þ"/>
            </a:pPr>
            <a:r>
              <a:rPr lang="de-DE" altLang="de-DE" sz="1800"/>
              <a:t>nicht starr am Begriff festklammern! </a:t>
            </a:r>
          </a:p>
          <a:p>
            <a:pPr eaLnBrk="1" hangingPunct="1">
              <a:buFont typeface="Symbol" pitchFamily="18" charset="2"/>
              <a:buNone/>
            </a:pPr>
            <a:endParaRPr lang="de-DE" altLang="de-DE" sz="1800"/>
          </a:p>
          <a:p>
            <a:pPr eaLnBrk="1" hangingPunct="1">
              <a:buFont typeface="Symbol" pitchFamily="18" charset="2"/>
              <a:buNone/>
            </a:pPr>
            <a:r>
              <a:rPr lang="de-DE" altLang="de-DE" sz="1800" b="1">
                <a:solidFill>
                  <a:srgbClr val="0000CC"/>
                </a:solidFill>
              </a:rPr>
              <a:t>Checklisten sind Hilfsmittel, um nichts zu vergessen!!!</a:t>
            </a:r>
          </a:p>
          <a:p>
            <a:pPr eaLnBrk="1" hangingPunct="1">
              <a:buFont typeface="Symbol" pitchFamily="18" charset="2"/>
              <a:buChar char="Þ"/>
            </a:pPr>
            <a:endParaRPr lang="de-DE" altLang="de-DE" sz="1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66978"/>
                                        </p:tgtEl>
                                        <p:attrNameLst>
                                          <p:attrName>style.visibility</p:attrName>
                                        </p:attrNameLst>
                                      </p:cBhvr>
                                      <p:to>
                                        <p:strVal val="visible"/>
                                      </p:to>
                                    </p:set>
                                    <p:animEffect transition="in" filter="blinds(horizontal)">
                                      <p:cBhvr>
                                        <p:cTn id="7" dur="500"/>
                                        <p:tgtEl>
                                          <p:spTgt spid="76697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66979">
                                            <p:txEl>
                                              <p:pRg st="0" end="0"/>
                                            </p:txEl>
                                          </p:spTgt>
                                        </p:tgtEl>
                                        <p:attrNameLst>
                                          <p:attrName>style.visibility</p:attrName>
                                        </p:attrNameLst>
                                      </p:cBhvr>
                                      <p:to>
                                        <p:strVal val="visible"/>
                                      </p:to>
                                    </p:set>
                                    <p:animEffect transition="in" filter="blinds(horizontal)">
                                      <p:cBhvr>
                                        <p:cTn id="11" dur="500"/>
                                        <p:tgtEl>
                                          <p:spTgt spid="766979">
                                            <p:txEl>
                                              <p:pRg st="0" end="0"/>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66979">
                                            <p:txEl>
                                              <p:pRg st="1" end="1"/>
                                            </p:txEl>
                                          </p:spTgt>
                                        </p:tgtEl>
                                        <p:attrNameLst>
                                          <p:attrName>style.visibility</p:attrName>
                                        </p:attrNameLst>
                                      </p:cBhvr>
                                      <p:to>
                                        <p:strVal val="visible"/>
                                      </p:to>
                                    </p:set>
                                    <p:animEffect transition="in" filter="blinds(horizontal)">
                                      <p:cBhvr>
                                        <p:cTn id="15" dur="500"/>
                                        <p:tgtEl>
                                          <p:spTgt spid="76697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66979">
                                            <p:txEl>
                                              <p:pRg st="2" end="2"/>
                                            </p:txEl>
                                          </p:spTgt>
                                        </p:tgtEl>
                                        <p:attrNameLst>
                                          <p:attrName>style.visibility</p:attrName>
                                        </p:attrNameLst>
                                      </p:cBhvr>
                                      <p:to>
                                        <p:strVal val="visible"/>
                                      </p:to>
                                    </p:set>
                                    <p:animEffect transition="in" filter="blinds(horizontal)">
                                      <p:cBhvr>
                                        <p:cTn id="20" dur="500"/>
                                        <p:tgtEl>
                                          <p:spTgt spid="76697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66979">
                                            <p:txEl>
                                              <p:pRg st="3" end="3"/>
                                            </p:txEl>
                                          </p:spTgt>
                                        </p:tgtEl>
                                        <p:attrNameLst>
                                          <p:attrName>style.visibility</p:attrName>
                                        </p:attrNameLst>
                                      </p:cBhvr>
                                      <p:to>
                                        <p:strVal val="visible"/>
                                      </p:to>
                                    </p:set>
                                    <p:animEffect transition="in" filter="blinds(horizontal)">
                                      <p:cBhvr>
                                        <p:cTn id="25" dur="500"/>
                                        <p:tgtEl>
                                          <p:spTgt spid="766979">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66979">
                                            <p:txEl>
                                              <p:pRg st="4" end="4"/>
                                            </p:txEl>
                                          </p:spTgt>
                                        </p:tgtEl>
                                        <p:attrNameLst>
                                          <p:attrName>style.visibility</p:attrName>
                                        </p:attrNameLst>
                                      </p:cBhvr>
                                      <p:to>
                                        <p:strVal val="visible"/>
                                      </p:to>
                                    </p:set>
                                    <p:animEffect transition="in" filter="blinds(horizontal)">
                                      <p:cBhvr>
                                        <p:cTn id="30" dur="500"/>
                                        <p:tgtEl>
                                          <p:spTgt spid="76697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66979">
                                            <p:txEl>
                                              <p:pRg st="6" end="6"/>
                                            </p:txEl>
                                          </p:spTgt>
                                        </p:tgtEl>
                                        <p:attrNameLst>
                                          <p:attrName>style.visibility</p:attrName>
                                        </p:attrNameLst>
                                      </p:cBhvr>
                                      <p:to>
                                        <p:strVal val="visible"/>
                                      </p:to>
                                    </p:set>
                                    <p:animEffect transition="in" filter="blinds(horizontal)">
                                      <p:cBhvr>
                                        <p:cTn id="35" dur="500"/>
                                        <p:tgtEl>
                                          <p:spTgt spid="766979">
                                            <p:txEl>
                                              <p:pRg st="6" end="6"/>
                                            </p:txEl>
                                          </p:spTgt>
                                        </p:tgtEl>
                                      </p:cBhvr>
                                    </p:animEffect>
                                  </p:childTnLst>
                                </p:cTn>
                              </p:par>
                            </p:childTnLst>
                          </p:cTn>
                        </p:par>
                        <p:par>
                          <p:cTn id="36" fill="hold" nodeType="afterGroup">
                            <p:stCondLst>
                              <p:cond delay="500"/>
                            </p:stCondLst>
                            <p:childTnLst>
                              <p:par>
                                <p:cTn id="37" presetID="3" presetClass="entr" presetSubtype="10" fill="hold" grpId="0" nodeType="afterEffect">
                                  <p:stCondLst>
                                    <p:cond delay="0"/>
                                  </p:stCondLst>
                                  <p:childTnLst>
                                    <p:set>
                                      <p:cBhvr>
                                        <p:cTn id="38" dur="1" fill="hold">
                                          <p:stCondLst>
                                            <p:cond delay="0"/>
                                          </p:stCondLst>
                                        </p:cTn>
                                        <p:tgtEl>
                                          <p:spTgt spid="766979">
                                            <p:txEl>
                                              <p:pRg st="7" end="7"/>
                                            </p:txEl>
                                          </p:spTgt>
                                        </p:tgtEl>
                                        <p:attrNameLst>
                                          <p:attrName>style.visibility</p:attrName>
                                        </p:attrNameLst>
                                      </p:cBhvr>
                                      <p:to>
                                        <p:strVal val="visible"/>
                                      </p:to>
                                    </p:set>
                                    <p:animEffect transition="in" filter="blinds(horizontal)">
                                      <p:cBhvr>
                                        <p:cTn id="39" dur="500"/>
                                        <p:tgtEl>
                                          <p:spTgt spid="766979">
                                            <p:txEl>
                                              <p:pRg st="7" end="7"/>
                                            </p:txEl>
                                          </p:spTgt>
                                        </p:tgtEl>
                                      </p:cBhvr>
                                    </p:animEffect>
                                  </p:childTnLst>
                                </p:cTn>
                              </p:par>
                            </p:childTnLst>
                          </p:cTn>
                        </p:par>
                        <p:par>
                          <p:cTn id="40" fill="hold" nodeType="afterGroup">
                            <p:stCondLst>
                              <p:cond delay="1000"/>
                            </p:stCondLst>
                            <p:childTnLst>
                              <p:par>
                                <p:cTn id="41" presetID="3" presetClass="entr" presetSubtype="10" fill="hold" grpId="0" nodeType="afterEffect">
                                  <p:stCondLst>
                                    <p:cond delay="0"/>
                                  </p:stCondLst>
                                  <p:childTnLst>
                                    <p:set>
                                      <p:cBhvr>
                                        <p:cTn id="42" dur="1" fill="hold">
                                          <p:stCondLst>
                                            <p:cond delay="0"/>
                                          </p:stCondLst>
                                        </p:cTn>
                                        <p:tgtEl>
                                          <p:spTgt spid="766979">
                                            <p:txEl>
                                              <p:pRg st="8" end="8"/>
                                            </p:txEl>
                                          </p:spTgt>
                                        </p:tgtEl>
                                        <p:attrNameLst>
                                          <p:attrName>style.visibility</p:attrName>
                                        </p:attrNameLst>
                                      </p:cBhvr>
                                      <p:to>
                                        <p:strVal val="visible"/>
                                      </p:to>
                                    </p:set>
                                    <p:animEffect transition="in" filter="blinds(horizontal)">
                                      <p:cBhvr>
                                        <p:cTn id="43" dur="500"/>
                                        <p:tgtEl>
                                          <p:spTgt spid="766979">
                                            <p:txEl>
                                              <p:pRg st="8" end="8"/>
                                            </p:txEl>
                                          </p:spTgt>
                                        </p:tgtEl>
                                      </p:cBhvr>
                                    </p:animEffect>
                                  </p:childTnLst>
                                </p:cTn>
                              </p:par>
                            </p:childTnLst>
                          </p:cTn>
                        </p:par>
                        <p:par>
                          <p:cTn id="44" fill="hold" nodeType="afterGroup">
                            <p:stCondLst>
                              <p:cond delay="1500"/>
                            </p:stCondLst>
                            <p:childTnLst>
                              <p:par>
                                <p:cTn id="45" presetID="3" presetClass="entr" presetSubtype="10" fill="hold" grpId="0" nodeType="afterEffect">
                                  <p:stCondLst>
                                    <p:cond delay="0"/>
                                  </p:stCondLst>
                                  <p:childTnLst>
                                    <p:set>
                                      <p:cBhvr>
                                        <p:cTn id="46" dur="1" fill="hold">
                                          <p:stCondLst>
                                            <p:cond delay="0"/>
                                          </p:stCondLst>
                                        </p:cTn>
                                        <p:tgtEl>
                                          <p:spTgt spid="766979">
                                            <p:txEl>
                                              <p:pRg st="9" end="9"/>
                                            </p:txEl>
                                          </p:spTgt>
                                        </p:tgtEl>
                                        <p:attrNameLst>
                                          <p:attrName>style.visibility</p:attrName>
                                        </p:attrNameLst>
                                      </p:cBhvr>
                                      <p:to>
                                        <p:strVal val="visible"/>
                                      </p:to>
                                    </p:set>
                                    <p:animEffect transition="in" filter="blinds(horizontal)">
                                      <p:cBhvr>
                                        <p:cTn id="47" dur="500"/>
                                        <p:tgtEl>
                                          <p:spTgt spid="766979">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66979">
                                            <p:txEl>
                                              <p:pRg st="11" end="11"/>
                                            </p:txEl>
                                          </p:spTgt>
                                        </p:tgtEl>
                                        <p:attrNameLst>
                                          <p:attrName>style.visibility</p:attrName>
                                        </p:attrNameLst>
                                      </p:cBhvr>
                                      <p:to>
                                        <p:strVal val="visible"/>
                                      </p:to>
                                    </p:set>
                                    <p:animEffect transition="in" filter="blinds(horizontal)">
                                      <p:cBhvr>
                                        <p:cTn id="52" dur="500"/>
                                        <p:tgtEl>
                                          <p:spTgt spid="7669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8" grpId="0"/>
      <p:bldP spid="766979"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E0C21AD-4F9A-468C-AF95-B2C6403D0191}" type="slidenum">
              <a:rPr lang="de-DE" altLang="de-DE" sz="1400" smtClean="0"/>
              <a:pPr eaLnBrk="1" hangingPunct="1">
                <a:spcBef>
                  <a:spcPct val="0"/>
                </a:spcBef>
                <a:buFontTx/>
                <a:buNone/>
              </a:pPr>
              <a:t>46</a:t>
            </a:fld>
            <a:endParaRPr lang="de-DE" altLang="de-DE" sz="1400"/>
          </a:p>
        </p:txBody>
      </p:sp>
      <p:sp>
        <p:nvSpPr>
          <p:cNvPr id="768002" name="Rectangle 2"/>
          <p:cNvSpPr>
            <a:spLocks noGrp="1" noChangeArrowheads="1"/>
          </p:cNvSpPr>
          <p:nvPr>
            <p:ph type="title"/>
          </p:nvPr>
        </p:nvSpPr>
        <p:spPr>
          <a:xfrm>
            <a:off x="457200" y="44450"/>
            <a:ext cx="8362950" cy="1143000"/>
          </a:xfrm>
        </p:spPr>
        <p:txBody>
          <a:bodyPr/>
          <a:lstStyle/>
          <a:p>
            <a:pPr eaLnBrk="1" hangingPunct="1"/>
            <a:r>
              <a:rPr lang="de-DE" altLang="de-DE" sz="2200" b="1"/>
              <a:t>2.2 Sammeln von Anforderungen mit Hilfe von Checklisten </a:t>
            </a:r>
            <a:br>
              <a:rPr lang="de-DE" altLang="de-DE" sz="2200" b="1"/>
            </a:br>
            <a:r>
              <a:rPr lang="de-DE" altLang="de-DE" sz="2200" b="1"/>
              <a:t>II) Einsatz der Checkliste nach Lebenslaufphasen (Birkhofer)</a:t>
            </a:r>
          </a:p>
        </p:txBody>
      </p:sp>
      <p:pic>
        <p:nvPicPr>
          <p:cNvPr id="768003"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6263" y="1020763"/>
            <a:ext cx="4013200" cy="5837237"/>
          </a:xfrm>
          <a:noFill/>
        </p:spPr>
      </p:pic>
      <p:pic>
        <p:nvPicPr>
          <p:cNvPr id="76800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00613" y="1020763"/>
            <a:ext cx="3775075" cy="5837237"/>
          </a:xfrm>
          <a:noFill/>
        </p:spPr>
      </p:pic>
      <p:sp>
        <p:nvSpPr>
          <p:cNvPr id="768005" name="Text Box 5"/>
          <p:cNvSpPr txBox="1">
            <a:spLocks noChangeArrowheads="1"/>
          </p:cNvSpPr>
          <p:nvPr/>
        </p:nvSpPr>
        <p:spPr bwMode="auto">
          <a:xfrm rot="-5400000">
            <a:off x="7246938" y="4651375"/>
            <a:ext cx="35258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Birkhofer, Vorlesung Produktentwicklung 2005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68002"/>
                                        </p:tgtEl>
                                        <p:attrNameLst>
                                          <p:attrName>style.visibility</p:attrName>
                                        </p:attrNameLst>
                                      </p:cBhvr>
                                      <p:to>
                                        <p:strVal val="visible"/>
                                      </p:to>
                                    </p:set>
                                    <p:animEffect transition="in" filter="blinds(horizontal)">
                                      <p:cBhvr>
                                        <p:cTn id="7" dur="500"/>
                                        <p:tgtEl>
                                          <p:spTgt spid="768002"/>
                                        </p:tgtEl>
                                      </p:cBhvr>
                                    </p:animEffect>
                                  </p:childTnLst>
                                </p:cTn>
                              </p:par>
                              <p:par>
                                <p:cTn id="8" presetID="3" presetClass="entr" presetSubtype="10" fill="hold" nodeType="withEffect">
                                  <p:stCondLst>
                                    <p:cond delay="0"/>
                                  </p:stCondLst>
                                  <p:childTnLst>
                                    <p:set>
                                      <p:cBhvr>
                                        <p:cTn id="9" dur="1" fill="hold">
                                          <p:stCondLst>
                                            <p:cond delay="0"/>
                                          </p:stCondLst>
                                        </p:cTn>
                                        <p:tgtEl>
                                          <p:spTgt spid="768003"/>
                                        </p:tgtEl>
                                        <p:attrNameLst>
                                          <p:attrName>style.visibility</p:attrName>
                                        </p:attrNameLst>
                                      </p:cBhvr>
                                      <p:to>
                                        <p:strVal val="visible"/>
                                      </p:to>
                                    </p:set>
                                    <p:animEffect transition="in" filter="blinds(horizontal)">
                                      <p:cBhvr>
                                        <p:cTn id="10" dur="500"/>
                                        <p:tgtEl>
                                          <p:spTgt spid="76800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68005"/>
                                        </p:tgtEl>
                                        <p:attrNameLst>
                                          <p:attrName>style.visibility</p:attrName>
                                        </p:attrNameLst>
                                      </p:cBhvr>
                                      <p:to>
                                        <p:strVal val="visible"/>
                                      </p:to>
                                    </p:set>
                                    <p:animEffect transition="in" filter="blinds(horizontal)">
                                      <p:cBhvr>
                                        <p:cTn id="13" dur="500"/>
                                        <p:tgtEl>
                                          <p:spTgt spid="7680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768004"/>
                                        </p:tgtEl>
                                        <p:attrNameLst>
                                          <p:attrName>style.visibility</p:attrName>
                                        </p:attrNameLst>
                                      </p:cBhvr>
                                      <p:to>
                                        <p:strVal val="visible"/>
                                      </p:to>
                                    </p:set>
                                    <p:animEffect transition="in" filter="blinds(horizontal)">
                                      <p:cBhvr>
                                        <p:cTn id="18" dur="500"/>
                                        <p:tgtEl>
                                          <p:spTgt spid="76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2" grpId="0"/>
      <p:bldP spid="768005"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A145226-7B65-4F5E-A256-4C27B1DEFBD0}" type="slidenum">
              <a:rPr lang="de-DE" altLang="de-DE" sz="1400" smtClean="0"/>
              <a:pPr eaLnBrk="1" hangingPunct="1">
                <a:spcBef>
                  <a:spcPct val="0"/>
                </a:spcBef>
                <a:buFontTx/>
                <a:buNone/>
              </a:pPr>
              <a:t>47</a:t>
            </a:fld>
            <a:endParaRPr lang="de-DE" altLang="de-DE" sz="1400"/>
          </a:p>
        </p:txBody>
      </p:sp>
      <p:sp>
        <p:nvSpPr>
          <p:cNvPr id="769026" name="Rectangle 2"/>
          <p:cNvSpPr>
            <a:spLocks noGrp="1" noChangeArrowheads="1"/>
          </p:cNvSpPr>
          <p:nvPr>
            <p:ph type="title"/>
          </p:nvPr>
        </p:nvSpPr>
        <p:spPr/>
        <p:txBody>
          <a:bodyPr/>
          <a:lstStyle/>
          <a:p>
            <a:pPr eaLnBrk="1" hangingPunct="1"/>
            <a:r>
              <a:rPr lang="de-DE" altLang="de-DE" sz="2200" b="1"/>
              <a:t>Zusätzliche Arbeitshinweise zur Checkliste II nach Lebenslaufphasen</a:t>
            </a:r>
          </a:p>
        </p:txBody>
      </p:sp>
      <p:sp>
        <p:nvSpPr>
          <p:cNvPr id="769027" name="Rectangle 3"/>
          <p:cNvSpPr>
            <a:spLocks noGrp="1" noChangeArrowheads="1"/>
          </p:cNvSpPr>
          <p:nvPr>
            <p:ph type="body" idx="1"/>
          </p:nvPr>
        </p:nvSpPr>
        <p:spPr>
          <a:xfrm>
            <a:off x="457200" y="1600200"/>
            <a:ext cx="8507413" cy="4525963"/>
          </a:xfrm>
        </p:spPr>
        <p:txBody>
          <a:bodyPr/>
          <a:lstStyle/>
          <a:p>
            <a:pPr eaLnBrk="1" hangingPunct="1">
              <a:buFontTx/>
              <a:buNone/>
            </a:pPr>
            <a:endParaRPr lang="de-DE" altLang="de-DE" sz="1800"/>
          </a:p>
          <a:p>
            <a:pPr eaLnBrk="1" hangingPunct="1"/>
            <a:r>
              <a:rPr lang="de-DE" altLang="de-DE" sz="1800"/>
              <a:t>Gesamtes Produktleben von der Produktion bis zur Entsorgung durchdenken</a:t>
            </a:r>
          </a:p>
          <a:p>
            <a:pPr eaLnBrk="1" hangingPunct="1"/>
            <a:endParaRPr lang="de-DE" altLang="de-DE" sz="800"/>
          </a:p>
          <a:p>
            <a:pPr eaLnBrk="1" hangingPunct="1"/>
            <a:r>
              <a:rPr lang="de-DE" altLang="de-DE" sz="1800"/>
              <a:t>Zu jedem Lebensabschnitt </a:t>
            </a:r>
            <a:r>
              <a:rPr lang="de-DE" altLang="de-DE" sz="1800" i="1"/>
              <a:t>Szenarien entwickeln</a:t>
            </a:r>
            <a:r>
              <a:rPr lang="de-DE" altLang="de-DE" sz="1800"/>
              <a:t> und folgende Fragen stellen: </a:t>
            </a:r>
          </a:p>
          <a:p>
            <a:pPr lvl="1" eaLnBrk="1" hangingPunct="1"/>
            <a:r>
              <a:rPr lang="de-DE" altLang="de-DE" sz="1600" b="1">
                <a:solidFill>
                  <a:srgbClr val="0000CC"/>
                </a:solidFill>
              </a:rPr>
              <a:t>Was kann mit dem Produkt passieren?</a:t>
            </a:r>
            <a:r>
              <a:rPr lang="de-DE" altLang="de-DE" sz="1600">
                <a:solidFill>
                  <a:srgbClr val="0000CC"/>
                </a:solidFill>
              </a:rPr>
              <a:t> </a:t>
            </a:r>
            <a:br>
              <a:rPr lang="de-DE" altLang="de-DE" sz="1600">
                <a:solidFill>
                  <a:srgbClr val="0000CC"/>
                </a:solidFill>
              </a:rPr>
            </a:br>
            <a:r>
              <a:rPr lang="de-DE" altLang="de-DE" sz="1600"/>
              <a:t>Zum Beispiel: In welchen Zustand kann es geraten? Wie kann es behandelt/benutzt werden? Wer kann es benutzen, mit ihm in Berührung kommen? Wo könnte es eingesetzt werden?</a:t>
            </a:r>
          </a:p>
          <a:p>
            <a:pPr lvl="1" eaLnBrk="1" hangingPunct="1"/>
            <a:r>
              <a:rPr lang="de-DE" altLang="de-DE" sz="1600" b="1">
                <a:solidFill>
                  <a:srgbClr val="0000CC"/>
                </a:solidFill>
              </a:rPr>
              <a:t>Wie soll das Produkt darauf reagieren?</a:t>
            </a:r>
            <a:r>
              <a:rPr lang="de-DE" altLang="de-DE" sz="1600">
                <a:solidFill>
                  <a:srgbClr val="0000CC"/>
                </a:solidFill>
              </a:rPr>
              <a:t> </a:t>
            </a:r>
            <a:br>
              <a:rPr lang="de-DE" altLang="de-DE" sz="1600">
                <a:solidFill>
                  <a:srgbClr val="0000CC"/>
                </a:solidFill>
              </a:rPr>
            </a:br>
            <a:r>
              <a:rPr lang="de-DE" altLang="de-DE" sz="1600"/>
              <a:t>Zum Beispiel: Welche Fehlertoleranz ist gewünscht? Wie kann Gefährdung ausgeschlossen werden?</a:t>
            </a:r>
          </a:p>
          <a:p>
            <a:pPr eaLnBrk="1" hangingPunct="1"/>
            <a:endParaRPr lang="de-DE" altLang="de-DE" sz="800"/>
          </a:p>
          <a:p>
            <a:pPr eaLnBrk="1" hangingPunct="1">
              <a:buFontTx/>
              <a:buNone/>
            </a:pPr>
            <a:r>
              <a:rPr lang="de-DE" altLang="de-DE" sz="1800"/>
              <a:t>=&gt; Aus Antworten zu den einzelnen Fragen </a:t>
            </a:r>
            <a:r>
              <a:rPr lang="de-DE" altLang="de-DE" sz="1800" u="sng"/>
              <a:t>Anforderungen ableiten</a:t>
            </a:r>
          </a:p>
          <a:p>
            <a:pPr eaLnBrk="1" hangingPunct="1">
              <a:buFontTx/>
              <a:buNone/>
            </a:pPr>
            <a:endParaRPr lang="de-DE" altLang="de-DE" sz="1800" u="sng"/>
          </a:p>
          <a:p>
            <a:pPr eaLnBrk="1" hangingPunct="1">
              <a:buFontTx/>
              <a:buNone/>
            </a:pPr>
            <a:r>
              <a:rPr lang="de-DE" altLang="de-DE" sz="1800"/>
              <a:t>Dabei Anweisung zur Arbeit mit den Checklisten I und II befolgen</a:t>
            </a:r>
          </a:p>
          <a:p>
            <a:pPr eaLnBrk="1" hangingPunct="1">
              <a:buFontTx/>
              <a:buNone/>
            </a:pPr>
            <a:endParaRPr lang="de-DE" altLang="de-DE" sz="1800"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69026"/>
                                        </p:tgtEl>
                                        <p:attrNameLst>
                                          <p:attrName>style.visibility</p:attrName>
                                        </p:attrNameLst>
                                      </p:cBhvr>
                                      <p:to>
                                        <p:strVal val="visible"/>
                                      </p:to>
                                    </p:set>
                                    <p:animEffect transition="in" filter="blinds(horizontal)">
                                      <p:cBhvr>
                                        <p:cTn id="7" dur="500"/>
                                        <p:tgtEl>
                                          <p:spTgt spid="769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9027">
                                            <p:txEl>
                                              <p:pRg st="3" end="3"/>
                                            </p:txEl>
                                          </p:spTgt>
                                        </p:tgtEl>
                                        <p:attrNameLst>
                                          <p:attrName>style.visibility</p:attrName>
                                        </p:attrNameLst>
                                      </p:cBhvr>
                                      <p:to>
                                        <p:strVal val="visible"/>
                                      </p:to>
                                    </p:set>
                                    <p:animEffect transition="in" filter="blinds(horizontal)">
                                      <p:cBhvr>
                                        <p:cTn id="12" dur="500"/>
                                        <p:tgtEl>
                                          <p:spTgt spid="769027">
                                            <p:txEl>
                                              <p:pRg st="3" end="3"/>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69027">
                                            <p:txEl>
                                              <p:pRg st="4" end="4"/>
                                            </p:txEl>
                                          </p:spTgt>
                                        </p:tgtEl>
                                        <p:attrNameLst>
                                          <p:attrName>style.visibility</p:attrName>
                                        </p:attrNameLst>
                                      </p:cBhvr>
                                      <p:to>
                                        <p:strVal val="visible"/>
                                      </p:to>
                                    </p:set>
                                    <p:animEffect transition="in" filter="blinds(horizontal)">
                                      <p:cBhvr>
                                        <p:cTn id="15" dur="500"/>
                                        <p:tgtEl>
                                          <p:spTgt spid="769027">
                                            <p:txEl>
                                              <p:pRg st="4" end="4"/>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69027">
                                            <p:txEl>
                                              <p:pRg st="5" end="5"/>
                                            </p:txEl>
                                          </p:spTgt>
                                        </p:tgtEl>
                                        <p:attrNameLst>
                                          <p:attrName>style.visibility</p:attrName>
                                        </p:attrNameLst>
                                      </p:cBhvr>
                                      <p:to>
                                        <p:strVal val="visible"/>
                                      </p:to>
                                    </p:set>
                                    <p:animEffect transition="in" filter="blinds(horizontal)">
                                      <p:cBhvr>
                                        <p:cTn id="18" dur="500"/>
                                        <p:tgtEl>
                                          <p:spTgt spid="769027">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69027">
                                            <p:txEl>
                                              <p:pRg st="7" end="7"/>
                                            </p:txEl>
                                          </p:spTgt>
                                        </p:tgtEl>
                                        <p:attrNameLst>
                                          <p:attrName>style.visibility</p:attrName>
                                        </p:attrNameLst>
                                      </p:cBhvr>
                                      <p:to>
                                        <p:strVal val="visible"/>
                                      </p:to>
                                    </p:set>
                                    <p:animEffect transition="in" filter="blinds(horizontal)">
                                      <p:cBhvr>
                                        <p:cTn id="23" dur="500"/>
                                        <p:tgtEl>
                                          <p:spTgt spid="769027">
                                            <p:txEl>
                                              <p:pRg st="7" end="7"/>
                                            </p:txEl>
                                          </p:spTgt>
                                        </p:tgtEl>
                                      </p:cBhvr>
                                    </p:animEffect>
                                  </p:childTnLst>
                                </p:cTn>
                              </p:par>
                            </p:childTnLst>
                          </p:cTn>
                        </p:par>
                        <p:par>
                          <p:cTn id="24" fill="hold" nodeType="afterGroup">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769027">
                                            <p:txEl>
                                              <p:pRg st="9" end="9"/>
                                            </p:txEl>
                                          </p:spTgt>
                                        </p:tgtEl>
                                        <p:attrNameLst>
                                          <p:attrName>style.visibility</p:attrName>
                                        </p:attrNameLst>
                                      </p:cBhvr>
                                      <p:to>
                                        <p:strVal val="visible"/>
                                      </p:to>
                                    </p:set>
                                    <p:animEffect transition="in" filter="blinds(horizontal)">
                                      <p:cBhvr>
                                        <p:cTn id="27" dur="500"/>
                                        <p:tgtEl>
                                          <p:spTgt spid="7690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6" grpId="0"/>
      <p:bldP spid="76902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60545E8-D34D-4318-BECD-57BD68FEEDAB}" type="slidenum">
              <a:rPr lang="de-DE" altLang="de-DE" sz="1400" smtClean="0"/>
              <a:pPr eaLnBrk="1" hangingPunct="1">
                <a:spcBef>
                  <a:spcPct val="0"/>
                </a:spcBef>
                <a:buFontTx/>
                <a:buNone/>
              </a:pPr>
              <a:t>48</a:t>
            </a:fld>
            <a:endParaRPr lang="de-DE" altLang="de-DE" sz="1400"/>
          </a:p>
        </p:txBody>
      </p:sp>
      <p:sp>
        <p:nvSpPr>
          <p:cNvPr id="52227" name="Rectangle 2"/>
          <p:cNvSpPr>
            <a:spLocks noGrp="1" noChangeArrowheads="1"/>
          </p:cNvSpPr>
          <p:nvPr>
            <p:ph type="title"/>
          </p:nvPr>
        </p:nvSpPr>
        <p:spPr/>
        <p:txBody>
          <a:bodyPr/>
          <a:lstStyle/>
          <a:p>
            <a:pPr eaLnBrk="1" hangingPunct="1"/>
            <a:r>
              <a:rPr lang="de-DE" altLang="de-DE" sz="2200" b="1"/>
              <a:t>WICHTIG</a:t>
            </a:r>
          </a:p>
        </p:txBody>
      </p:sp>
      <p:sp>
        <p:nvSpPr>
          <p:cNvPr id="770051" name="Rectangle 3"/>
          <p:cNvSpPr>
            <a:spLocks noGrp="1" noChangeArrowheads="1"/>
          </p:cNvSpPr>
          <p:nvPr>
            <p:ph type="body" sz="half" idx="1"/>
          </p:nvPr>
        </p:nvSpPr>
        <p:spPr>
          <a:xfrm>
            <a:off x="457200" y="1600200"/>
            <a:ext cx="8002588" cy="4525963"/>
          </a:xfrm>
        </p:spPr>
        <p:txBody>
          <a:bodyPr/>
          <a:lstStyle/>
          <a:p>
            <a:pPr eaLnBrk="1" hangingPunct="1">
              <a:buFontTx/>
              <a:buNone/>
            </a:pPr>
            <a:r>
              <a:rPr lang="de-DE" altLang="de-DE" sz="1800" b="1"/>
              <a:t>1. Anforderungen lösungsneutral formulieren</a:t>
            </a:r>
          </a:p>
          <a:p>
            <a:pPr eaLnBrk="1" hangingPunct="1">
              <a:buFontTx/>
              <a:buNone/>
            </a:pPr>
            <a:r>
              <a:rPr lang="de-DE" altLang="de-DE" sz="1800"/>
              <a:t>Beispiel: Skilift</a:t>
            </a:r>
          </a:p>
          <a:p>
            <a:pPr eaLnBrk="1" hangingPunct="1">
              <a:buFontTx/>
              <a:buNone/>
            </a:pPr>
            <a:endParaRPr lang="de-DE" altLang="de-DE" sz="1800" b="1"/>
          </a:p>
          <a:p>
            <a:pPr eaLnBrk="1" hangingPunct="1">
              <a:buFontTx/>
              <a:buNone/>
            </a:pPr>
            <a:endParaRPr lang="de-DE" altLang="de-DE" sz="1800" b="1"/>
          </a:p>
          <a:p>
            <a:pPr eaLnBrk="1" hangingPunct="1">
              <a:buFontTx/>
              <a:buNone/>
            </a:pPr>
            <a:endParaRPr lang="de-DE" altLang="de-DE" sz="1800" b="1"/>
          </a:p>
          <a:p>
            <a:pPr eaLnBrk="1" hangingPunct="1">
              <a:buFontTx/>
              <a:buNone/>
            </a:pPr>
            <a:endParaRPr lang="de-DE" altLang="de-DE" sz="1800" b="1"/>
          </a:p>
          <a:p>
            <a:pPr eaLnBrk="1" hangingPunct="1">
              <a:buFontTx/>
              <a:buNone/>
            </a:pPr>
            <a:endParaRPr lang="de-DE" altLang="de-DE" sz="1800" b="1"/>
          </a:p>
          <a:p>
            <a:pPr eaLnBrk="1" hangingPunct="1">
              <a:buFontTx/>
              <a:buNone/>
            </a:pPr>
            <a:endParaRPr lang="de-DE" altLang="de-DE" sz="1800" b="1"/>
          </a:p>
          <a:p>
            <a:pPr eaLnBrk="1" hangingPunct="1">
              <a:buFontTx/>
              <a:buNone/>
            </a:pPr>
            <a:r>
              <a:rPr lang="de-DE" altLang="de-DE" sz="1800" b="1"/>
              <a:t>2. Anforderungen nach und nach möglichst quantitativ spezifizieren</a:t>
            </a:r>
          </a:p>
          <a:p>
            <a:pPr eaLnBrk="1" hangingPunct="1">
              <a:buFontTx/>
              <a:buNone/>
            </a:pPr>
            <a:r>
              <a:rPr lang="de-DE" altLang="de-DE" sz="1800"/>
              <a:t>Beispiel: Produktionsmaschine</a:t>
            </a:r>
          </a:p>
          <a:p>
            <a:pPr eaLnBrk="1" hangingPunct="1">
              <a:buFontTx/>
              <a:buNone/>
            </a:pPr>
            <a:r>
              <a:rPr lang="de-DE" altLang="de-DE" sz="1600"/>
              <a:t>Kundenforderung: 		Maschinenumrüstung schneller</a:t>
            </a:r>
          </a:p>
          <a:p>
            <a:pPr eaLnBrk="1" hangingPunct="1">
              <a:buFontTx/>
              <a:buNone/>
            </a:pPr>
            <a:endParaRPr lang="de-DE" altLang="de-DE" sz="1600"/>
          </a:p>
          <a:p>
            <a:pPr eaLnBrk="1" hangingPunct="1">
              <a:buFontTx/>
              <a:buNone/>
            </a:pPr>
            <a:endParaRPr lang="de-DE" altLang="de-DE" sz="1600" b="1"/>
          </a:p>
          <a:p>
            <a:pPr eaLnBrk="1" hangingPunct="1">
              <a:buFontTx/>
              <a:buNone/>
            </a:pPr>
            <a:endParaRPr lang="de-DE" altLang="de-DE" sz="1800"/>
          </a:p>
        </p:txBody>
      </p:sp>
      <p:pic>
        <p:nvPicPr>
          <p:cNvPr id="770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14575"/>
            <a:ext cx="8075613"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0053" name="Text Box 5"/>
          <p:cNvSpPr txBox="1">
            <a:spLocks noChangeArrowheads="1"/>
          </p:cNvSpPr>
          <p:nvPr/>
        </p:nvSpPr>
        <p:spPr bwMode="auto">
          <a:xfrm>
            <a:off x="457200" y="2997200"/>
            <a:ext cx="8824913"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b="1">
                <a:solidFill>
                  <a:srgbClr val="FF0000"/>
                </a:solidFill>
              </a:rPr>
              <a:t>nicht lösungsneutrale AF: 	Rostfreien Stahl verwenden (FALSCH)</a:t>
            </a:r>
          </a:p>
        </p:txBody>
      </p:sp>
      <p:sp>
        <p:nvSpPr>
          <p:cNvPr id="770054" name="Text Box 6"/>
          <p:cNvSpPr txBox="1">
            <a:spLocks noChangeArrowheads="1"/>
          </p:cNvSpPr>
          <p:nvPr/>
        </p:nvSpPr>
        <p:spPr bwMode="auto">
          <a:xfrm>
            <a:off x="457200" y="5314950"/>
            <a:ext cx="112347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b="1">
                <a:solidFill>
                  <a:srgbClr val="0000CC"/>
                </a:solidFill>
              </a:rPr>
              <a:t>präzisierte AF: 		Umrüstung mit 2 Facharbeitern in max. 2 Stunden (GUT)</a:t>
            </a:r>
            <a:r>
              <a:rPr lang="de-DE" altLang="de-DE" sz="1800"/>
              <a:t> </a:t>
            </a:r>
          </a:p>
        </p:txBody>
      </p:sp>
      <p:sp>
        <p:nvSpPr>
          <p:cNvPr id="770055" name="Text Box 7"/>
          <p:cNvSpPr txBox="1">
            <a:spLocks noChangeArrowheads="1"/>
          </p:cNvSpPr>
          <p:nvPr/>
        </p:nvSpPr>
        <p:spPr bwMode="auto">
          <a:xfrm>
            <a:off x="468313" y="2997200"/>
            <a:ext cx="79978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600" b="1">
              <a:solidFill>
                <a:srgbClr val="FF0000"/>
              </a:solidFill>
            </a:endParaRPr>
          </a:p>
          <a:p>
            <a:pPr eaLnBrk="1" hangingPunct="1">
              <a:spcBef>
                <a:spcPct val="0"/>
              </a:spcBef>
              <a:buFontTx/>
              <a:buNone/>
            </a:pPr>
            <a:r>
              <a:rPr lang="de-DE" altLang="de-DE" sz="1600" b="1">
                <a:solidFill>
                  <a:srgbClr val="0000CC"/>
                </a:solidFill>
              </a:rPr>
              <a:t>lösungsneutrale AF: 	Korrosion vermeiden (RICHTIG)</a:t>
            </a:r>
          </a:p>
        </p:txBody>
      </p:sp>
      <p:sp>
        <p:nvSpPr>
          <p:cNvPr id="770056" name="Rectangle 8"/>
          <p:cNvSpPr>
            <a:spLocks noChangeArrowheads="1"/>
          </p:cNvSpPr>
          <p:nvPr/>
        </p:nvSpPr>
        <p:spPr bwMode="auto">
          <a:xfrm>
            <a:off x="3189288" y="4895850"/>
            <a:ext cx="6051550" cy="252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b="1">
                <a:solidFill>
                  <a:srgbClr val="FF0000"/>
                </a:solidFill>
              </a:rPr>
              <a:t>Maschinenumrüstung schneller (SCHLECHT)</a:t>
            </a:r>
          </a:p>
        </p:txBody>
      </p:sp>
      <p:grpSp>
        <p:nvGrpSpPr>
          <p:cNvPr id="770057" name="Group 9"/>
          <p:cNvGrpSpPr>
            <a:grpSpLocks/>
          </p:cNvGrpSpPr>
          <p:nvPr/>
        </p:nvGrpSpPr>
        <p:grpSpPr bwMode="auto">
          <a:xfrm>
            <a:off x="468313" y="2589213"/>
            <a:ext cx="6911975" cy="263525"/>
            <a:chOff x="295" y="1631"/>
            <a:chExt cx="4354" cy="166"/>
          </a:xfrm>
        </p:grpSpPr>
        <p:sp>
          <p:nvSpPr>
            <p:cNvPr id="52235" name="Line 10"/>
            <p:cNvSpPr>
              <a:spLocks noChangeShapeType="1"/>
            </p:cNvSpPr>
            <p:nvPr/>
          </p:nvSpPr>
          <p:spPr bwMode="auto">
            <a:xfrm>
              <a:off x="1428" y="1797"/>
              <a:ext cx="3221" cy="0"/>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36" name="Line 11"/>
            <p:cNvSpPr>
              <a:spLocks noChangeShapeType="1"/>
            </p:cNvSpPr>
            <p:nvPr/>
          </p:nvSpPr>
          <p:spPr bwMode="auto">
            <a:xfrm>
              <a:off x="1036" y="1723"/>
              <a:ext cx="408" cy="0"/>
            </a:xfrm>
            <a:prstGeom prst="line">
              <a:avLst/>
            </a:prstGeom>
            <a:noFill/>
            <a:ln w="38100">
              <a:solidFill>
                <a:srgbClr val="0000CC"/>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37" name="Text Box 12"/>
            <p:cNvSpPr txBox="1">
              <a:spLocks noChangeArrowheads="1"/>
            </p:cNvSpPr>
            <p:nvPr/>
          </p:nvSpPr>
          <p:spPr bwMode="auto">
            <a:xfrm>
              <a:off x="295" y="1631"/>
              <a:ext cx="1052"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solidFill>
                    <a:srgbClr val="0000CC"/>
                  </a:solidFill>
                </a:rPr>
                <a:t>Assoziation zu</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0052"/>
                                        </p:tgtEl>
                                        <p:attrNameLst>
                                          <p:attrName>style.visibility</p:attrName>
                                        </p:attrNameLst>
                                      </p:cBhvr>
                                      <p:to>
                                        <p:strVal val="visible"/>
                                      </p:to>
                                    </p:set>
                                    <p:animEffect transition="in" filter="blinds(horizontal)">
                                      <p:cBhvr>
                                        <p:cTn id="7" dur="500"/>
                                        <p:tgtEl>
                                          <p:spTgt spid="770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70057"/>
                                        </p:tgtEl>
                                        <p:attrNameLst>
                                          <p:attrName>style.visibility</p:attrName>
                                        </p:attrNameLst>
                                      </p:cBhvr>
                                      <p:to>
                                        <p:strVal val="visible"/>
                                      </p:to>
                                    </p:set>
                                    <p:animEffect transition="in" filter="blinds(horizontal)">
                                      <p:cBhvr>
                                        <p:cTn id="12" dur="500"/>
                                        <p:tgtEl>
                                          <p:spTgt spid="7700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70053"/>
                                        </p:tgtEl>
                                        <p:attrNameLst>
                                          <p:attrName>style.visibility</p:attrName>
                                        </p:attrNameLst>
                                      </p:cBhvr>
                                      <p:to>
                                        <p:strVal val="visible"/>
                                      </p:to>
                                    </p:set>
                                    <p:animEffect transition="in" filter="blinds(horizontal)">
                                      <p:cBhvr>
                                        <p:cTn id="17" dur="500"/>
                                        <p:tgtEl>
                                          <p:spTgt spid="7700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70055"/>
                                        </p:tgtEl>
                                        <p:attrNameLst>
                                          <p:attrName>style.visibility</p:attrName>
                                        </p:attrNameLst>
                                      </p:cBhvr>
                                      <p:to>
                                        <p:strVal val="visible"/>
                                      </p:to>
                                    </p:set>
                                    <p:animEffect transition="in" filter="blinds(horizontal)">
                                      <p:cBhvr>
                                        <p:cTn id="22" dur="500"/>
                                        <p:tgtEl>
                                          <p:spTgt spid="7700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70051">
                                            <p:txEl>
                                              <p:pRg st="8" end="8"/>
                                            </p:txEl>
                                          </p:spTgt>
                                        </p:tgtEl>
                                        <p:attrNameLst>
                                          <p:attrName>style.visibility</p:attrName>
                                        </p:attrNameLst>
                                      </p:cBhvr>
                                      <p:to>
                                        <p:strVal val="visible"/>
                                      </p:to>
                                    </p:set>
                                    <p:animEffect transition="in" filter="blinds(horizontal)">
                                      <p:cBhvr>
                                        <p:cTn id="27" dur="500"/>
                                        <p:tgtEl>
                                          <p:spTgt spid="770051">
                                            <p:txEl>
                                              <p:pRg st="8" end="8"/>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70051">
                                            <p:txEl>
                                              <p:pRg st="9" end="9"/>
                                            </p:txEl>
                                          </p:spTgt>
                                        </p:tgtEl>
                                        <p:attrNameLst>
                                          <p:attrName>style.visibility</p:attrName>
                                        </p:attrNameLst>
                                      </p:cBhvr>
                                      <p:to>
                                        <p:strVal val="visible"/>
                                      </p:to>
                                    </p:set>
                                    <p:animEffect transition="in" filter="blinds(horizontal)">
                                      <p:cBhvr>
                                        <p:cTn id="30" dur="500"/>
                                        <p:tgtEl>
                                          <p:spTgt spid="770051">
                                            <p:txEl>
                                              <p:pRg st="9" end="9"/>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70051">
                                            <p:txEl>
                                              <p:pRg st="10" end="10"/>
                                            </p:txEl>
                                          </p:spTgt>
                                        </p:tgtEl>
                                        <p:attrNameLst>
                                          <p:attrName>style.visibility</p:attrName>
                                        </p:attrNameLst>
                                      </p:cBhvr>
                                      <p:to>
                                        <p:strVal val="visible"/>
                                      </p:to>
                                    </p:set>
                                    <p:animEffect transition="in" filter="blinds(horizontal)">
                                      <p:cBhvr>
                                        <p:cTn id="35" dur="500"/>
                                        <p:tgtEl>
                                          <p:spTgt spid="770051">
                                            <p:txEl>
                                              <p:pRg st="10" end="1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70056"/>
                                        </p:tgtEl>
                                        <p:attrNameLst>
                                          <p:attrName>style.visibility</p:attrName>
                                        </p:attrNameLst>
                                      </p:cBhvr>
                                      <p:to>
                                        <p:strVal val="visible"/>
                                      </p:to>
                                    </p:set>
                                    <p:animEffect transition="in" filter="blinds(horizontal)">
                                      <p:cBhvr>
                                        <p:cTn id="40" dur="500"/>
                                        <p:tgtEl>
                                          <p:spTgt spid="77005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70054"/>
                                        </p:tgtEl>
                                        <p:attrNameLst>
                                          <p:attrName>style.visibility</p:attrName>
                                        </p:attrNameLst>
                                      </p:cBhvr>
                                      <p:to>
                                        <p:strVal val="visible"/>
                                      </p:to>
                                    </p:set>
                                    <p:animEffect transition="in" filter="blinds(horizontal)">
                                      <p:cBhvr>
                                        <p:cTn id="45" dur="500"/>
                                        <p:tgtEl>
                                          <p:spTgt spid="770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1" grpId="0" build="p"/>
      <p:bldP spid="770053" grpId="0"/>
      <p:bldP spid="770054" grpId="0"/>
      <p:bldP spid="770055" grpId="0"/>
      <p:bldP spid="77005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77452D8-13C9-4B2A-8BF5-53CE72DC1978}" type="slidenum">
              <a:rPr lang="de-DE" altLang="de-DE" sz="1400" smtClean="0"/>
              <a:pPr eaLnBrk="1" hangingPunct="1">
                <a:spcBef>
                  <a:spcPct val="0"/>
                </a:spcBef>
                <a:buFontTx/>
                <a:buNone/>
              </a:pPr>
              <a:t>49</a:t>
            </a:fld>
            <a:endParaRPr lang="de-DE" altLang="de-DE" sz="1400"/>
          </a:p>
        </p:txBody>
      </p:sp>
      <p:sp>
        <p:nvSpPr>
          <p:cNvPr id="53251" name="Rectangle 2"/>
          <p:cNvSpPr>
            <a:spLocks noGrp="1" noChangeArrowheads="1"/>
          </p:cNvSpPr>
          <p:nvPr>
            <p:ph type="title"/>
          </p:nvPr>
        </p:nvSpPr>
        <p:spPr/>
        <p:txBody>
          <a:bodyPr/>
          <a:lstStyle/>
          <a:p>
            <a:pPr eaLnBrk="1" hangingPunct="1"/>
            <a:r>
              <a:rPr lang="de-DE" altLang="de-DE" sz="2200" b="1"/>
              <a:t>3. Ordnen der Anforderungen</a:t>
            </a:r>
          </a:p>
        </p:txBody>
      </p:sp>
      <p:sp>
        <p:nvSpPr>
          <p:cNvPr id="771075" name="Rectangle 3"/>
          <p:cNvSpPr>
            <a:spLocks noGrp="1" noChangeArrowheads="1"/>
          </p:cNvSpPr>
          <p:nvPr>
            <p:ph type="body" idx="1"/>
          </p:nvPr>
        </p:nvSpPr>
        <p:spPr>
          <a:xfrm>
            <a:off x="457200" y="1600200"/>
            <a:ext cx="8686800" cy="4525963"/>
          </a:xfrm>
        </p:spPr>
        <p:txBody>
          <a:bodyPr/>
          <a:lstStyle/>
          <a:p>
            <a:pPr marL="609600" indent="-609600" eaLnBrk="1" hangingPunct="1">
              <a:buFontTx/>
              <a:buNone/>
            </a:pPr>
            <a:r>
              <a:rPr lang="de-DE" altLang="de-DE" sz="1800" b="1"/>
              <a:t>Anforderungen sinnfällig ordnen</a:t>
            </a:r>
          </a:p>
          <a:p>
            <a:pPr marL="609600" indent="-609600" eaLnBrk="1" hangingPunct="1">
              <a:buFontTx/>
              <a:buNone/>
            </a:pPr>
            <a:endParaRPr lang="de-DE" altLang="de-DE" sz="1800" b="1"/>
          </a:p>
          <a:p>
            <a:pPr marL="609600" indent="-609600" eaLnBrk="1" hangingPunct="1">
              <a:buFontTx/>
              <a:buAutoNum type="arabicPeriod"/>
            </a:pPr>
            <a:r>
              <a:rPr lang="de-DE" altLang="de-DE" sz="1800"/>
              <a:t>Hauptaufgabe (Wesenskern), charakteristische Eigenschaften und </a:t>
            </a:r>
            <a:br>
              <a:rPr lang="de-DE" altLang="de-DE" sz="1800"/>
            </a:br>
            <a:r>
              <a:rPr lang="de-DE" altLang="de-DE" sz="1800"/>
              <a:t>Daten voranstellen</a:t>
            </a:r>
          </a:p>
          <a:p>
            <a:pPr marL="609600" indent="-609600" eaLnBrk="1" hangingPunct="1">
              <a:buFontTx/>
              <a:buAutoNum type="arabicPeriod"/>
            </a:pPr>
            <a:endParaRPr lang="de-DE" altLang="de-DE" sz="1800"/>
          </a:p>
          <a:p>
            <a:pPr marL="609600" indent="-609600" eaLnBrk="1" hangingPunct="1">
              <a:buFontTx/>
              <a:buAutoNum type="arabicPeriod"/>
            </a:pPr>
            <a:r>
              <a:rPr lang="de-DE" altLang="de-DE" sz="1800"/>
              <a:t>Gliedern der Anforderungen </a:t>
            </a:r>
          </a:p>
          <a:p>
            <a:pPr marL="990600" lvl="1" indent="-533400" eaLnBrk="1" hangingPunct="1"/>
            <a:r>
              <a:rPr lang="de-DE" altLang="de-DE" sz="1600"/>
              <a:t>ENTWEDER nach Hauptmerkmalen (Checkliste I) oder</a:t>
            </a:r>
          </a:p>
          <a:p>
            <a:pPr marL="990600" lvl="1" indent="-533400" eaLnBrk="1" hangingPunct="1"/>
            <a:r>
              <a:rPr lang="de-DE" altLang="de-DE" sz="1600"/>
              <a:t>ODER nach Lebenslaufphasen (Checkliste II)</a:t>
            </a:r>
          </a:p>
          <a:p>
            <a:pPr marL="990600" lvl="1" indent="-533400" eaLnBrk="1" hangingPunct="1"/>
            <a:r>
              <a:rPr lang="de-DE" altLang="de-DE" sz="1600"/>
              <a:t>(oder nach Teilsystemen, Funktionsgruppen, Baugruppen, wenn solche erkennbar sind)</a:t>
            </a:r>
          </a:p>
          <a:p>
            <a:pPr marL="990600" lvl="1" indent="-533400" eaLnBrk="1" hangingPunct="1"/>
            <a:r>
              <a:rPr lang="de-DE" altLang="de-DE" sz="1600"/>
              <a:t>(oder nach produkt- oder unternehmensspezifischen Ordnungen)</a:t>
            </a:r>
          </a:p>
          <a:p>
            <a:pPr marL="990600" lvl="1" indent="-533400" eaLnBrk="1" hangingPunct="1"/>
            <a:endParaRPr lang="de-DE" altLang="de-DE" sz="1600"/>
          </a:p>
          <a:p>
            <a:pPr marL="609600" indent="-609600" eaLnBrk="1" hangingPunct="1"/>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71075">
                                            <p:txEl>
                                              <p:pRg st="0" end="0"/>
                                            </p:txEl>
                                          </p:spTgt>
                                        </p:tgtEl>
                                        <p:attrNameLst>
                                          <p:attrName>style.visibility</p:attrName>
                                        </p:attrNameLst>
                                      </p:cBhvr>
                                      <p:to>
                                        <p:strVal val="visible"/>
                                      </p:to>
                                    </p:set>
                                    <p:animEffect transition="in" filter="blinds(horizontal)">
                                      <p:cBhvr>
                                        <p:cTn id="7" dur="500"/>
                                        <p:tgtEl>
                                          <p:spTgt spid="77107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1075">
                                            <p:txEl>
                                              <p:pRg st="2" end="2"/>
                                            </p:txEl>
                                          </p:spTgt>
                                        </p:tgtEl>
                                        <p:attrNameLst>
                                          <p:attrName>style.visibility</p:attrName>
                                        </p:attrNameLst>
                                      </p:cBhvr>
                                      <p:to>
                                        <p:strVal val="visible"/>
                                      </p:to>
                                    </p:set>
                                    <p:animEffect transition="in" filter="blinds(horizontal)">
                                      <p:cBhvr>
                                        <p:cTn id="10" dur="500"/>
                                        <p:tgtEl>
                                          <p:spTgt spid="77107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71075">
                                            <p:txEl>
                                              <p:pRg st="4" end="4"/>
                                            </p:txEl>
                                          </p:spTgt>
                                        </p:tgtEl>
                                        <p:attrNameLst>
                                          <p:attrName>style.visibility</p:attrName>
                                        </p:attrNameLst>
                                      </p:cBhvr>
                                      <p:to>
                                        <p:strVal val="visible"/>
                                      </p:to>
                                    </p:set>
                                    <p:animEffect transition="in" filter="blinds(horizontal)">
                                      <p:cBhvr>
                                        <p:cTn id="15" dur="500"/>
                                        <p:tgtEl>
                                          <p:spTgt spid="771075">
                                            <p:txEl>
                                              <p:pRg st="4" end="4"/>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71075">
                                            <p:txEl>
                                              <p:pRg st="5" end="5"/>
                                            </p:txEl>
                                          </p:spTgt>
                                        </p:tgtEl>
                                        <p:attrNameLst>
                                          <p:attrName>style.visibility</p:attrName>
                                        </p:attrNameLst>
                                      </p:cBhvr>
                                      <p:to>
                                        <p:strVal val="visible"/>
                                      </p:to>
                                    </p:set>
                                    <p:animEffect transition="in" filter="blinds(horizontal)">
                                      <p:cBhvr>
                                        <p:cTn id="18" dur="500"/>
                                        <p:tgtEl>
                                          <p:spTgt spid="771075">
                                            <p:txEl>
                                              <p:pRg st="5" end="5"/>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71075">
                                            <p:txEl>
                                              <p:pRg st="6" end="6"/>
                                            </p:txEl>
                                          </p:spTgt>
                                        </p:tgtEl>
                                        <p:attrNameLst>
                                          <p:attrName>style.visibility</p:attrName>
                                        </p:attrNameLst>
                                      </p:cBhvr>
                                      <p:to>
                                        <p:strVal val="visible"/>
                                      </p:to>
                                    </p:set>
                                    <p:animEffect transition="in" filter="blinds(horizontal)">
                                      <p:cBhvr>
                                        <p:cTn id="21" dur="500"/>
                                        <p:tgtEl>
                                          <p:spTgt spid="771075">
                                            <p:txEl>
                                              <p:pRg st="6" end="6"/>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71075">
                                            <p:txEl>
                                              <p:pRg st="7" end="7"/>
                                            </p:txEl>
                                          </p:spTgt>
                                        </p:tgtEl>
                                        <p:attrNameLst>
                                          <p:attrName>style.visibility</p:attrName>
                                        </p:attrNameLst>
                                      </p:cBhvr>
                                      <p:to>
                                        <p:strVal val="visible"/>
                                      </p:to>
                                    </p:set>
                                    <p:animEffect transition="in" filter="blinds(horizontal)">
                                      <p:cBhvr>
                                        <p:cTn id="24" dur="500"/>
                                        <p:tgtEl>
                                          <p:spTgt spid="771075">
                                            <p:txEl>
                                              <p:pRg st="7" end="7"/>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71075">
                                            <p:txEl>
                                              <p:pRg st="8" end="8"/>
                                            </p:txEl>
                                          </p:spTgt>
                                        </p:tgtEl>
                                        <p:attrNameLst>
                                          <p:attrName>style.visibility</p:attrName>
                                        </p:attrNameLst>
                                      </p:cBhvr>
                                      <p:to>
                                        <p:strVal val="visible"/>
                                      </p:to>
                                    </p:set>
                                    <p:animEffect transition="in" filter="blinds(horizontal)">
                                      <p:cBhvr>
                                        <p:cTn id="27" dur="500"/>
                                        <p:tgtEl>
                                          <p:spTgt spid="771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CE9D867-2E03-420E-ACBA-9F2C5CCF1D22}" type="slidenum">
              <a:rPr lang="de-DE" altLang="de-DE" sz="1400" smtClean="0"/>
              <a:pPr eaLnBrk="1" hangingPunct="1">
                <a:spcBef>
                  <a:spcPct val="0"/>
                </a:spcBef>
                <a:buFontTx/>
                <a:buNone/>
              </a:pPr>
              <a:t>5</a:t>
            </a:fld>
            <a:endParaRPr lang="de-DE" altLang="de-DE" sz="1400"/>
          </a:p>
        </p:txBody>
      </p:sp>
      <p:sp>
        <p:nvSpPr>
          <p:cNvPr id="326658" name="Rectangle 2"/>
          <p:cNvSpPr>
            <a:spLocks noGrp="1" noChangeArrowheads="1"/>
          </p:cNvSpPr>
          <p:nvPr>
            <p:ph type="body" idx="1"/>
          </p:nvPr>
        </p:nvSpPr>
        <p:spPr/>
        <p:txBody>
          <a:bodyPr/>
          <a:lstStyle/>
          <a:p>
            <a:pPr eaLnBrk="1" hangingPunct="1">
              <a:buFontTx/>
              <a:buNone/>
            </a:pPr>
            <a:r>
              <a:rPr lang="de-DE" altLang="de-DE" sz="1800" b="1" dirty="0"/>
              <a:t>Sandra Eisenträger M. Eng.</a:t>
            </a:r>
          </a:p>
          <a:p>
            <a:pPr eaLnBrk="1" hangingPunct="1">
              <a:buFontTx/>
              <a:buNone/>
            </a:pPr>
            <a:endParaRPr lang="de-DE" altLang="de-DE" sz="1800" b="1" dirty="0"/>
          </a:p>
          <a:p>
            <a:pPr eaLnBrk="1" hangingPunct="1">
              <a:buFontTx/>
              <a:buNone/>
            </a:pPr>
            <a:r>
              <a:rPr lang="de-DE" altLang="de-DE" sz="2600" b="1" dirty="0"/>
              <a:t>Einführung in Projektarbeit und in die Methodik</a:t>
            </a:r>
          </a:p>
          <a:p>
            <a:pPr eaLnBrk="1" hangingPunct="1">
              <a:buFontTx/>
              <a:buNone/>
            </a:pPr>
            <a:r>
              <a:rPr lang="de-DE" altLang="de-DE" sz="2600" b="1" dirty="0"/>
              <a:t>der Produktentwicklung und der Problemlösung </a:t>
            </a:r>
          </a:p>
          <a:p>
            <a:pPr eaLnBrk="1" hangingPunct="1">
              <a:buFontTx/>
              <a:buNone/>
            </a:pPr>
            <a:endParaRPr lang="de-DE" altLang="de-DE" sz="2600" b="1" dirty="0"/>
          </a:p>
          <a:p>
            <a:pPr eaLnBrk="1" hangingPunct="1">
              <a:buFontTx/>
              <a:buNone/>
            </a:pPr>
            <a:r>
              <a:rPr lang="de-DE" altLang="de-DE" sz="2600" b="1" dirty="0"/>
              <a:t>Lernziele, Organisation</a:t>
            </a:r>
          </a:p>
          <a:p>
            <a:pPr eaLnBrk="1" hangingPunct="1">
              <a:buFontTx/>
              <a:buNone/>
            </a:pPr>
            <a:endParaRPr lang="de-DE" altLang="de-DE" sz="2400" b="1" dirty="0"/>
          </a:p>
          <a:p>
            <a:pPr eaLnBrk="1" hangingPunct="1">
              <a:buFontTx/>
              <a:buNone/>
            </a:pPr>
            <a:r>
              <a:rPr lang="de-DE" altLang="de-DE" sz="2400" dirty="0"/>
              <a:t>Projekt Produktentwicklung und Industriedesgin 1 (PED)</a:t>
            </a:r>
          </a:p>
          <a:p>
            <a:pPr eaLnBrk="1" hangingPunct="1">
              <a:buFontTx/>
              <a:buNone/>
            </a:pPr>
            <a:endParaRPr lang="de-DE" altLang="de-DE" sz="2800" b="1" dirty="0"/>
          </a:p>
          <a:p>
            <a:pPr eaLnBrk="1" hangingPunct="1">
              <a:buFontTx/>
              <a:buNone/>
            </a:pPr>
            <a:endParaRPr lang="de-DE" altLang="de-DE" sz="2800" b="1" dirty="0"/>
          </a:p>
          <a:p>
            <a:pPr eaLnBrk="1" hangingPunct="1">
              <a:buFontTx/>
              <a:buNone/>
            </a:pPr>
            <a:endParaRPr lang="de-DE" altLang="de-DE" sz="2800" b="1" dirty="0"/>
          </a:p>
          <a:p>
            <a:pPr eaLnBrk="1" hangingPunct="1">
              <a:buFontTx/>
              <a:buNone/>
            </a:pPr>
            <a:endParaRPr lang="de-DE" altLang="de-DE" sz="1800" b="1" dirty="0"/>
          </a:p>
          <a:p>
            <a:pPr eaLnBrk="1" hangingPunct="1">
              <a:buFontTx/>
              <a:buNone/>
            </a:pPr>
            <a:endParaRPr lang="de-DE" altLang="de-DE" sz="1800" b="1" dirty="0"/>
          </a:p>
          <a:p>
            <a:pPr eaLnBrk="1" hangingPunct="1">
              <a:buFontTx/>
              <a:buNone/>
            </a:pPr>
            <a:endParaRPr lang="de-DE" altLang="de-DE" sz="1800" b="1" dirty="0"/>
          </a:p>
          <a:p>
            <a:pPr eaLnBrk="1" hangingPunct="1">
              <a:buFontTx/>
              <a:buNone/>
            </a:pPr>
            <a:endParaRPr lang="de-DE" altLang="de-DE" sz="18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6658">
                                            <p:txEl>
                                              <p:pRg st="0" end="0"/>
                                            </p:txEl>
                                          </p:spTgt>
                                        </p:tgtEl>
                                        <p:attrNameLst>
                                          <p:attrName>style.visibility</p:attrName>
                                        </p:attrNameLst>
                                      </p:cBhvr>
                                      <p:to>
                                        <p:strVal val="visible"/>
                                      </p:to>
                                    </p:set>
                                    <p:animEffect transition="in" filter="blinds(horizontal)">
                                      <p:cBhvr>
                                        <p:cTn id="7" dur="500"/>
                                        <p:tgtEl>
                                          <p:spTgt spid="32665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6658">
                                            <p:txEl>
                                              <p:pRg st="2" end="2"/>
                                            </p:txEl>
                                          </p:spTgt>
                                        </p:tgtEl>
                                        <p:attrNameLst>
                                          <p:attrName>style.visibility</p:attrName>
                                        </p:attrNameLst>
                                      </p:cBhvr>
                                      <p:to>
                                        <p:strVal val="visible"/>
                                      </p:to>
                                    </p:set>
                                    <p:animEffect transition="in" filter="blinds(horizontal)">
                                      <p:cBhvr>
                                        <p:cTn id="10" dur="500"/>
                                        <p:tgtEl>
                                          <p:spTgt spid="326658">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6658">
                                            <p:txEl>
                                              <p:pRg st="3" end="3"/>
                                            </p:txEl>
                                          </p:spTgt>
                                        </p:tgtEl>
                                        <p:attrNameLst>
                                          <p:attrName>style.visibility</p:attrName>
                                        </p:attrNameLst>
                                      </p:cBhvr>
                                      <p:to>
                                        <p:strVal val="visible"/>
                                      </p:to>
                                    </p:set>
                                    <p:animEffect transition="in" filter="blinds(horizontal)">
                                      <p:cBhvr>
                                        <p:cTn id="13" dur="500"/>
                                        <p:tgtEl>
                                          <p:spTgt spid="326658">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6658">
                                            <p:txEl>
                                              <p:pRg st="5" end="5"/>
                                            </p:txEl>
                                          </p:spTgt>
                                        </p:tgtEl>
                                        <p:attrNameLst>
                                          <p:attrName>style.visibility</p:attrName>
                                        </p:attrNameLst>
                                      </p:cBhvr>
                                      <p:to>
                                        <p:strVal val="visible"/>
                                      </p:to>
                                    </p:set>
                                    <p:animEffect transition="in" filter="blinds(horizontal)">
                                      <p:cBhvr>
                                        <p:cTn id="16" dur="500"/>
                                        <p:tgtEl>
                                          <p:spTgt spid="326658">
                                            <p:txEl>
                                              <p:pRg st="5" end="5"/>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26658">
                                            <p:txEl>
                                              <p:pRg st="7" end="7"/>
                                            </p:txEl>
                                          </p:spTgt>
                                        </p:tgtEl>
                                        <p:attrNameLst>
                                          <p:attrName>style.visibility</p:attrName>
                                        </p:attrNameLst>
                                      </p:cBhvr>
                                      <p:to>
                                        <p:strVal val="visible"/>
                                      </p:to>
                                    </p:set>
                                    <p:animEffect transition="in" filter="blinds(horizontal)">
                                      <p:cBhvr>
                                        <p:cTn id="19" dur="500"/>
                                        <p:tgtEl>
                                          <p:spTgt spid="3266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5C77C7E-2A2F-4B22-9BF2-37094FBD0079}" type="slidenum">
              <a:rPr lang="de-DE" altLang="de-DE" sz="1400" smtClean="0"/>
              <a:pPr eaLnBrk="1" hangingPunct="1">
                <a:spcBef>
                  <a:spcPct val="0"/>
                </a:spcBef>
                <a:buFontTx/>
                <a:buNone/>
              </a:pPr>
              <a:t>50</a:t>
            </a:fld>
            <a:endParaRPr lang="de-DE" altLang="de-DE" sz="1400"/>
          </a:p>
        </p:txBody>
      </p:sp>
      <p:sp>
        <p:nvSpPr>
          <p:cNvPr id="772098" name="Rectangle 2"/>
          <p:cNvSpPr>
            <a:spLocks noGrp="1" noChangeArrowheads="1"/>
          </p:cNvSpPr>
          <p:nvPr>
            <p:ph type="title"/>
          </p:nvPr>
        </p:nvSpPr>
        <p:spPr/>
        <p:txBody>
          <a:bodyPr/>
          <a:lstStyle/>
          <a:p>
            <a:pPr eaLnBrk="1" hangingPunct="1"/>
            <a:r>
              <a:rPr lang="de-DE" altLang="de-DE" sz="2200" b="1"/>
              <a:t>4. Klassifizieren der Anforderungen</a:t>
            </a:r>
          </a:p>
        </p:txBody>
      </p:sp>
      <p:sp>
        <p:nvSpPr>
          <p:cNvPr id="772099" name="Rectangle 3"/>
          <p:cNvSpPr>
            <a:spLocks noGrp="1" noChangeArrowheads="1"/>
          </p:cNvSpPr>
          <p:nvPr>
            <p:ph type="body" sz="half" idx="1"/>
          </p:nvPr>
        </p:nvSpPr>
        <p:spPr>
          <a:xfrm>
            <a:off x="457200" y="1600200"/>
            <a:ext cx="7786688" cy="4525963"/>
          </a:xfrm>
        </p:spPr>
        <p:txBody>
          <a:bodyPr/>
          <a:lstStyle/>
          <a:p>
            <a:pPr eaLnBrk="1" hangingPunct="1"/>
            <a:r>
              <a:rPr lang="de-DE" altLang="de-DE" sz="1800" b="1"/>
              <a:t>Festforderungen (FF) </a:t>
            </a:r>
            <a:r>
              <a:rPr lang="de-DE" altLang="de-DE" sz="1800"/>
              <a:t>und</a:t>
            </a:r>
            <a:r>
              <a:rPr lang="de-DE" altLang="de-DE" sz="1800" b="1"/>
              <a:t> Bereichsforderungen (BF) </a:t>
            </a:r>
            <a:r>
              <a:rPr lang="de-DE" altLang="de-DE" sz="1800"/>
              <a:t>müssen erfüllt werden (zwingend)</a:t>
            </a:r>
          </a:p>
          <a:p>
            <a:pPr eaLnBrk="1" hangingPunct="1"/>
            <a:r>
              <a:rPr lang="de-DE" altLang="de-DE" sz="1800" b="1"/>
              <a:t>Wünsche (W) </a:t>
            </a:r>
            <a:r>
              <a:rPr lang="de-DE" altLang="de-DE" sz="1800"/>
              <a:t>sollen erfüllt werden (nicht zwingend)</a:t>
            </a:r>
          </a:p>
        </p:txBody>
      </p:sp>
      <p:sp>
        <p:nvSpPr>
          <p:cNvPr id="772100" name="Text Box 4"/>
          <p:cNvSpPr txBox="1">
            <a:spLocks noChangeArrowheads="1"/>
          </p:cNvSpPr>
          <p:nvPr/>
        </p:nvSpPr>
        <p:spPr bwMode="auto">
          <a:xfrm rot="-5400000">
            <a:off x="7322344" y="4194969"/>
            <a:ext cx="34321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in Anlehnung an Birkhofer, Vorlesung Produktentwicklung, 1997</a:t>
            </a:r>
          </a:p>
        </p:txBody>
      </p:sp>
      <p:grpSp>
        <p:nvGrpSpPr>
          <p:cNvPr id="772101" name="Group 5"/>
          <p:cNvGrpSpPr>
            <a:grpSpLocks/>
          </p:cNvGrpSpPr>
          <p:nvPr/>
        </p:nvGrpSpPr>
        <p:grpSpPr bwMode="auto">
          <a:xfrm>
            <a:off x="1042988" y="2924175"/>
            <a:ext cx="6842125" cy="3960813"/>
            <a:chOff x="657" y="1933"/>
            <a:chExt cx="4310" cy="2495"/>
          </a:xfrm>
        </p:grpSpPr>
        <p:pic>
          <p:nvPicPr>
            <p:cNvPr id="542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 y="1933"/>
              <a:ext cx="4223" cy="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 y="3475"/>
              <a:ext cx="4201"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82" name="Rectangle 8"/>
            <p:cNvSpPr>
              <a:spLocks noChangeArrowheads="1"/>
            </p:cNvSpPr>
            <p:nvPr/>
          </p:nvSpPr>
          <p:spPr bwMode="auto">
            <a:xfrm>
              <a:off x="657" y="3864"/>
              <a:ext cx="4310" cy="5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54283" name="Text Box 9"/>
            <p:cNvSpPr txBox="1">
              <a:spLocks noChangeArrowheads="1"/>
            </p:cNvSpPr>
            <p:nvPr/>
          </p:nvSpPr>
          <p:spPr bwMode="auto">
            <a:xfrm>
              <a:off x="4118" y="3309"/>
              <a:ext cx="8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a:t>L: 100 </a:t>
              </a:r>
              <a:r>
                <a:rPr lang="de-DE" altLang="de-DE" sz="1200">
                  <a:cs typeface="Arial" charset="0"/>
                </a:rPr>
                <a:t>≤</a:t>
              </a:r>
              <a:r>
                <a:rPr lang="de-DE" altLang="de-DE" sz="1200"/>
                <a:t> x ≤ 400</a:t>
              </a:r>
            </a:p>
          </p:txBody>
        </p:sp>
        <p:sp>
          <p:nvSpPr>
            <p:cNvPr id="54284" name="Text Box 10"/>
            <p:cNvSpPr txBox="1">
              <a:spLocks noChangeArrowheads="1"/>
            </p:cNvSpPr>
            <p:nvPr/>
          </p:nvSpPr>
          <p:spPr bwMode="auto">
            <a:xfrm>
              <a:off x="4612" y="3205"/>
              <a:ext cx="30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a:t>oder</a:t>
              </a:r>
            </a:p>
          </p:txBody>
        </p:sp>
        <p:sp>
          <p:nvSpPr>
            <p:cNvPr id="54285" name="Rectangle 11"/>
            <p:cNvSpPr>
              <a:spLocks noChangeArrowheads="1"/>
            </p:cNvSpPr>
            <p:nvPr/>
          </p:nvSpPr>
          <p:spPr bwMode="auto">
            <a:xfrm>
              <a:off x="3334" y="3339"/>
              <a:ext cx="739" cy="1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54286" name="Text Box 12"/>
            <p:cNvSpPr txBox="1">
              <a:spLocks noChangeArrowheads="1"/>
            </p:cNvSpPr>
            <p:nvPr/>
          </p:nvSpPr>
          <p:spPr bwMode="auto">
            <a:xfrm>
              <a:off x="3267" y="3298"/>
              <a:ext cx="87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a:t>und/oder unteren)</a:t>
              </a:r>
            </a:p>
          </p:txBody>
        </p:sp>
      </p:grpSp>
      <p:sp>
        <p:nvSpPr>
          <p:cNvPr id="772109" name="Rectangle 13"/>
          <p:cNvSpPr>
            <a:spLocks noChangeArrowheads="1"/>
          </p:cNvSpPr>
          <p:nvPr/>
        </p:nvSpPr>
        <p:spPr bwMode="auto">
          <a:xfrm>
            <a:off x="611188" y="6165850"/>
            <a:ext cx="680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de-DE" altLang="de-DE" sz="1800" b="1">
                <a:solidFill>
                  <a:srgbClr val="FF0000"/>
                </a:solidFill>
              </a:rPr>
              <a:t>=&gt; Sie klassifizieren ALLE Anforderungen nach FF, BF, W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72098"/>
                                        </p:tgtEl>
                                        <p:attrNameLst>
                                          <p:attrName>style.visibility</p:attrName>
                                        </p:attrNameLst>
                                      </p:cBhvr>
                                      <p:to>
                                        <p:strVal val="visible"/>
                                      </p:to>
                                    </p:set>
                                    <p:animEffect transition="in" filter="blinds(horizontal)">
                                      <p:cBhvr>
                                        <p:cTn id="7" dur="500"/>
                                        <p:tgtEl>
                                          <p:spTgt spid="7720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2100"/>
                                        </p:tgtEl>
                                        <p:attrNameLst>
                                          <p:attrName>style.visibility</p:attrName>
                                        </p:attrNameLst>
                                      </p:cBhvr>
                                      <p:to>
                                        <p:strVal val="visible"/>
                                      </p:to>
                                    </p:set>
                                    <p:animEffect transition="in" filter="blinds(horizontal)">
                                      <p:cBhvr>
                                        <p:cTn id="10" dur="500"/>
                                        <p:tgtEl>
                                          <p:spTgt spid="772100"/>
                                        </p:tgtEl>
                                      </p:cBhvr>
                                    </p:animEffect>
                                  </p:childTnLst>
                                </p:cTn>
                              </p:par>
                              <p:par>
                                <p:cTn id="11" presetID="3" presetClass="entr" presetSubtype="10" fill="hold" nodeType="withEffect">
                                  <p:stCondLst>
                                    <p:cond delay="0"/>
                                  </p:stCondLst>
                                  <p:childTnLst>
                                    <p:set>
                                      <p:cBhvr>
                                        <p:cTn id="12" dur="1" fill="hold">
                                          <p:stCondLst>
                                            <p:cond delay="0"/>
                                          </p:stCondLst>
                                        </p:cTn>
                                        <p:tgtEl>
                                          <p:spTgt spid="772101"/>
                                        </p:tgtEl>
                                        <p:attrNameLst>
                                          <p:attrName>style.visibility</p:attrName>
                                        </p:attrNameLst>
                                      </p:cBhvr>
                                      <p:to>
                                        <p:strVal val="visible"/>
                                      </p:to>
                                    </p:set>
                                    <p:animEffect transition="in" filter="blinds(horizontal)">
                                      <p:cBhvr>
                                        <p:cTn id="13" dur="500"/>
                                        <p:tgtEl>
                                          <p:spTgt spid="7721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72099">
                                            <p:txEl>
                                              <p:pRg st="0" end="0"/>
                                            </p:txEl>
                                          </p:spTgt>
                                        </p:tgtEl>
                                        <p:attrNameLst>
                                          <p:attrName>style.visibility</p:attrName>
                                        </p:attrNameLst>
                                      </p:cBhvr>
                                      <p:to>
                                        <p:strVal val="visible"/>
                                      </p:to>
                                    </p:set>
                                    <p:animEffect transition="in" filter="blinds(horizontal)">
                                      <p:cBhvr>
                                        <p:cTn id="18" dur="500"/>
                                        <p:tgtEl>
                                          <p:spTgt spid="77209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72099">
                                            <p:txEl>
                                              <p:pRg st="1" end="1"/>
                                            </p:txEl>
                                          </p:spTgt>
                                        </p:tgtEl>
                                        <p:attrNameLst>
                                          <p:attrName>style.visibility</p:attrName>
                                        </p:attrNameLst>
                                      </p:cBhvr>
                                      <p:to>
                                        <p:strVal val="visible"/>
                                      </p:to>
                                    </p:set>
                                    <p:animEffect transition="in" filter="blinds(horizontal)">
                                      <p:cBhvr>
                                        <p:cTn id="23" dur="500"/>
                                        <p:tgtEl>
                                          <p:spTgt spid="77209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72109"/>
                                        </p:tgtEl>
                                        <p:attrNameLst>
                                          <p:attrName>style.visibility</p:attrName>
                                        </p:attrNameLst>
                                      </p:cBhvr>
                                      <p:to>
                                        <p:strVal val="visible"/>
                                      </p:to>
                                    </p:set>
                                    <p:animEffect transition="in" filter="blinds(horizontal)">
                                      <p:cBhvr>
                                        <p:cTn id="28" dur="500"/>
                                        <p:tgtEl>
                                          <p:spTgt spid="772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8" grpId="0"/>
      <p:bldP spid="772099" grpId="0" build="p"/>
      <p:bldP spid="772100" grpId="0"/>
      <p:bldP spid="77210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9405714-84F8-4ACB-B9CA-D0CA446BC665}" type="slidenum">
              <a:rPr lang="de-DE" altLang="de-DE" sz="1400" smtClean="0"/>
              <a:pPr eaLnBrk="1" hangingPunct="1">
                <a:spcBef>
                  <a:spcPct val="0"/>
                </a:spcBef>
                <a:buFontTx/>
                <a:buNone/>
              </a:pPr>
              <a:t>51</a:t>
            </a:fld>
            <a:endParaRPr lang="de-DE" altLang="de-DE" sz="1400"/>
          </a:p>
        </p:txBody>
      </p:sp>
      <p:sp>
        <p:nvSpPr>
          <p:cNvPr id="773122" name="Rectangle 2"/>
          <p:cNvSpPr>
            <a:spLocks noGrp="1" noChangeArrowheads="1"/>
          </p:cNvSpPr>
          <p:nvPr>
            <p:ph type="title"/>
          </p:nvPr>
        </p:nvSpPr>
        <p:spPr/>
        <p:txBody>
          <a:bodyPr/>
          <a:lstStyle/>
          <a:p>
            <a:pPr eaLnBrk="1" hangingPunct="1"/>
            <a:r>
              <a:rPr lang="de-DE" altLang="de-DE" sz="2200" b="1"/>
              <a:t>5. Anforderungen dokumentieren</a:t>
            </a:r>
          </a:p>
        </p:txBody>
      </p:sp>
      <p:sp>
        <p:nvSpPr>
          <p:cNvPr id="773123" name="Rectangle 3"/>
          <p:cNvSpPr>
            <a:spLocks noGrp="1" noChangeArrowheads="1"/>
          </p:cNvSpPr>
          <p:nvPr>
            <p:ph type="body" idx="1"/>
          </p:nvPr>
        </p:nvSpPr>
        <p:spPr>
          <a:xfrm>
            <a:off x="457200" y="1600200"/>
            <a:ext cx="8686800" cy="4924425"/>
          </a:xfrm>
        </p:spPr>
        <p:txBody>
          <a:bodyPr/>
          <a:lstStyle/>
          <a:p>
            <a:pPr eaLnBrk="1" hangingPunct="1">
              <a:buFontTx/>
              <a:buNone/>
            </a:pPr>
            <a:endParaRPr lang="de-DE" altLang="de-DE" sz="1800" b="1"/>
          </a:p>
          <a:p>
            <a:pPr eaLnBrk="1" hangingPunct="1">
              <a:buFontTx/>
              <a:buNone/>
            </a:pPr>
            <a:r>
              <a:rPr lang="de-DE" altLang="de-DE" sz="1800" b="1"/>
              <a:t>Schriftliche Dokumentation der Anforderungen in Formblatt</a:t>
            </a:r>
          </a:p>
          <a:p>
            <a:pPr eaLnBrk="1" hangingPunct="1">
              <a:buFontTx/>
              <a:buNone/>
            </a:pPr>
            <a:endParaRPr lang="de-DE" altLang="de-DE" sz="800" b="1"/>
          </a:p>
          <a:p>
            <a:pPr eaLnBrk="1" hangingPunct="1"/>
            <a:r>
              <a:rPr lang="de-DE" altLang="de-DE" sz="1800"/>
              <a:t>eine Anforderung pro Zeile</a:t>
            </a:r>
          </a:p>
          <a:p>
            <a:pPr eaLnBrk="1" hangingPunct="1"/>
            <a:endParaRPr lang="de-DE" altLang="de-DE" sz="800"/>
          </a:p>
          <a:p>
            <a:pPr eaLnBrk="1" hangingPunct="1"/>
            <a:r>
              <a:rPr lang="de-DE" altLang="de-DE" sz="1800"/>
              <a:t>Anforderungen möglichst quantifizieren</a:t>
            </a:r>
          </a:p>
          <a:p>
            <a:pPr eaLnBrk="1" hangingPunct="1"/>
            <a:endParaRPr lang="de-DE" altLang="de-DE" sz="800"/>
          </a:p>
          <a:p>
            <a:pPr eaLnBrk="1" hangingPunct="1"/>
            <a:r>
              <a:rPr lang="de-DE" altLang="de-DE" sz="1800"/>
              <a:t>Anforderungen klar, eindeutig und positiv formulieren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73122"/>
                                        </p:tgtEl>
                                        <p:attrNameLst>
                                          <p:attrName>style.visibility</p:attrName>
                                        </p:attrNameLst>
                                      </p:cBhvr>
                                      <p:to>
                                        <p:strVal val="visible"/>
                                      </p:to>
                                    </p:set>
                                    <p:animEffect transition="in" filter="blinds(horizontal)">
                                      <p:cBhvr>
                                        <p:cTn id="7" dur="500"/>
                                        <p:tgtEl>
                                          <p:spTgt spid="7731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3123">
                                            <p:txEl>
                                              <p:pRg st="1" end="1"/>
                                            </p:txEl>
                                          </p:spTgt>
                                        </p:tgtEl>
                                        <p:attrNameLst>
                                          <p:attrName>style.visibility</p:attrName>
                                        </p:attrNameLst>
                                      </p:cBhvr>
                                      <p:to>
                                        <p:strVal val="visible"/>
                                      </p:to>
                                    </p:set>
                                    <p:animEffect transition="in" filter="blinds(horizontal)">
                                      <p:cBhvr>
                                        <p:cTn id="10" dur="500"/>
                                        <p:tgtEl>
                                          <p:spTgt spid="77312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73123">
                                            <p:txEl>
                                              <p:pRg st="3" end="3"/>
                                            </p:txEl>
                                          </p:spTgt>
                                        </p:tgtEl>
                                        <p:attrNameLst>
                                          <p:attrName>style.visibility</p:attrName>
                                        </p:attrNameLst>
                                      </p:cBhvr>
                                      <p:to>
                                        <p:strVal val="visible"/>
                                      </p:to>
                                    </p:set>
                                    <p:animEffect transition="in" filter="blinds(horizontal)">
                                      <p:cBhvr>
                                        <p:cTn id="13" dur="500"/>
                                        <p:tgtEl>
                                          <p:spTgt spid="77312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73123">
                                            <p:txEl>
                                              <p:pRg st="5" end="5"/>
                                            </p:txEl>
                                          </p:spTgt>
                                        </p:tgtEl>
                                        <p:attrNameLst>
                                          <p:attrName>style.visibility</p:attrName>
                                        </p:attrNameLst>
                                      </p:cBhvr>
                                      <p:to>
                                        <p:strVal val="visible"/>
                                      </p:to>
                                    </p:set>
                                    <p:animEffect transition="in" filter="blinds(horizontal)">
                                      <p:cBhvr>
                                        <p:cTn id="16" dur="500"/>
                                        <p:tgtEl>
                                          <p:spTgt spid="773123">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73123">
                                            <p:txEl>
                                              <p:pRg st="7" end="7"/>
                                            </p:txEl>
                                          </p:spTgt>
                                        </p:tgtEl>
                                        <p:attrNameLst>
                                          <p:attrName>style.visibility</p:attrName>
                                        </p:attrNameLst>
                                      </p:cBhvr>
                                      <p:to>
                                        <p:strVal val="visible"/>
                                      </p:to>
                                    </p:set>
                                    <p:animEffect transition="in" filter="blinds(horizontal)">
                                      <p:cBhvr>
                                        <p:cTn id="21" dur="500"/>
                                        <p:tgtEl>
                                          <p:spTgt spid="773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2" grpId="0"/>
      <p:bldP spid="77312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F16124-8806-4576-9CD7-7118DB3A55F6}" type="slidenum">
              <a:rPr lang="de-DE" altLang="de-DE" sz="1400" smtClean="0"/>
              <a:pPr eaLnBrk="1" hangingPunct="1">
                <a:spcBef>
                  <a:spcPct val="0"/>
                </a:spcBef>
                <a:buFontTx/>
                <a:buNone/>
              </a:pPr>
              <a:t>52</a:t>
            </a:fld>
            <a:endParaRPr lang="de-DE" altLang="de-DE" sz="1400"/>
          </a:p>
        </p:txBody>
      </p:sp>
      <p:sp>
        <p:nvSpPr>
          <p:cNvPr id="774146" name="Rectangle 2"/>
          <p:cNvSpPr>
            <a:spLocks noGrp="1" noChangeArrowheads="1"/>
          </p:cNvSpPr>
          <p:nvPr>
            <p:ph type="title"/>
          </p:nvPr>
        </p:nvSpPr>
        <p:spPr/>
        <p:txBody>
          <a:bodyPr/>
          <a:lstStyle/>
          <a:p>
            <a:pPr eaLnBrk="1" hangingPunct="1"/>
            <a:r>
              <a:rPr lang="de-DE" altLang="de-DE" sz="2200" b="1"/>
              <a:t>Formaler Aufbau einer Anforderungsliste</a:t>
            </a:r>
          </a:p>
        </p:txBody>
      </p:sp>
      <p:sp>
        <p:nvSpPr>
          <p:cNvPr id="774147" name="Rectangle 3"/>
          <p:cNvSpPr>
            <a:spLocks noGrp="1" noChangeArrowheads="1"/>
          </p:cNvSpPr>
          <p:nvPr>
            <p:ph type="body" sz="half" idx="1"/>
          </p:nvPr>
        </p:nvSpPr>
        <p:spPr/>
        <p:txBody>
          <a:bodyPr/>
          <a:lstStyle/>
          <a:p>
            <a:pPr eaLnBrk="1" hangingPunct="1">
              <a:buFontTx/>
              <a:buNone/>
            </a:pPr>
            <a:r>
              <a:rPr lang="de-DE" altLang="de-DE" sz="1800" b="1"/>
              <a:t>Beispiel 1</a:t>
            </a:r>
          </a:p>
          <a:p>
            <a:pPr eaLnBrk="1" hangingPunct="1">
              <a:buFontTx/>
              <a:buNone/>
            </a:pPr>
            <a:endParaRPr lang="de-DE" altLang="de-DE" sz="1800" b="1"/>
          </a:p>
          <a:p>
            <a:pPr eaLnBrk="1" hangingPunct="1"/>
            <a:r>
              <a:rPr lang="de-DE" altLang="de-DE" sz="1800"/>
              <a:t>Aufbau geordnet nach Lebenslaufphasen (Checkliste II)</a:t>
            </a:r>
          </a:p>
        </p:txBody>
      </p:sp>
      <p:pic>
        <p:nvPicPr>
          <p:cNvPr id="56325"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56100" y="1412875"/>
            <a:ext cx="4592638" cy="4824413"/>
          </a:xfrm>
          <a:noFill/>
        </p:spPr>
      </p:pic>
      <p:sp>
        <p:nvSpPr>
          <p:cNvPr id="774149" name="Text Box 5"/>
          <p:cNvSpPr txBox="1">
            <a:spLocks noChangeArrowheads="1"/>
          </p:cNvSpPr>
          <p:nvPr/>
        </p:nvSpPr>
        <p:spPr bwMode="auto">
          <a:xfrm rot="-5400000">
            <a:off x="7322344" y="4194969"/>
            <a:ext cx="34321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in Anlehnung an Birkhofer, Vorlesung Produktentwicklung, 1997</a:t>
            </a:r>
          </a:p>
        </p:txBody>
      </p:sp>
      <p:sp>
        <p:nvSpPr>
          <p:cNvPr id="56327" name="Rectangle 6"/>
          <p:cNvSpPr>
            <a:spLocks noChangeArrowheads="1"/>
          </p:cNvSpPr>
          <p:nvPr/>
        </p:nvSpPr>
        <p:spPr bwMode="auto">
          <a:xfrm>
            <a:off x="4643438" y="2100263"/>
            <a:ext cx="144462" cy="10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56328" name="Rectangle 7"/>
          <p:cNvSpPr>
            <a:spLocks noChangeArrowheads="1"/>
          </p:cNvSpPr>
          <p:nvPr/>
        </p:nvSpPr>
        <p:spPr bwMode="auto">
          <a:xfrm>
            <a:off x="4625975" y="3668713"/>
            <a:ext cx="161925" cy="139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56329" name="Text Box 8"/>
          <p:cNvSpPr txBox="1">
            <a:spLocks noChangeArrowheads="1"/>
          </p:cNvSpPr>
          <p:nvPr/>
        </p:nvSpPr>
        <p:spPr bwMode="auto">
          <a:xfrm>
            <a:off x="4530725" y="3611563"/>
            <a:ext cx="363538"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100"/>
              <a:t>BF</a:t>
            </a:r>
          </a:p>
        </p:txBody>
      </p:sp>
      <p:sp>
        <p:nvSpPr>
          <p:cNvPr id="56330" name="Rectangle 9"/>
          <p:cNvSpPr>
            <a:spLocks noChangeArrowheads="1"/>
          </p:cNvSpPr>
          <p:nvPr/>
        </p:nvSpPr>
        <p:spPr bwMode="auto">
          <a:xfrm>
            <a:off x="7191375" y="3678238"/>
            <a:ext cx="971550" cy="153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1000" i="1"/>
              <a:t>245 – 250 1/min</a:t>
            </a:r>
          </a:p>
        </p:txBody>
      </p:sp>
      <p:sp>
        <p:nvSpPr>
          <p:cNvPr id="56331" name="Rectangle 10"/>
          <p:cNvSpPr>
            <a:spLocks noChangeArrowheads="1"/>
          </p:cNvSpPr>
          <p:nvPr/>
        </p:nvSpPr>
        <p:spPr bwMode="auto">
          <a:xfrm>
            <a:off x="5651500" y="3644900"/>
            <a:ext cx="360363"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74146"/>
                                        </p:tgtEl>
                                        <p:attrNameLst>
                                          <p:attrName>style.visibility</p:attrName>
                                        </p:attrNameLst>
                                      </p:cBhvr>
                                      <p:to>
                                        <p:strVal val="visible"/>
                                      </p:to>
                                    </p:set>
                                    <p:animEffect transition="in" filter="blinds(horizontal)">
                                      <p:cBhvr>
                                        <p:cTn id="7" dur="500"/>
                                        <p:tgtEl>
                                          <p:spTgt spid="7741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4149"/>
                                        </p:tgtEl>
                                        <p:attrNameLst>
                                          <p:attrName>style.visibility</p:attrName>
                                        </p:attrNameLst>
                                      </p:cBhvr>
                                      <p:to>
                                        <p:strVal val="visible"/>
                                      </p:to>
                                    </p:set>
                                    <p:animEffect transition="in" filter="blinds(horizontal)">
                                      <p:cBhvr>
                                        <p:cTn id="10" dur="500"/>
                                        <p:tgtEl>
                                          <p:spTgt spid="774149"/>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774147">
                                            <p:txEl>
                                              <p:pRg st="0" end="0"/>
                                            </p:txEl>
                                          </p:spTgt>
                                        </p:tgtEl>
                                        <p:attrNameLst>
                                          <p:attrName>style.visibility</p:attrName>
                                        </p:attrNameLst>
                                      </p:cBhvr>
                                      <p:to>
                                        <p:strVal val="visible"/>
                                      </p:to>
                                    </p:set>
                                    <p:animEffect transition="in" filter="blinds(horizontal)">
                                      <p:cBhvr>
                                        <p:cTn id="14" dur="500"/>
                                        <p:tgtEl>
                                          <p:spTgt spid="774147">
                                            <p:txEl>
                                              <p:pRg st="0" end="0"/>
                                            </p:txEl>
                                          </p:spTgt>
                                        </p:tgtEl>
                                      </p:cBhvr>
                                    </p:animEffect>
                                  </p:childTnLst>
                                </p:cTn>
                              </p:par>
                            </p:childTnLst>
                          </p:cTn>
                        </p:par>
                        <p:par>
                          <p:cTn id="15" fill="hold" nodeType="afterGroup">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774147">
                                            <p:txEl>
                                              <p:pRg st="2" end="2"/>
                                            </p:txEl>
                                          </p:spTgt>
                                        </p:tgtEl>
                                        <p:attrNameLst>
                                          <p:attrName>style.visibility</p:attrName>
                                        </p:attrNameLst>
                                      </p:cBhvr>
                                      <p:to>
                                        <p:strVal val="visible"/>
                                      </p:to>
                                    </p:set>
                                    <p:animEffect transition="in" filter="blinds(horizontal)">
                                      <p:cBhvr>
                                        <p:cTn id="18" dur="500"/>
                                        <p:tgtEl>
                                          <p:spTgt spid="774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6" grpId="0"/>
      <p:bldP spid="774147" grpId="0" build="p"/>
      <p:bldP spid="77414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013966C-C25E-479F-BB24-8D03280ACE2B}" type="slidenum">
              <a:rPr lang="de-DE" altLang="de-DE" sz="1400" smtClean="0"/>
              <a:pPr eaLnBrk="1" hangingPunct="1">
                <a:spcBef>
                  <a:spcPct val="0"/>
                </a:spcBef>
                <a:buFontTx/>
                <a:buNone/>
              </a:pPr>
              <a:t>53</a:t>
            </a:fld>
            <a:endParaRPr lang="de-DE" altLang="de-DE" sz="1400"/>
          </a:p>
        </p:txBody>
      </p:sp>
      <p:pic>
        <p:nvPicPr>
          <p:cNvPr id="775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438" y="26988"/>
            <a:ext cx="45196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5196" name="Rectangle 28"/>
          <p:cNvSpPr>
            <a:spLocks noChangeArrowheads="1"/>
          </p:cNvSpPr>
          <p:nvPr/>
        </p:nvSpPr>
        <p:spPr bwMode="auto">
          <a:xfrm>
            <a:off x="5219700" y="981075"/>
            <a:ext cx="215900" cy="5543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75170" name="Rectangle 2"/>
          <p:cNvSpPr>
            <a:spLocks noGrp="1" noChangeArrowheads="1"/>
          </p:cNvSpPr>
          <p:nvPr>
            <p:ph type="title"/>
          </p:nvPr>
        </p:nvSpPr>
        <p:spPr/>
        <p:txBody>
          <a:bodyPr/>
          <a:lstStyle/>
          <a:p>
            <a:pPr algn="l" eaLnBrk="1" hangingPunct="1"/>
            <a:r>
              <a:rPr lang="de-DE" altLang="de-DE" sz="2200" b="1"/>
              <a:t>Formaler Aufbau einer </a:t>
            </a:r>
            <a:br>
              <a:rPr lang="de-DE" altLang="de-DE" sz="2200" b="1"/>
            </a:br>
            <a:r>
              <a:rPr lang="de-DE" altLang="de-DE" sz="2200" b="1"/>
              <a:t>Anforderungsliste</a:t>
            </a:r>
          </a:p>
        </p:txBody>
      </p:sp>
      <p:sp>
        <p:nvSpPr>
          <p:cNvPr id="775171" name="Rectangle 3"/>
          <p:cNvSpPr>
            <a:spLocks noGrp="1" noChangeArrowheads="1"/>
          </p:cNvSpPr>
          <p:nvPr>
            <p:ph type="body" sz="half" idx="1"/>
          </p:nvPr>
        </p:nvSpPr>
        <p:spPr/>
        <p:txBody>
          <a:bodyPr/>
          <a:lstStyle/>
          <a:p>
            <a:pPr eaLnBrk="1" hangingPunct="1">
              <a:buFontTx/>
              <a:buNone/>
            </a:pPr>
            <a:r>
              <a:rPr lang="de-DE" altLang="de-DE" sz="1800" b="1" dirty="0"/>
              <a:t>Beispiel</a:t>
            </a:r>
          </a:p>
          <a:p>
            <a:pPr eaLnBrk="1" hangingPunct="1">
              <a:buFontTx/>
              <a:buNone/>
            </a:pPr>
            <a:endParaRPr lang="de-DE" altLang="de-DE" sz="1800" b="1" dirty="0"/>
          </a:p>
          <a:p>
            <a:pPr eaLnBrk="1" hangingPunct="1"/>
            <a:r>
              <a:rPr lang="de-DE" altLang="de-DE" sz="1800" dirty="0"/>
              <a:t>Aufbau geordnet nach Hauptmerkmalen (Checkliste I)</a:t>
            </a:r>
          </a:p>
        </p:txBody>
      </p:sp>
      <p:sp>
        <p:nvSpPr>
          <p:cNvPr id="775173" name="Text Box 5"/>
          <p:cNvSpPr txBox="1">
            <a:spLocks noChangeArrowheads="1"/>
          </p:cNvSpPr>
          <p:nvPr/>
        </p:nvSpPr>
        <p:spPr bwMode="auto">
          <a:xfrm rot="-5400000">
            <a:off x="7273925" y="4016376"/>
            <a:ext cx="345598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in Anlehnung an Pahl /, Beitz, Konstruktionslehre, Springer 2007</a:t>
            </a:r>
          </a:p>
        </p:txBody>
      </p:sp>
      <p:sp>
        <p:nvSpPr>
          <p:cNvPr id="775174" name="Text Box 6"/>
          <p:cNvSpPr txBox="1">
            <a:spLocks noChangeArrowheads="1"/>
          </p:cNvSpPr>
          <p:nvPr/>
        </p:nvSpPr>
        <p:spPr bwMode="auto">
          <a:xfrm>
            <a:off x="7173913" y="2182813"/>
            <a:ext cx="11985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latin typeface="Times New Roman" pitchFamily="18" charset="0"/>
              </a:rPr>
              <a:t>(Toleranz &lt; +/-0,05 mm)</a:t>
            </a:r>
          </a:p>
        </p:txBody>
      </p:sp>
      <p:sp>
        <p:nvSpPr>
          <p:cNvPr id="775175" name="Text Box 7"/>
          <p:cNvSpPr txBox="1">
            <a:spLocks noChangeArrowheads="1"/>
          </p:cNvSpPr>
          <p:nvPr/>
        </p:nvSpPr>
        <p:spPr bwMode="auto">
          <a:xfrm>
            <a:off x="5199063" y="1196975"/>
            <a:ext cx="314325" cy="214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BF</a:t>
            </a:r>
          </a:p>
        </p:txBody>
      </p:sp>
      <p:sp>
        <p:nvSpPr>
          <p:cNvPr id="775176" name="Text Box 8"/>
          <p:cNvSpPr txBox="1">
            <a:spLocks noChangeArrowheads="1"/>
          </p:cNvSpPr>
          <p:nvPr/>
        </p:nvSpPr>
        <p:spPr bwMode="auto">
          <a:xfrm>
            <a:off x="5199063" y="1300163"/>
            <a:ext cx="31432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BF</a:t>
            </a:r>
          </a:p>
        </p:txBody>
      </p:sp>
      <p:sp>
        <p:nvSpPr>
          <p:cNvPr id="775177" name="Text Box 9"/>
          <p:cNvSpPr txBox="1">
            <a:spLocks noChangeArrowheads="1"/>
          </p:cNvSpPr>
          <p:nvPr/>
        </p:nvSpPr>
        <p:spPr bwMode="auto">
          <a:xfrm>
            <a:off x="5194300" y="1649413"/>
            <a:ext cx="31432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BF</a:t>
            </a:r>
          </a:p>
        </p:txBody>
      </p:sp>
      <p:sp>
        <p:nvSpPr>
          <p:cNvPr id="775178" name="Text Box 10"/>
          <p:cNvSpPr txBox="1">
            <a:spLocks noChangeArrowheads="1"/>
          </p:cNvSpPr>
          <p:nvPr/>
        </p:nvSpPr>
        <p:spPr bwMode="auto">
          <a:xfrm>
            <a:off x="5194300" y="1919288"/>
            <a:ext cx="31432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BF</a:t>
            </a:r>
          </a:p>
        </p:txBody>
      </p:sp>
      <p:sp>
        <p:nvSpPr>
          <p:cNvPr id="775179" name="Text Box 11"/>
          <p:cNvSpPr txBox="1">
            <a:spLocks noChangeArrowheads="1"/>
          </p:cNvSpPr>
          <p:nvPr/>
        </p:nvSpPr>
        <p:spPr bwMode="auto">
          <a:xfrm>
            <a:off x="5194300" y="2189163"/>
            <a:ext cx="30797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FF</a:t>
            </a:r>
          </a:p>
        </p:txBody>
      </p:sp>
      <p:sp>
        <p:nvSpPr>
          <p:cNvPr id="775180" name="Text Box 12"/>
          <p:cNvSpPr txBox="1">
            <a:spLocks noChangeArrowheads="1"/>
          </p:cNvSpPr>
          <p:nvPr/>
        </p:nvSpPr>
        <p:spPr bwMode="auto">
          <a:xfrm>
            <a:off x="5180013" y="2319338"/>
            <a:ext cx="31432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BF</a:t>
            </a:r>
          </a:p>
        </p:txBody>
      </p:sp>
      <p:sp>
        <p:nvSpPr>
          <p:cNvPr id="775181" name="Text Box 13"/>
          <p:cNvSpPr txBox="1">
            <a:spLocks noChangeArrowheads="1"/>
          </p:cNvSpPr>
          <p:nvPr/>
        </p:nvSpPr>
        <p:spPr bwMode="auto">
          <a:xfrm>
            <a:off x="5194300" y="2535238"/>
            <a:ext cx="30797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FF</a:t>
            </a:r>
          </a:p>
        </p:txBody>
      </p:sp>
      <p:sp>
        <p:nvSpPr>
          <p:cNvPr id="775182" name="Text Box 14"/>
          <p:cNvSpPr txBox="1">
            <a:spLocks noChangeArrowheads="1"/>
          </p:cNvSpPr>
          <p:nvPr/>
        </p:nvSpPr>
        <p:spPr bwMode="auto">
          <a:xfrm>
            <a:off x="5200650" y="2782888"/>
            <a:ext cx="30797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FF</a:t>
            </a:r>
          </a:p>
        </p:txBody>
      </p:sp>
      <p:sp>
        <p:nvSpPr>
          <p:cNvPr id="775183" name="Text Box 15"/>
          <p:cNvSpPr txBox="1">
            <a:spLocks noChangeArrowheads="1"/>
          </p:cNvSpPr>
          <p:nvPr/>
        </p:nvSpPr>
        <p:spPr bwMode="auto">
          <a:xfrm>
            <a:off x="5194300" y="3171825"/>
            <a:ext cx="314325" cy="214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BF</a:t>
            </a:r>
          </a:p>
        </p:txBody>
      </p:sp>
      <p:sp>
        <p:nvSpPr>
          <p:cNvPr id="775184" name="Text Box 16"/>
          <p:cNvSpPr txBox="1">
            <a:spLocks noChangeArrowheads="1"/>
          </p:cNvSpPr>
          <p:nvPr/>
        </p:nvSpPr>
        <p:spPr bwMode="auto">
          <a:xfrm>
            <a:off x="5194300" y="3284538"/>
            <a:ext cx="31432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BF</a:t>
            </a:r>
          </a:p>
        </p:txBody>
      </p:sp>
      <p:sp>
        <p:nvSpPr>
          <p:cNvPr id="775185" name="Text Box 17"/>
          <p:cNvSpPr txBox="1">
            <a:spLocks noChangeArrowheads="1"/>
          </p:cNvSpPr>
          <p:nvPr/>
        </p:nvSpPr>
        <p:spPr bwMode="auto">
          <a:xfrm>
            <a:off x="5194300" y="3575050"/>
            <a:ext cx="314325" cy="214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BF</a:t>
            </a:r>
          </a:p>
        </p:txBody>
      </p:sp>
      <p:sp>
        <p:nvSpPr>
          <p:cNvPr id="775186" name="Text Box 18"/>
          <p:cNvSpPr txBox="1">
            <a:spLocks noChangeArrowheads="1"/>
          </p:cNvSpPr>
          <p:nvPr/>
        </p:nvSpPr>
        <p:spPr bwMode="auto">
          <a:xfrm>
            <a:off x="5194300" y="3862388"/>
            <a:ext cx="30797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FF</a:t>
            </a:r>
          </a:p>
        </p:txBody>
      </p:sp>
      <p:sp>
        <p:nvSpPr>
          <p:cNvPr id="775187" name="Text Box 19"/>
          <p:cNvSpPr txBox="1">
            <a:spLocks noChangeArrowheads="1"/>
          </p:cNvSpPr>
          <p:nvPr/>
        </p:nvSpPr>
        <p:spPr bwMode="auto">
          <a:xfrm>
            <a:off x="5200650" y="3975100"/>
            <a:ext cx="307975" cy="214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FF</a:t>
            </a:r>
          </a:p>
        </p:txBody>
      </p:sp>
      <p:sp>
        <p:nvSpPr>
          <p:cNvPr id="775188" name="Text Box 20"/>
          <p:cNvSpPr txBox="1">
            <a:spLocks noChangeArrowheads="1"/>
          </p:cNvSpPr>
          <p:nvPr/>
        </p:nvSpPr>
        <p:spPr bwMode="auto">
          <a:xfrm>
            <a:off x="5200650" y="4437063"/>
            <a:ext cx="31432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BF</a:t>
            </a:r>
          </a:p>
        </p:txBody>
      </p:sp>
      <p:sp>
        <p:nvSpPr>
          <p:cNvPr id="775189" name="Text Box 21"/>
          <p:cNvSpPr txBox="1">
            <a:spLocks noChangeArrowheads="1"/>
          </p:cNvSpPr>
          <p:nvPr/>
        </p:nvSpPr>
        <p:spPr bwMode="auto">
          <a:xfrm>
            <a:off x="5178425" y="4573588"/>
            <a:ext cx="30797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FF</a:t>
            </a:r>
          </a:p>
        </p:txBody>
      </p:sp>
      <p:sp>
        <p:nvSpPr>
          <p:cNvPr id="775190" name="Text Box 22"/>
          <p:cNvSpPr txBox="1">
            <a:spLocks noChangeArrowheads="1"/>
          </p:cNvSpPr>
          <p:nvPr/>
        </p:nvSpPr>
        <p:spPr bwMode="auto">
          <a:xfrm>
            <a:off x="5200650" y="4818063"/>
            <a:ext cx="30797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FF</a:t>
            </a:r>
          </a:p>
        </p:txBody>
      </p:sp>
      <p:sp>
        <p:nvSpPr>
          <p:cNvPr id="775191" name="Text Box 23"/>
          <p:cNvSpPr txBox="1">
            <a:spLocks noChangeArrowheads="1"/>
          </p:cNvSpPr>
          <p:nvPr/>
        </p:nvSpPr>
        <p:spPr bwMode="auto">
          <a:xfrm>
            <a:off x="5181600" y="5103813"/>
            <a:ext cx="30797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FF</a:t>
            </a:r>
          </a:p>
        </p:txBody>
      </p:sp>
      <p:sp>
        <p:nvSpPr>
          <p:cNvPr id="775192" name="Text Box 24"/>
          <p:cNvSpPr txBox="1">
            <a:spLocks noChangeArrowheads="1"/>
          </p:cNvSpPr>
          <p:nvPr/>
        </p:nvSpPr>
        <p:spPr bwMode="auto">
          <a:xfrm>
            <a:off x="5189538" y="5373688"/>
            <a:ext cx="30797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FF</a:t>
            </a:r>
          </a:p>
        </p:txBody>
      </p:sp>
      <p:sp>
        <p:nvSpPr>
          <p:cNvPr id="775193" name="Text Box 25"/>
          <p:cNvSpPr txBox="1">
            <a:spLocks noChangeArrowheads="1"/>
          </p:cNvSpPr>
          <p:nvPr/>
        </p:nvSpPr>
        <p:spPr bwMode="auto">
          <a:xfrm>
            <a:off x="5175250" y="5664200"/>
            <a:ext cx="307975" cy="214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FF</a:t>
            </a:r>
          </a:p>
        </p:txBody>
      </p:sp>
      <p:sp>
        <p:nvSpPr>
          <p:cNvPr id="775194" name="Text Box 26"/>
          <p:cNvSpPr txBox="1">
            <a:spLocks noChangeArrowheads="1"/>
          </p:cNvSpPr>
          <p:nvPr/>
        </p:nvSpPr>
        <p:spPr bwMode="auto">
          <a:xfrm>
            <a:off x="5173663" y="5789613"/>
            <a:ext cx="307975"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FF</a:t>
            </a:r>
          </a:p>
        </p:txBody>
      </p:sp>
      <p:sp>
        <p:nvSpPr>
          <p:cNvPr id="775195" name="Text Box 27"/>
          <p:cNvSpPr txBox="1">
            <a:spLocks noChangeArrowheads="1"/>
          </p:cNvSpPr>
          <p:nvPr/>
        </p:nvSpPr>
        <p:spPr bwMode="auto">
          <a:xfrm>
            <a:off x="5159375" y="6350000"/>
            <a:ext cx="307975" cy="214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FF</a:t>
            </a:r>
          </a:p>
        </p:txBody>
      </p:sp>
      <p:sp>
        <p:nvSpPr>
          <p:cNvPr id="775198" name="Rectangle 30"/>
          <p:cNvSpPr>
            <a:spLocks noChangeArrowheads="1"/>
          </p:cNvSpPr>
          <p:nvPr/>
        </p:nvSpPr>
        <p:spPr bwMode="auto">
          <a:xfrm>
            <a:off x="5219700" y="692150"/>
            <a:ext cx="215900"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75197" name="Text Box 29"/>
          <p:cNvSpPr txBox="1">
            <a:spLocks noChangeArrowheads="1"/>
          </p:cNvSpPr>
          <p:nvPr/>
        </p:nvSpPr>
        <p:spPr bwMode="auto">
          <a:xfrm>
            <a:off x="5178425" y="538163"/>
            <a:ext cx="314325" cy="458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FF</a:t>
            </a:r>
          </a:p>
          <a:p>
            <a:pPr eaLnBrk="1" hangingPunct="1">
              <a:spcBef>
                <a:spcPct val="0"/>
              </a:spcBef>
              <a:buFontTx/>
              <a:buNone/>
            </a:pPr>
            <a:r>
              <a:rPr lang="de-DE" altLang="de-DE" sz="800"/>
              <a:t>BF</a:t>
            </a:r>
          </a:p>
          <a:p>
            <a:pPr eaLnBrk="1" hangingPunct="1">
              <a:spcBef>
                <a:spcPct val="0"/>
              </a:spcBef>
              <a:buFontTx/>
              <a:buNone/>
            </a:pPr>
            <a:r>
              <a:rPr lang="de-DE" altLang="de-DE" sz="800"/>
              <a:t>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75170"/>
                                        </p:tgtEl>
                                        <p:attrNameLst>
                                          <p:attrName>style.visibility</p:attrName>
                                        </p:attrNameLst>
                                      </p:cBhvr>
                                      <p:to>
                                        <p:strVal val="visible"/>
                                      </p:to>
                                    </p:set>
                                    <p:animEffect transition="in" filter="blinds(horizontal)">
                                      <p:cBhvr>
                                        <p:cTn id="7" dur="500"/>
                                        <p:tgtEl>
                                          <p:spTgt spid="77517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75171">
                                            <p:txEl>
                                              <p:pRg st="0" end="0"/>
                                            </p:txEl>
                                          </p:spTgt>
                                        </p:tgtEl>
                                        <p:attrNameLst>
                                          <p:attrName>style.visibility</p:attrName>
                                        </p:attrNameLst>
                                      </p:cBhvr>
                                      <p:to>
                                        <p:strVal val="visible"/>
                                      </p:to>
                                    </p:set>
                                    <p:animEffect transition="in" filter="blinds(horizontal)">
                                      <p:cBhvr>
                                        <p:cTn id="11" dur="500"/>
                                        <p:tgtEl>
                                          <p:spTgt spid="775171">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775171">
                                            <p:txEl>
                                              <p:pRg st="2" end="2"/>
                                            </p:txEl>
                                          </p:spTgt>
                                        </p:tgtEl>
                                        <p:attrNameLst>
                                          <p:attrName>style.visibility</p:attrName>
                                        </p:attrNameLst>
                                      </p:cBhvr>
                                      <p:to>
                                        <p:strVal val="visible"/>
                                      </p:to>
                                    </p:set>
                                    <p:animEffect transition="in" filter="blinds(horizontal)">
                                      <p:cBhvr>
                                        <p:cTn id="14" dur="500"/>
                                        <p:tgtEl>
                                          <p:spTgt spid="775171">
                                            <p:txEl>
                                              <p:pRg st="2" end="2"/>
                                            </p:txEl>
                                          </p:spTgt>
                                        </p:tgtEl>
                                      </p:cBhvr>
                                    </p:animEffect>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775172"/>
                                        </p:tgtEl>
                                        <p:attrNameLst>
                                          <p:attrName>style.visibility</p:attrName>
                                        </p:attrNameLst>
                                      </p:cBhvr>
                                      <p:to>
                                        <p:strVal val="visible"/>
                                      </p:to>
                                    </p:set>
                                    <p:animEffect transition="in" filter="blinds(horizontal)">
                                      <p:cBhvr>
                                        <p:cTn id="18" dur="500"/>
                                        <p:tgtEl>
                                          <p:spTgt spid="77517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75173"/>
                                        </p:tgtEl>
                                        <p:attrNameLst>
                                          <p:attrName>style.visibility</p:attrName>
                                        </p:attrNameLst>
                                      </p:cBhvr>
                                      <p:to>
                                        <p:strVal val="visible"/>
                                      </p:to>
                                    </p:set>
                                    <p:animEffect transition="in" filter="blinds(horizontal)">
                                      <p:cBhvr>
                                        <p:cTn id="21" dur="500"/>
                                        <p:tgtEl>
                                          <p:spTgt spid="77517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75196"/>
                                        </p:tgtEl>
                                        <p:attrNameLst>
                                          <p:attrName>style.visibility</p:attrName>
                                        </p:attrNameLst>
                                      </p:cBhvr>
                                      <p:to>
                                        <p:strVal val="visible"/>
                                      </p:to>
                                    </p:set>
                                    <p:animEffect transition="in" filter="blinds(horizontal)">
                                      <p:cBhvr>
                                        <p:cTn id="24" dur="500"/>
                                        <p:tgtEl>
                                          <p:spTgt spid="77519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75174"/>
                                        </p:tgtEl>
                                        <p:attrNameLst>
                                          <p:attrName>style.visibility</p:attrName>
                                        </p:attrNameLst>
                                      </p:cBhvr>
                                      <p:to>
                                        <p:strVal val="visible"/>
                                      </p:to>
                                    </p:set>
                                    <p:animEffect transition="in" filter="blinds(horizontal)">
                                      <p:cBhvr>
                                        <p:cTn id="27" dur="500"/>
                                        <p:tgtEl>
                                          <p:spTgt spid="77517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75175"/>
                                        </p:tgtEl>
                                        <p:attrNameLst>
                                          <p:attrName>style.visibility</p:attrName>
                                        </p:attrNameLst>
                                      </p:cBhvr>
                                      <p:to>
                                        <p:strVal val="visible"/>
                                      </p:to>
                                    </p:set>
                                    <p:animEffect transition="in" filter="blinds(horizontal)">
                                      <p:cBhvr>
                                        <p:cTn id="30" dur="500"/>
                                        <p:tgtEl>
                                          <p:spTgt spid="77517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75176"/>
                                        </p:tgtEl>
                                        <p:attrNameLst>
                                          <p:attrName>style.visibility</p:attrName>
                                        </p:attrNameLst>
                                      </p:cBhvr>
                                      <p:to>
                                        <p:strVal val="visible"/>
                                      </p:to>
                                    </p:set>
                                    <p:animEffect transition="in" filter="blinds(horizontal)">
                                      <p:cBhvr>
                                        <p:cTn id="33" dur="500"/>
                                        <p:tgtEl>
                                          <p:spTgt spid="77517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75177"/>
                                        </p:tgtEl>
                                        <p:attrNameLst>
                                          <p:attrName>style.visibility</p:attrName>
                                        </p:attrNameLst>
                                      </p:cBhvr>
                                      <p:to>
                                        <p:strVal val="visible"/>
                                      </p:to>
                                    </p:set>
                                    <p:animEffect transition="in" filter="blinds(horizontal)">
                                      <p:cBhvr>
                                        <p:cTn id="36" dur="500"/>
                                        <p:tgtEl>
                                          <p:spTgt spid="77517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75178"/>
                                        </p:tgtEl>
                                        <p:attrNameLst>
                                          <p:attrName>style.visibility</p:attrName>
                                        </p:attrNameLst>
                                      </p:cBhvr>
                                      <p:to>
                                        <p:strVal val="visible"/>
                                      </p:to>
                                    </p:set>
                                    <p:animEffect transition="in" filter="blinds(horizontal)">
                                      <p:cBhvr>
                                        <p:cTn id="39" dur="500"/>
                                        <p:tgtEl>
                                          <p:spTgt spid="77517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75179"/>
                                        </p:tgtEl>
                                        <p:attrNameLst>
                                          <p:attrName>style.visibility</p:attrName>
                                        </p:attrNameLst>
                                      </p:cBhvr>
                                      <p:to>
                                        <p:strVal val="visible"/>
                                      </p:to>
                                    </p:set>
                                    <p:animEffect transition="in" filter="blinds(horizontal)">
                                      <p:cBhvr>
                                        <p:cTn id="42" dur="500"/>
                                        <p:tgtEl>
                                          <p:spTgt spid="77517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75180"/>
                                        </p:tgtEl>
                                        <p:attrNameLst>
                                          <p:attrName>style.visibility</p:attrName>
                                        </p:attrNameLst>
                                      </p:cBhvr>
                                      <p:to>
                                        <p:strVal val="visible"/>
                                      </p:to>
                                    </p:set>
                                    <p:animEffect transition="in" filter="blinds(horizontal)">
                                      <p:cBhvr>
                                        <p:cTn id="45" dur="500"/>
                                        <p:tgtEl>
                                          <p:spTgt spid="77518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75181"/>
                                        </p:tgtEl>
                                        <p:attrNameLst>
                                          <p:attrName>style.visibility</p:attrName>
                                        </p:attrNameLst>
                                      </p:cBhvr>
                                      <p:to>
                                        <p:strVal val="visible"/>
                                      </p:to>
                                    </p:set>
                                    <p:animEffect transition="in" filter="blinds(horizontal)">
                                      <p:cBhvr>
                                        <p:cTn id="48" dur="500"/>
                                        <p:tgtEl>
                                          <p:spTgt spid="775181"/>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775182"/>
                                        </p:tgtEl>
                                        <p:attrNameLst>
                                          <p:attrName>style.visibility</p:attrName>
                                        </p:attrNameLst>
                                      </p:cBhvr>
                                      <p:to>
                                        <p:strVal val="visible"/>
                                      </p:to>
                                    </p:set>
                                    <p:animEffect transition="in" filter="blinds(horizontal)">
                                      <p:cBhvr>
                                        <p:cTn id="51" dur="500"/>
                                        <p:tgtEl>
                                          <p:spTgt spid="77518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775183"/>
                                        </p:tgtEl>
                                        <p:attrNameLst>
                                          <p:attrName>style.visibility</p:attrName>
                                        </p:attrNameLst>
                                      </p:cBhvr>
                                      <p:to>
                                        <p:strVal val="visible"/>
                                      </p:to>
                                    </p:set>
                                    <p:animEffect transition="in" filter="blinds(horizontal)">
                                      <p:cBhvr>
                                        <p:cTn id="54" dur="500"/>
                                        <p:tgtEl>
                                          <p:spTgt spid="77518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775184"/>
                                        </p:tgtEl>
                                        <p:attrNameLst>
                                          <p:attrName>style.visibility</p:attrName>
                                        </p:attrNameLst>
                                      </p:cBhvr>
                                      <p:to>
                                        <p:strVal val="visible"/>
                                      </p:to>
                                    </p:set>
                                    <p:animEffect transition="in" filter="blinds(horizontal)">
                                      <p:cBhvr>
                                        <p:cTn id="57" dur="500"/>
                                        <p:tgtEl>
                                          <p:spTgt spid="77518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775185"/>
                                        </p:tgtEl>
                                        <p:attrNameLst>
                                          <p:attrName>style.visibility</p:attrName>
                                        </p:attrNameLst>
                                      </p:cBhvr>
                                      <p:to>
                                        <p:strVal val="visible"/>
                                      </p:to>
                                    </p:set>
                                    <p:animEffect transition="in" filter="blinds(horizontal)">
                                      <p:cBhvr>
                                        <p:cTn id="60" dur="500"/>
                                        <p:tgtEl>
                                          <p:spTgt spid="775185"/>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775186"/>
                                        </p:tgtEl>
                                        <p:attrNameLst>
                                          <p:attrName>style.visibility</p:attrName>
                                        </p:attrNameLst>
                                      </p:cBhvr>
                                      <p:to>
                                        <p:strVal val="visible"/>
                                      </p:to>
                                    </p:set>
                                    <p:animEffect transition="in" filter="blinds(horizontal)">
                                      <p:cBhvr>
                                        <p:cTn id="63" dur="500"/>
                                        <p:tgtEl>
                                          <p:spTgt spid="775186"/>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775187"/>
                                        </p:tgtEl>
                                        <p:attrNameLst>
                                          <p:attrName>style.visibility</p:attrName>
                                        </p:attrNameLst>
                                      </p:cBhvr>
                                      <p:to>
                                        <p:strVal val="visible"/>
                                      </p:to>
                                    </p:set>
                                    <p:animEffect transition="in" filter="blinds(horizontal)">
                                      <p:cBhvr>
                                        <p:cTn id="66" dur="500"/>
                                        <p:tgtEl>
                                          <p:spTgt spid="775187"/>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775188"/>
                                        </p:tgtEl>
                                        <p:attrNameLst>
                                          <p:attrName>style.visibility</p:attrName>
                                        </p:attrNameLst>
                                      </p:cBhvr>
                                      <p:to>
                                        <p:strVal val="visible"/>
                                      </p:to>
                                    </p:set>
                                    <p:animEffect transition="in" filter="blinds(horizontal)">
                                      <p:cBhvr>
                                        <p:cTn id="69" dur="500"/>
                                        <p:tgtEl>
                                          <p:spTgt spid="77518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775189"/>
                                        </p:tgtEl>
                                        <p:attrNameLst>
                                          <p:attrName>style.visibility</p:attrName>
                                        </p:attrNameLst>
                                      </p:cBhvr>
                                      <p:to>
                                        <p:strVal val="visible"/>
                                      </p:to>
                                    </p:set>
                                    <p:animEffect transition="in" filter="blinds(horizontal)">
                                      <p:cBhvr>
                                        <p:cTn id="72" dur="500"/>
                                        <p:tgtEl>
                                          <p:spTgt spid="77518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775190"/>
                                        </p:tgtEl>
                                        <p:attrNameLst>
                                          <p:attrName>style.visibility</p:attrName>
                                        </p:attrNameLst>
                                      </p:cBhvr>
                                      <p:to>
                                        <p:strVal val="visible"/>
                                      </p:to>
                                    </p:set>
                                    <p:animEffect transition="in" filter="blinds(horizontal)">
                                      <p:cBhvr>
                                        <p:cTn id="75" dur="500"/>
                                        <p:tgtEl>
                                          <p:spTgt spid="775190"/>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775191"/>
                                        </p:tgtEl>
                                        <p:attrNameLst>
                                          <p:attrName>style.visibility</p:attrName>
                                        </p:attrNameLst>
                                      </p:cBhvr>
                                      <p:to>
                                        <p:strVal val="visible"/>
                                      </p:to>
                                    </p:set>
                                    <p:animEffect transition="in" filter="blinds(horizontal)">
                                      <p:cBhvr>
                                        <p:cTn id="78" dur="500"/>
                                        <p:tgtEl>
                                          <p:spTgt spid="775191"/>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775192"/>
                                        </p:tgtEl>
                                        <p:attrNameLst>
                                          <p:attrName>style.visibility</p:attrName>
                                        </p:attrNameLst>
                                      </p:cBhvr>
                                      <p:to>
                                        <p:strVal val="visible"/>
                                      </p:to>
                                    </p:set>
                                    <p:animEffect transition="in" filter="blinds(horizontal)">
                                      <p:cBhvr>
                                        <p:cTn id="81" dur="500"/>
                                        <p:tgtEl>
                                          <p:spTgt spid="77519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775193"/>
                                        </p:tgtEl>
                                        <p:attrNameLst>
                                          <p:attrName>style.visibility</p:attrName>
                                        </p:attrNameLst>
                                      </p:cBhvr>
                                      <p:to>
                                        <p:strVal val="visible"/>
                                      </p:to>
                                    </p:set>
                                    <p:animEffect transition="in" filter="blinds(horizontal)">
                                      <p:cBhvr>
                                        <p:cTn id="84" dur="500"/>
                                        <p:tgtEl>
                                          <p:spTgt spid="775193"/>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775194"/>
                                        </p:tgtEl>
                                        <p:attrNameLst>
                                          <p:attrName>style.visibility</p:attrName>
                                        </p:attrNameLst>
                                      </p:cBhvr>
                                      <p:to>
                                        <p:strVal val="visible"/>
                                      </p:to>
                                    </p:set>
                                    <p:animEffect transition="in" filter="blinds(horizontal)">
                                      <p:cBhvr>
                                        <p:cTn id="87" dur="500"/>
                                        <p:tgtEl>
                                          <p:spTgt spid="775194"/>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775195"/>
                                        </p:tgtEl>
                                        <p:attrNameLst>
                                          <p:attrName>style.visibility</p:attrName>
                                        </p:attrNameLst>
                                      </p:cBhvr>
                                      <p:to>
                                        <p:strVal val="visible"/>
                                      </p:to>
                                    </p:set>
                                    <p:animEffect transition="in" filter="blinds(horizontal)">
                                      <p:cBhvr>
                                        <p:cTn id="90" dur="500"/>
                                        <p:tgtEl>
                                          <p:spTgt spid="775195"/>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775198"/>
                                        </p:tgtEl>
                                        <p:attrNameLst>
                                          <p:attrName>style.visibility</p:attrName>
                                        </p:attrNameLst>
                                      </p:cBhvr>
                                      <p:to>
                                        <p:strVal val="visible"/>
                                      </p:to>
                                    </p:set>
                                    <p:animEffect transition="in" filter="blinds(horizontal)">
                                      <p:cBhvr>
                                        <p:cTn id="93" dur="500"/>
                                        <p:tgtEl>
                                          <p:spTgt spid="775198"/>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775197"/>
                                        </p:tgtEl>
                                        <p:attrNameLst>
                                          <p:attrName>style.visibility</p:attrName>
                                        </p:attrNameLst>
                                      </p:cBhvr>
                                      <p:to>
                                        <p:strVal val="visible"/>
                                      </p:to>
                                    </p:set>
                                    <p:animEffect transition="in" filter="blinds(horizontal)">
                                      <p:cBhvr>
                                        <p:cTn id="96" dur="500"/>
                                        <p:tgtEl>
                                          <p:spTgt spid="775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96" grpId="0" animBg="1"/>
      <p:bldP spid="775170" grpId="0"/>
      <p:bldP spid="775171" grpId="0" build="p"/>
      <p:bldP spid="775173" grpId="0"/>
      <p:bldP spid="775174" grpId="0"/>
      <p:bldP spid="775175" grpId="0"/>
      <p:bldP spid="775176" grpId="0"/>
      <p:bldP spid="775177" grpId="0"/>
      <p:bldP spid="775178" grpId="0"/>
      <p:bldP spid="775179" grpId="0"/>
      <p:bldP spid="775180" grpId="0"/>
      <p:bldP spid="775181" grpId="0"/>
      <p:bldP spid="775182" grpId="0"/>
      <p:bldP spid="775183" grpId="0"/>
      <p:bldP spid="775184" grpId="0"/>
      <p:bldP spid="775185" grpId="0"/>
      <p:bldP spid="775186" grpId="0"/>
      <p:bldP spid="775187" grpId="0"/>
      <p:bldP spid="775188" grpId="0"/>
      <p:bldP spid="775189" grpId="0"/>
      <p:bldP spid="775190" grpId="0"/>
      <p:bldP spid="775191" grpId="0"/>
      <p:bldP spid="775192" grpId="0"/>
      <p:bldP spid="775193" grpId="0"/>
      <p:bldP spid="775194" grpId="0"/>
      <p:bldP spid="775195" grpId="0"/>
      <p:bldP spid="775198" grpId="0" animBg="1"/>
      <p:bldP spid="77519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D053969-A7A8-4773-A2FA-E220FA9071DF}" type="slidenum">
              <a:rPr lang="de-DE" altLang="de-DE" sz="1400" smtClean="0"/>
              <a:pPr eaLnBrk="1" hangingPunct="1">
                <a:spcBef>
                  <a:spcPct val="0"/>
                </a:spcBef>
                <a:buFontTx/>
                <a:buNone/>
              </a:pPr>
              <a:t>54</a:t>
            </a:fld>
            <a:endParaRPr lang="de-DE" altLang="de-DE" sz="1400"/>
          </a:p>
        </p:txBody>
      </p:sp>
      <p:sp>
        <p:nvSpPr>
          <p:cNvPr id="776194" name="Rectangle 2"/>
          <p:cNvSpPr>
            <a:spLocks noGrp="1" noChangeArrowheads="1"/>
          </p:cNvSpPr>
          <p:nvPr>
            <p:ph type="title"/>
          </p:nvPr>
        </p:nvSpPr>
        <p:spPr/>
        <p:txBody>
          <a:bodyPr/>
          <a:lstStyle/>
          <a:p>
            <a:pPr eaLnBrk="1" hangingPunct="1"/>
            <a:r>
              <a:rPr lang="de-DE" altLang="de-DE" sz="2200" b="1"/>
              <a:t>6. Anforderungsliste prüfen und validieren</a:t>
            </a:r>
          </a:p>
        </p:txBody>
      </p:sp>
      <p:sp>
        <p:nvSpPr>
          <p:cNvPr id="776195" name="Rectangle 3"/>
          <p:cNvSpPr>
            <a:spLocks noGrp="1" noChangeArrowheads="1"/>
          </p:cNvSpPr>
          <p:nvPr>
            <p:ph type="body" idx="1"/>
          </p:nvPr>
        </p:nvSpPr>
        <p:spPr>
          <a:xfrm>
            <a:off x="457200" y="1600200"/>
            <a:ext cx="8686800" cy="5141913"/>
          </a:xfrm>
        </p:spPr>
        <p:txBody>
          <a:bodyPr/>
          <a:lstStyle/>
          <a:p>
            <a:pPr marL="457200" indent="-457200" eaLnBrk="1" hangingPunct="1">
              <a:lnSpc>
                <a:spcPct val="90000"/>
              </a:lnSpc>
            </a:pPr>
            <a:endParaRPr lang="de-DE" altLang="de-DE" sz="1800"/>
          </a:p>
          <a:p>
            <a:pPr marL="457200" indent="-457200" eaLnBrk="1" hangingPunct="1">
              <a:lnSpc>
                <a:spcPct val="90000"/>
              </a:lnSpc>
            </a:pPr>
            <a:r>
              <a:rPr lang="de-DE" altLang="de-DE" sz="1800"/>
              <a:t>Erarbeitete Anforderungen durch Auftraggeber prüfen lassen </a:t>
            </a:r>
          </a:p>
          <a:p>
            <a:pPr marL="457200" indent="-457200" eaLnBrk="1" hangingPunct="1">
              <a:lnSpc>
                <a:spcPct val="90000"/>
              </a:lnSpc>
            </a:pPr>
            <a:endParaRPr lang="de-DE" altLang="de-DE" sz="1800"/>
          </a:p>
          <a:p>
            <a:pPr marL="457200" indent="-457200" eaLnBrk="1" hangingPunct="1">
              <a:lnSpc>
                <a:spcPct val="90000"/>
              </a:lnSpc>
            </a:pPr>
            <a:r>
              <a:rPr lang="de-DE" altLang="de-DE" sz="1800"/>
              <a:t>Anforderungen in Beratungsgespräch gemeinsam mit Partnern validieren</a:t>
            </a:r>
          </a:p>
          <a:p>
            <a:pPr marL="457200" indent="-457200" eaLnBrk="1" hangingPunct="1">
              <a:lnSpc>
                <a:spcPct val="90000"/>
              </a:lnSpc>
            </a:pPr>
            <a:endParaRPr lang="de-DE" altLang="de-DE" sz="1800"/>
          </a:p>
          <a:p>
            <a:pPr marL="457200" indent="-457200" eaLnBrk="1" hangingPunct="1">
              <a:lnSpc>
                <a:spcPct val="90000"/>
              </a:lnSpc>
            </a:pPr>
            <a:r>
              <a:rPr lang="de-DE" altLang="de-DE" sz="1800"/>
              <a:t>Anforderungen ausreichend und eindeutig formulieren</a:t>
            </a:r>
          </a:p>
          <a:p>
            <a:pPr marL="457200" indent="-457200" eaLnBrk="1" hangingPunct="1">
              <a:lnSpc>
                <a:spcPct val="90000"/>
              </a:lnSpc>
            </a:pPr>
            <a:endParaRPr lang="de-DE" altLang="de-DE" sz="1800"/>
          </a:p>
          <a:p>
            <a:pPr marL="457200" indent="-457200" eaLnBrk="1" hangingPunct="1">
              <a:lnSpc>
                <a:spcPct val="90000"/>
              </a:lnSpc>
            </a:pPr>
            <a:r>
              <a:rPr lang="de-DE" altLang="de-DE" sz="1800"/>
              <a:t>In der PRAXIS nach Möglichkeit alle Personen einbeziehen, die mit dem Produkt und den Prozessen der verschiedenen Produktlebensphasen zu tun haben: </a:t>
            </a:r>
          </a:p>
          <a:p>
            <a:pPr marL="838200" lvl="1" indent="-381000" eaLnBrk="1" hangingPunct="1">
              <a:lnSpc>
                <a:spcPct val="90000"/>
              </a:lnSpc>
            </a:pPr>
            <a:r>
              <a:rPr lang="de-DE" altLang="de-DE" sz="1600"/>
              <a:t>insbesondere Auftraggeber, Kunde, eigene Entwicklung, Produktion, Marketing / Produktmanagement, Vertrieb, Service</a:t>
            </a:r>
          </a:p>
          <a:p>
            <a:pPr marL="838200" lvl="1" indent="-381000" eaLnBrk="1" hangingPunct="1">
              <a:lnSpc>
                <a:spcPct val="90000"/>
              </a:lnSpc>
            </a:pPr>
            <a:r>
              <a:rPr lang="de-DE" altLang="de-DE" sz="1600"/>
              <a:t>ungeachtet der hierarchischen und fachlichen Position Abteilungsleiter, Ingenieure, Meister, Facharbeiter, angelernte Produktionsarbeiter…</a:t>
            </a:r>
          </a:p>
          <a:p>
            <a:pPr marL="838200" lvl="1" indent="-381000" eaLnBrk="1" hangingPunct="1">
              <a:lnSpc>
                <a:spcPct val="90000"/>
              </a:lnSpc>
            </a:pPr>
            <a:endParaRPr lang="de-DE" altLang="de-DE" sz="1600"/>
          </a:p>
          <a:p>
            <a:pPr marL="457200" indent="-457200" eaLnBrk="1" hangingPunct="1">
              <a:lnSpc>
                <a:spcPct val="90000"/>
              </a:lnSpc>
              <a:buFont typeface="Symbol" pitchFamily="18" charset="2"/>
              <a:buChar char="Þ"/>
            </a:pPr>
            <a:r>
              <a:rPr lang="de-DE" altLang="de-DE" sz="1800">
                <a:solidFill>
                  <a:srgbClr val="0000CC"/>
                </a:solidFill>
              </a:rPr>
              <a:t>Einwände und Ergänzungen in Anforderungsliste einarbeiten!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76194"/>
                                        </p:tgtEl>
                                        <p:attrNameLst>
                                          <p:attrName>style.visibility</p:attrName>
                                        </p:attrNameLst>
                                      </p:cBhvr>
                                      <p:to>
                                        <p:strVal val="visible"/>
                                      </p:to>
                                    </p:set>
                                    <p:animEffect transition="in" filter="blinds(horizontal)">
                                      <p:cBhvr>
                                        <p:cTn id="7" dur="500"/>
                                        <p:tgtEl>
                                          <p:spTgt spid="77619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6195">
                                            <p:txEl>
                                              <p:pRg st="1" end="1"/>
                                            </p:txEl>
                                          </p:spTgt>
                                        </p:tgtEl>
                                        <p:attrNameLst>
                                          <p:attrName>style.visibility</p:attrName>
                                        </p:attrNameLst>
                                      </p:cBhvr>
                                      <p:to>
                                        <p:strVal val="visible"/>
                                      </p:to>
                                    </p:set>
                                    <p:animEffect transition="in" filter="blinds(horizontal)">
                                      <p:cBhvr>
                                        <p:cTn id="10" dur="500"/>
                                        <p:tgtEl>
                                          <p:spTgt spid="77619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76195">
                                            <p:txEl>
                                              <p:pRg st="3" end="3"/>
                                            </p:txEl>
                                          </p:spTgt>
                                        </p:tgtEl>
                                        <p:attrNameLst>
                                          <p:attrName>style.visibility</p:attrName>
                                        </p:attrNameLst>
                                      </p:cBhvr>
                                      <p:to>
                                        <p:strVal val="visible"/>
                                      </p:to>
                                    </p:set>
                                    <p:animEffect transition="in" filter="blinds(horizontal)">
                                      <p:cBhvr>
                                        <p:cTn id="13" dur="500"/>
                                        <p:tgtEl>
                                          <p:spTgt spid="776195">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76195">
                                            <p:txEl>
                                              <p:pRg st="5" end="5"/>
                                            </p:txEl>
                                          </p:spTgt>
                                        </p:tgtEl>
                                        <p:attrNameLst>
                                          <p:attrName>style.visibility</p:attrName>
                                        </p:attrNameLst>
                                      </p:cBhvr>
                                      <p:to>
                                        <p:strVal val="visible"/>
                                      </p:to>
                                    </p:set>
                                    <p:animEffect transition="in" filter="blinds(horizontal)">
                                      <p:cBhvr>
                                        <p:cTn id="16" dur="500"/>
                                        <p:tgtEl>
                                          <p:spTgt spid="776195">
                                            <p:txEl>
                                              <p:pRg st="5" end="5"/>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76195">
                                            <p:txEl>
                                              <p:pRg st="7" end="7"/>
                                            </p:txEl>
                                          </p:spTgt>
                                        </p:tgtEl>
                                        <p:attrNameLst>
                                          <p:attrName>style.visibility</p:attrName>
                                        </p:attrNameLst>
                                      </p:cBhvr>
                                      <p:to>
                                        <p:strVal val="visible"/>
                                      </p:to>
                                    </p:set>
                                    <p:animEffect transition="in" filter="blinds(horizontal)">
                                      <p:cBhvr>
                                        <p:cTn id="19" dur="500"/>
                                        <p:tgtEl>
                                          <p:spTgt spid="776195">
                                            <p:txEl>
                                              <p:pRg st="7" end="7"/>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76195">
                                            <p:txEl>
                                              <p:pRg st="8" end="8"/>
                                            </p:txEl>
                                          </p:spTgt>
                                        </p:tgtEl>
                                        <p:attrNameLst>
                                          <p:attrName>style.visibility</p:attrName>
                                        </p:attrNameLst>
                                      </p:cBhvr>
                                      <p:to>
                                        <p:strVal val="visible"/>
                                      </p:to>
                                    </p:set>
                                    <p:animEffect transition="in" filter="blinds(horizontal)">
                                      <p:cBhvr>
                                        <p:cTn id="22" dur="500"/>
                                        <p:tgtEl>
                                          <p:spTgt spid="776195">
                                            <p:txEl>
                                              <p:pRg st="8" end="8"/>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76195">
                                            <p:txEl>
                                              <p:pRg st="9" end="9"/>
                                            </p:txEl>
                                          </p:spTgt>
                                        </p:tgtEl>
                                        <p:attrNameLst>
                                          <p:attrName>style.visibility</p:attrName>
                                        </p:attrNameLst>
                                      </p:cBhvr>
                                      <p:to>
                                        <p:strVal val="visible"/>
                                      </p:to>
                                    </p:set>
                                    <p:animEffect transition="in" filter="blinds(horizontal)">
                                      <p:cBhvr>
                                        <p:cTn id="25" dur="500"/>
                                        <p:tgtEl>
                                          <p:spTgt spid="776195">
                                            <p:txEl>
                                              <p:pRg st="9" end="9"/>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76195">
                                            <p:txEl>
                                              <p:pRg st="11" end="11"/>
                                            </p:txEl>
                                          </p:spTgt>
                                        </p:tgtEl>
                                        <p:attrNameLst>
                                          <p:attrName>style.visibility</p:attrName>
                                        </p:attrNameLst>
                                      </p:cBhvr>
                                      <p:to>
                                        <p:strVal val="visible"/>
                                      </p:to>
                                    </p:set>
                                    <p:animEffect transition="in" filter="blinds(horizontal)">
                                      <p:cBhvr>
                                        <p:cTn id="30" dur="500"/>
                                        <p:tgtEl>
                                          <p:spTgt spid="7761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4" grpId="0"/>
      <p:bldP spid="77619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552DC5E-0519-42B5-AAAE-E239A8CF5CEC}" type="slidenum">
              <a:rPr lang="de-DE" altLang="de-DE" sz="1400" smtClean="0"/>
              <a:pPr eaLnBrk="1" hangingPunct="1">
                <a:spcBef>
                  <a:spcPct val="0"/>
                </a:spcBef>
                <a:buFontTx/>
                <a:buNone/>
              </a:pPr>
              <a:t>55</a:t>
            </a:fld>
            <a:endParaRPr lang="de-DE" altLang="de-DE" sz="1400"/>
          </a:p>
        </p:txBody>
      </p:sp>
      <p:sp>
        <p:nvSpPr>
          <p:cNvPr id="777218" name="Rectangle 2"/>
          <p:cNvSpPr>
            <a:spLocks noGrp="1" noChangeArrowheads="1"/>
          </p:cNvSpPr>
          <p:nvPr>
            <p:ph type="title"/>
          </p:nvPr>
        </p:nvSpPr>
        <p:spPr/>
        <p:txBody>
          <a:bodyPr/>
          <a:lstStyle/>
          <a:p>
            <a:pPr eaLnBrk="1" hangingPunct="1"/>
            <a:r>
              <a:rPr lang="de-DE" altLang="de-DE" sz="2200" b="1"/>
              <a:t>7. Anforderungsliste freigeben</a:t>
            </a:r>
          </a:p>
        </p:txBody>
      </p:sp>
      <p:sp>
        <p:nvSpPr>
          <p:cNvPr id="777219" name="Rectangle 3"/>
          <p:cNvSpPr>
            <a:spLocks noGrp="1" noChangeArrowheads="1"/>
          </p:cNvSpPr>
          <p:nvPr>
            <p:ph type="body" idx="1"/>
          </p:nvPr>
        </p:nvSpPr>
        <p:spPr>
          <a:xfrm>
            <a:off x="457200" y="1600200"/>
            <a:ext cx="8794750" cy="4924425"/>
          </a:xfrm>
        </p:spPr>
        <p:txBody>
          <a:bodyPr/>
          <a:lstStyle/>
          <a:p>
            <a:pPr marL="457200" indent="-457200" eaLnBrk="1" hangingPunct="1">
              <a:buFontTx/>
              <a:buNone/>
            </a:pPr>
            <a:r>
              <a:rPr lang="de-DE" altLang="de-DE" sz="1800" b="1"/>
              <a:t>Anforderungen bestätigen und freigeben lassen</a:t>
            </a:r>
          </a:p>
          <a:p>
            <a:pPr marL="457200" indent="-457200" eaLnBrk="1" hangingPunct="1"/>
            <a:endParaRPr lang="de-DE" altLang="de-DE" sz="800"/>
          </a:p>
          <a:p>
            <a:pPr marL="457200" indent="-457200" eaLnBrk="1" hangingPunct="1"/>
            <a:r>
              <a:rPr lang="de-DE" altLang="de-DE" sz="1800"/>
              <a:t>Grundsätzlich IMMER </a:t>
            </a:r>
            <a:r>
              <a:rPr lang="de-DE" altLang="de-DE" sz="1800" u="sng"/>
              <a:t>vor</a:t>
            </a:r>
            <a:r>
              <a:rPr lang="de-DE" altLang="de-DE" sz="1800"/>
              <a:t> Entwicklungs-/Konstruktionsbeginn durch Auftraggeber, Kunde, Management, Geschäftsleitung, Abteilungsleiter Marketing, Produktmanagement, .....</a:t>
            </a:r>
          </a:p>
          <a:p>
            <a:pPr marL="457200" indent="-457200" eaLnBrk="1" hangingPunct="1"/>
            <a:endParaRPr lang="de-DE" altLang="de-DE" sz="800"/>
          </a:p>
          <a:p>
            <a:pPr marL="457200" indent="-457200" eaLnBrk="1" hangingPunct="1"/>
            <a:r>
              <a:rPr lang="de-DE" altLang="de-DE" sz="1800"/>
              <a:t>Version / Stand der Anforderungsliste durch Versionsnummer / Änderungsindex eindeutig kennzeichnen</a:t>
            </a:r>
          </a:p>
          <a:p>
            <a:pPr marL="457200" indent="-457200" eaLnBrk="1" hangingPunct="1"/>
            <a:endParaRPr lang="de-DE" altLang="de-DE" sz="800"/>
          </a:p>
          <a:p>
            <a:pPr marL="457200" indent="-457200" eaLnBrk="1" hangingPunct="1"/>
            <a:r>
              <a:rPr lang="de-DE" altLang="de-DE" sz="1800"/>
              <a:t>Freigabe durch Unterschrift zur weiteren Bearbeitung</a:t>
            </a:r>
          </a:p>
          <a:p>
            <a:pPr marL="457200" indent="-457200" eaLnBrk="1" hangingPunct="1"/>
            <a:endParaRPr lang="de-DE" altLang="de-DE" sz="800"/>
          </a:p>
          <a:p>
            <a:pPr marL="457200" indent="-457200" eaLnBrk="1" hangingPunct="1"/>
            <a:r>
              <a:rPr lang="de-DE" altLang="de-DE" sz="1800"/>
              <a:t>Anforderungsliste anschließend an Mitarbeiter (Team) zur Bearbeitung verteilen</a:t>
            </a:r>
          </a:p>
          <a:p>
            <a:pPr marL="457200" indent="-457200" eaLnBrk="1" hangingPunct="1"/>
            <a:endParaRPr lang="de-DE" altLang="de-DE" sz="800"/>
          </a:p>
          <a:p>
            <a:pPr marL="457200" indent="-457200" eaLnBrk="1" hangingPunct="1"/>
            <a:r>
              <a:rPr lang="de-DE" altLang="de-DE" sz="1800"/>
              <a:t>Die Anforderungsliste ist das zentrale Dokument der Produktentwicklung</a:t>
            </a:r>
          </a:p>
          <a:p>
            <a:pPr marL="457200" indent="-457200" eaLnBrk="1" hangingPunct="1"/>
            <a:endParaRPr lang="de-DE" altLang="de-DE" sz="800"/>
          </a:p>
          <a:p>
            <a:pPr marL="457200" indent="-457200" eaLnBrk="1" hangingPunct="1"/>
            <a:r>
              <a:rPr lang="de-DE" altLang="de-DE" sz="1800"/>
              <a:t>Verantwortlichkeiten, Dokumentenfluß und Änderungsdienst (Änderungsindex!) beachten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77218"/>
                                        </p:tgtEl>
                                        <p:attrNameLst>
                                          <p:attrName>style.visibility</p:attrName>
                                        </p:attrNameLst>
                                      </p:cBhvr>
                                      <p:to>
                                        <p:strVal val="visible"/>
                                      </p:to>
                                    </p:set>
                                    <p:animEffect transition="in" filter="blinds(horizontal)">
                                      <p:cBhvr>
                                        <p:cTn id="7" dur="500"/>
                                        <p:tgtEl>
                                          <p:spTgt spid="7772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7219">
                                            <p:txEl>
                                              <p:pRg st="0" end="0"/>
                                            </p:txEl>
                                          </p:spTgt>
                                        </p:tgtEl>
                                        <p:attrNameLst>
                                          <p:attrName>style.visibility</p:attrName>
                                        </p:attrNameLst>
                                      </p:cBhvr>
                                      <p:to>
                                        <p:strVal val="visible"/>
                                      </p:to>
                                    </p:set>
                                    <p:animEffect transition="in" filter="blinds(horizontal)">
                                      <p:cBhvr>
                                        <p:cTn id="10" dur="500"/>
                                        <p:tgtEl>
                                          <p:spTgt spid="777219">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77219">
                                            <p:txEl>
                                              <p:pRg st="2" end="2"/>
                                            </p:txEl>
                                          </p:spTgt>
                                        </p:tgtEl>
                                        <p:attrNameLst>
                                          <p:attrName>style.visibility</p:attrName>
                                        </p:attrNameLst>
                                      </p:cBhvr>
                                      <p:to>
                                        <p:strVal val="visible"/>
                                      </p:to>
                                    </p:set>
                                    <p:animEffect transition="in" filter="blinds(horizontal)">
                                      <p:cBhvr>
                                        <p:cTn id="13" dur="500"/>
                                        <p:tgtEl>
                                          <p:spTgt spid="777219">
                                            <p:txEl>
                                              <p:pRg st="2" end="2"/>
                                            </p:txEl>
                                          </p:spTgt>
                                        </p:tgtEl>
                                      </p:cBhvr>
                                    </p:animEffect>
                                  </p:childTnLst>
                                </p:cTn>
                              </p:par>
                            </p:childTnLst>
                          </p:cTn>
                        </p:par>
                        <p:par>
                          <p:cTn id="14" fill="hold" nodeType="afterGroup">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777219">
                                            <p:txEl>
                                              <p:pRg st="4" end="4"/>
                                            </p:txEl>
                                          </p:spTgt>
                                        </p:tgtEl>
                                        <p:attrNameLst>
                                          <p:attrName>style.visibility</p:attrName>
                                        </p:attrNameLst>
                                      </p:cBhvr>
                                      <p:to>
                                        <p:strVal val="visible"/>
                                      </p:to>
                                    </p:set>
                                    <p:animEffect transition="in" filter="blinds(horizontal)">
                                      <p:cBhvr>
                                        <p:cTn id="17" dur="500"/>
                                        <p:tgtEl>
                                          <p:spTgt spid="777219">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77219">
                                            <p:txEl>
                                              <p:pRg st="6" end="6"/>
                                            </p:txEl>
                                          </p:spTgt>
                                        </p:tgtEl>
                                        <p:attrNameLst>
                                          <p:attrName>style.visibility</p:attrName>
                                        </p:attrNameLst>
                                      </p:cBhvr>
                                      <p:to>
                                        <p:strVal val="visible"/>
                                      </p:to>
                                    </p:set>
                                    <p:animEffect transition="in" filter="blinds(horizontal)">
                                      <p:cBhvr>
                                        <p:cTn id="20" dur="500"/>
                                        <p:tgtEl>
                                          <p:spTgt spid="777219">
                                            <p:txEl>
                                              <p:pRg st="6" end="6"/>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77219">
                                            <p:txEl>
                                              <p:pRg st="8" end="8"/>
                                            </p:txEl>
                                          </p:spTgt>
                                        </p:tgtEl>
                                        <p:attrNameLst>
                                          <p:attrName>style.visibility</p:attrName>
                                        </p:attrNameLst>
                                      </p:cBhvr>
                                      <p:to>
                                        <p:strVal val="visible"/>
                                      </p:to>
                                    </p:set>
                                    <p:animEffect transition="in" filter="blinds(horizontal)">
                                      <p:cBhvr>
                                        <p:cTn id="23" dur="500"/>
                                        <p:tgtEl>
                                          <p:spTgt spid="777219">
                                            <p:txEl>
                                              <p:pRg st="8" end="8"/>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77219">
                                            <p:txEl>
                                              <p:pRg st="10" end="10"/>
                                            </p:txEl>
                                          </p:spTgt>
                                        </p:tgtEl>
                                        <p:attrNameLst>
                                          <p:attrName>style.visibility</p:attrName>
                                        </p:attrNameLst>
                                      </p:cBhvr>
                                      <p:to>
                                        <p:strVal val="visible"/>
                                      </p:to>
                                    </p:set>
                                    <p:animEffect transition="in" filter="blinds(horizontal)">
                                      <p:cBhvr>
                                        <p:cTn id="28" dur="500"/>
                                        <p:tgtEl>
                                          <p:spTgt spid="777219">
                                            <p:txEl>
                                              <p:pRg st="10" end="10"/>
                                            </p:txEl>
                                          </p:spTgt>
                                        </p:tgtEl>
                                      </p:cBhvr>
                                    </p:animEffect>
                                  </p:childTnLst>
                                </p:cTn>
                              </p:par>
                            </p:childTnLst>
                          </p:cTn>
                        </p:par>
                        <p:par>
                          <p:cTn id="29" fill="hold" nodeType="afterGroup">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777219">
                                            <p:txEl>
                                              <p:pRg st="12" end="12"/>
                                            </p:txEl>
                                          </p:spTgt>
                                        </p:tgtEl>
                                        <p:attrNameLst>
                                          <p:attrName>style.visibility</p:attrName>
                                        </p:attrNameLst>
                                      </p:cBhvr>
                                      <p:to>
                                        <p:strVal val="visible"/>
                                      </p:to>
                                    </p:set>
                                    <p:animEffect transition="in" filter="blinds(horizontal)">
                                      <p:cBhvr>
                                        <p:cTn id="32" dur="500"/>
                                        <p:tgtEl>
                                          <p:spTgt spid="7772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8" grpId="0"/>
      <p:bldP spid="77721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DE87182-0DF7-4111-893F-3DD0B475A10C}" type="slidenum">
              <a:rPr lang="de-DE" altLang="de-DE" sz="1400" smtClean="0"/>
              <a:pPr eaLnBrk="1" hangingPunct="1">
                <a:spcBef>
                  <a:spcPct val="0"/>
                </a:spcBef>
                <a:buFontTx/>
                <a:buNone/>
              </a:pPr>
              <a:t>56</a:t>
            </a:fld>
            <a:endParaRPr lang="de-DE" altLang="de-DE" sz="1400"/>
          </a:p>
        </p:txBody>
      </p:sp>
      <p:sp>
        <p:nvSpPr>
          <p:cNvPr id="60419" name="Rectangle 2"/>
          <p:cNvSpPr>
            <a:spLocks noGrp="1" noChangeArrowheads="1"/>
          </p:cNvSpPr>
          <p:nvPr>
            <p:ph type="title"/>
          </p:nvPr>
        </p:nvSpPr>
        <p:spPr/>
        <p:txBody>
          <a:bodyPr/>
          <a:lstStyle/>
          <a:p>
            <a:pPr eaLnBrk="1" hangingPunct="1"/>
            <a:r>
              <a:rPr lang="de-DE" altLang="de-DE" sz="2200" b="1"/>
              <a:t>Praxis der Anforderungsliste im Unternehmensalltag</a:t>
            </a:r>
          </a:p>
        </p:txBody>
      </p:sp>
      <p:sp>
        <p:nvSpPr>
          <p:cNvPr id="779267" name="Rectangle 3"/>
          <p:cNvSpPr>
            <a:spLocks noGrp="1" noChangeArrowheads="1"/>
          </p:cNvSpPr>
          <p:nvPr>
            <p:ph type="body" idx="1"/>
          </p:nvPr>
        </p:nvSpPr>
        <p:spPr>
          <a:xfrm>
            <a:off x="457200" y="1600200"/>
            <a:ext cx="8507413" cy="5257800"/>
          </a:xfrm>
        </p:spPr>
        <p:txBody>
          <a:bodyPr/>
          <a:lstStyle/>
          <a:p>
            <a:pPr eaLnBrk="1" hangingPunct="1">
              <a:buFontTx/>
              <a:buNone/>
            </a:pPr>
            <a:r>
              <a:rPr lang="de-DE" altLang="de-DE" sz="1600" b="1"/>
              <a:t>Anforderungsliste</a:t>
            </a:r>
          </a:p>
          <a:p>
            <a:pPr eaLnBrk="1" hangingPunct="1"/>
            <a:r>
              <a:rPr lang="de-DE" altLang="de-DE" sz="1400"/>
              <a:t>sehr effizientes Mittel zur Lösungsentwicklung</a:t>
            </a:r>
          </a:p>
          <a:p>
            <a:pPr eaLnBrk="1" hangingPunct="1"/>
            <a:r>
              <a:rPr lang="de-DE" altLang="de-DE" sz="1400"/>
              <a:t>weitgehend Verwendung in der industriellen Praxis</a:t>
            </a:r>
          </a:p>
          <a:p>
            <a:pPr eaLnBrk="1" hangingPunct="1">
              <a:buFontTx/>
              <a:buNone/>
            </a:pPr>
            <a:endParaRPr lang="de-DE" altLang="de-DE" sz="1400"/>
          </a:p>
          <a:p>
            <a:pPr eaLnBrk="1" hangingPunct="1">
              <a:buFontTx/>
              <a:buNone/>
            </a:pPr>
            <a:r>
              <a:rPr lang="de-DE" altLang="de-DE" sz="1600" b="1"/>
              <a:t>Praktische Anwendung</a:t>
            </a:r>
          </a:p>
          <a:p>
            <a:pPr eaLnBrk="1" hangingPunct="1"/>
            <a:r>
              <a:rPr lang="de-DE" altLang="de-DE" sz="1400" b="1" i="1"/>
              <a:t>Selbstverständliches</a:t>
            </a:r>
            <a:r>
              <a:rPr lang="de-DE" altLang="de-DE" sz="1400"/>
              <a:t>, wie „billig fertigen“ oder „einfach montieren“ gehört </a:t>
            </a:r>
            <a:r>
              <a:rPr lang="de-DE" altLang="de-DE" sz="1400" b="1" i="1"/>
              <a:t>nicht</a:t>
            </a:r>
            <a:r>
              <a:rPr lang="de-DE" altLang="de-DE" sz="1400"/>
              <a:t> in Anforderungsliste</a:t>
            </a:r>
          </a:p>
          <a:p>
            <a:pPr eaLnBrk="1" hangingPunct="1"/>
            <a:r>
              <a:rPr lang="de-DE" altLang="de-DE" sz="1400"/>
              <a:t>Wenn in frühem Stadium präzise Aussagen nicht möglich sind, Anforderungsliste schrittweise entwickeln </a:t>
            </a:r>
            <a:br>
              <a:rPr lang="de-DE" altLang="de-DE" sz="1400"/>
            </a:br>
            <a:r>
              <a:rPr lang="de-DE" altLang="de-DE" sz="1400"/>
              <a:t>und im Laufe der Entwicklung ergänzen (jedes mal unbedingt Freigabe erforderlich!)</a:t>
            </a:r>
          </a:p>
          <a:p>
            <a:pPr eaLnBrk="1" hangingPunct="1"/>
            <a:r>
              <a:rPr lang="de-DE" altLang="de-DE" sz="1400" b="1" i="1"/>
              <a:t>Funktionen, Lösungsideen und Vorschläge</a:t>
            </a:r>
            <a:r>
              <a:rPr lang="de-DE" altLang="de-DE" sz="1400"/>
              <a:t> analysieren, jedoch </a:t>
            </a:r>
            <a:r>
              <a:rPr lang="de-DE" altLang="de-DE" sz="1400" b="1" i="1"/>
              <a:t>nicht</a:t>
            </a:r>
            <a:r>
              <a:rPr lang="de-DE" altLang="de-DE" sz="1400"/>
              <a:t> in Anforderungsliste fixieren, sondern notieren und in spätere Lösungssuche einbringen (</a:t>
            </a:r>
            <a:r>
              <a:rPr lang="de-DE" altLang="de-DE" sz="1400" b="1"/>
              <a:t>LÖSUNGSNEUTRALE Anforderungsliste</a:t>
            </a:r>
            <a:r>
              <a:rPr lang="de-DE" altLang="de-DE" sz="1400"/>
              <a:t>)</a:t>
            </a:r>
          </a:p>
          <a:p>
            <a:pPr eaLnBrk="1" hangingPunct="1"/>
            <a:r>
              <a:rPr lang="de-DE" altLang="de-DE" sz="1400" b="1" i="1"/>
              <a:t>Mängel und Fehler</a:t>
            </a:r>
            <a:r>
              <a:rPr lang="de-DE" altLang="de-DE" sz="1400"/>
              <a:t> können Anforderungen initiieren; daher ist eine </a:t>
            </a:r>
            <a:r>
              <a:rPr lang="de-DE" altLang="de-DE" sz="1400" b="1"/>
              <a:t>IST-Analyse</a:t>
            </a:r>
            <a:r>
              <a:rPr lang="de-DE" altLang="de-DE" sz="1400"/>
              <a:t> mit Fehler- und Schwachstellenanalyse häufig Grundlage oder Ausgangspunkt zum Erstellen einer Anforderungsliste</a:t>
            </a:r>
          </a:p>
          <a:p>
            <a:pPr eaLnBrk="1" hangingPunct="1"/>
            <a:r>
              <a:rPr lang="de-DE" altLang="de-DE" sz="1400"/>
              <a:t>Auch bei kleinen Aufgabenstellungen sollte der Konstrukteur für sich selbst </a:t>
            </a:r>
            <a:r>
              <a:rPr lang="de-DE" altLang="de-DE" sz="1400" b="1" i="1"/>
              <a:t>immer</a:t>
            </a:r>
            <a:r>
              <a:rPr lang="de-DE" altLang="de-DE" sz="1400"/>
              <a:t> eine formlose Anforderungsliste erstellen</a:t>
            </a:r>
          </a:p>
          <a:p>
            <a:pPr eaLnBrk="1" hangingPunct="1"/>
            <a:r>
              <a:rPr lang="de-DE" altLang="de-DE" sz="1400"/>
              <a:t>Strenger Formalismus beim Aufstellen einer Anforderungsliste ist nicht angebracht. </a:t>
            </a:r>
          </a:p>
          <a:p>
            <a:pPr eaLnBrk="1" hangingPunct="1"/>
            <a:r>
              <a:rPr lang="de-DE" altLang="de-DE" sz="1400"/>
              <a:t>Prozeß- und Systembetrachtung, Checklisten I &amp; II sowie Formulare sind lediglich Hilfen, </a:t>
            </a:r>
            <a:br>
              <a:rPr lang="de-DE" altLang="de-DE" sz="1400"/>
            </a:br>
            <a:r>
              <a:rPr lang="de-DE" altLang="de-DE" sz="1400"/>
              <a:t>um nichts Wichtiges zu übersehen und um die Ordnung zu unterstützen </a:t>
            </a:r>
          </a:p>
          <a:p>
            <a:pPr eaLnBrk="1" hangingPunct="1"/>
            <a:r>
              <a:rPr lang="de-DE" altLang="de-DE" sz="1400" b="1" i="1"/>
              <a:t>Wichtig:</a:t>
            </a:r>
            <a:r>
              <a:rPr lang="de-DE" altLang="de-DE" sz="1400"/>
              <a:t> Immer Hauptmerkmale beachten und nach </a:t>
            </a:r>
            <a:r>
              <a:rPr lang="de-DE" altLang="de-DE" sz="1400" b="1" i="1"/>
              <a:t>Forderungen</a:t>
            </a:r>
            <a:r>
              <a:rPr lang="de-DE" altLang="de-DE" sz="1400"/>
              <a:t> (FF, BF) und </a:t>
            </a:r>
            <a:r>
              <a:rPr lang="de-DE" altLang="de-DE" sz="1400" b="1" i="1"/>
              <a:t>Wünschen</a:t>
            </a:r>
            <a:r>
              <a:rPr lang="de-DE" altLang="de-DE" sz="1400"/>
              <a:t> (W) unterscheiden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79267">
                                            <p:txEl>
                                              <p:pRg st="0" end="0"/>
                                            </p:txEl>
                                          </p:spTgt>
                                        </p:tgtEl>
                                        <p:attrNameLst>
                                          <p:attrName>style.visibility</p:attrName>
                                        </p:attrNameLst>
                                      </p:cBhvr>
                                      <p:to>
                                        <p:strVal val="visible"/>
                                      </p:to>
                                    </p:set>
                                    <p:animEffect transition="in" filter="blinds(horizontal)">
                                      <p:cBhvr>
                                        <p:cTn id="7" dur="500"/>
                                        <p:tgtEl>
                                          <p:spTgt spid="77926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9267">
                                            <p:txEl>
                                              <p:pRg st="1" end="1"/>
                                            </p:txEl>
                                          </p:spTgt>
                                        </p:tgtEl>
                                        <p:attrNameLst>
                                          <p:attrName>style.visibility</p:attrName>
                                        </p:attrNameLst>
                                      </p:cBhvr>
                                      <p:to>
                                        <p:strVal val="visible"/>
                                      </p:to>
                                    </p:set>
                                    <p:animEffect transition="in" filter="blinds(horizontal)">
                                      <p:cBhvr>
                                        <p:cTn id="10" dur="500"/>
                                        <p:tgtEl>
                                          <p:spTgt spid="77926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79267">
                                            <p:txEl>
                                              <p:pRg st="2" end="2"/>
                                            </p:txEl>
                                          </p:spTgt>
                                        </p:tgtEl>
                                        <p:attrNameLst>
                                          <p:attrName>style.visibility</p:attrName>
                                        </p:attrNameLst>
                                      </p:cBhvr>
                                      <p:to>
                                        <p:strVal val="visible"/>
                                      </p:to>
                                    </p:set>
                                    <p:animEffect transition="in" filter="blinds(horizontal)">
                                      <p:cBhvr>
                                        <p:cTn id="13" dur="500"/>
                                        <p:tgtEl>
                                          <p:spTgt spid="77926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79267">
                                            <p:txEl>
                                              <p:pRg st="4" end="4"/>
                                            </p:txEl>
                                          </p:spTgt>
                                        </p:tgtEl>
                                        <p:attrNameLst>
                                          <p:attrName>style.visibility</p:attrName>
                                        </p:attrNameLst>
                                      </p:cBhvr>
                                      <p:to>
                                        <p:strVal val="visible"/>
                                      </p:to>
                                    </p:set>
                                    <p:animEffect transition="in" filter="blinds(horizontal)">
                                      <p:cBhvr>
                                        <p:cTn id="18" dur="500"/>
                                        <p:tgtEl>
                                          <p:spTgt spid="779267">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79267">
                                            <p:txEl>
                                              <p:pRg st="5" end="5"/>
                                            </p:txEl>
                                          </p:spTgt>
                                        </p:tgtEl>
                                        <p:attrNameLst>
                                          <p:attrName>style.visibility</p:attrName>
                                        </p:attrNameLst>
                                      </p:cBhvr>
                                      <p:to>
                                        <p:strVal val="visible"/>
                                      </p:to>
                                    </p:set>
                                    <p:animEffect transition="in" filter="blinds(horizontal)">
                                      <p:cBhvr>
                                        <p:cTn id="21" dur="500"/>
                                        <p:tgtEl>
                                          <p:spTgt spid="779267">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79267">
                                            <p:txEl>
                                              <p:pRg st="6" end="6"/>
                                            </p:txEl>
                                          </p:spTgt>
                                        </p:tgtEl>
                                        <p:attrNameLst>
                                          <p:attrName>style.visibility</p:attrName>
                                        </p:attrNameLst>
                                      </p:cBhvr>
                                      <p:to>
                                        <p:strVal val="visible"/>
                                      </p:to>
                                    </p:set>
                                    <p:animEffect transition="in" filter="blinds(horizontal)">
                                      <p:cBhvr>
                                        <p:cTn id="24" dur="500"/>
                                        <p:tgtEl>
                                          <p:spTgt spid="779267">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79267">
                                            <p:txEl>
                                              <p:pRg st="7" end="7"/>
                                            </p:txEl>
                                          </p:spTgt>
                                        </p:tgtEl>
                                        <p:attrNameLst>
                                          <p:attrName>style.visibility</p:attrName>
                                        </p:attrNameLst>
                                      </p:cBhvr>
                                      <p:to>
                                        <p:strVal val="visible"/>
                                      </p:to>
                                    </p:set>
                                    <p:animEffect transition="in" filter="blinds(horizontal)">
                                      <p:cBhvr>
                                        <p:cTn id="27" dur="500"/>
                                        <p:tgtEl>
                                          <p:spTgt spid="779267">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79267">
                                            <p:txEl>
                                              <p:pRg st="8" end="8"/>
                                            </p:txEl>
                                          </p:spTgt>
                                        </p:tgtEl>
                                        <p:attrNameLst>
                                          <p:attrName>style.visibility</p:attrName>
                                        </p:attrNameLst>
                                      </p:cBhvr>
                                      <p:to>
                                        <p:strVal val="visible"/>
                                      </p:to>
                                    </p:set>
                                    <p:animEffect transition="in" filter="blinds(horizontal)">
                                      <p:cBhvr>
                                        <p:cTn id="32" dur="500"/>
                                        <p:tgtEl>
                                          <p:spTgt spid="779267">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79267">
                                            <p:txEl>
                                              <p:pRg st="9" end="9"/>
                                            </p:txEl>
                                          </p:spTgt>
                                        </p:tgtEl>
                                        <p:attrNameLst>
                                          <p:attrName>style.visibility</p:attrName>
                                        </p:attrNameLst>
                                      </p:cBhvr>
                                      <p:to>
                                        <p:strVal val="visible"/>
                                      </p:to>
                                    </p:set>
                                    <p:animEffect transition="in" filter="blinds(horizontal)">
                                      <p:cBhvr>
                                        <p:cTn id="37" dur="500"/>
                                        <p:tgtEl>
                                          <p:spTgt spid="779267">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79267">
                                            <p:txEl>
                                              <p:pRg st="10" end="10"/>
                                            </p:txEl>
                                          </p:spTgt>
                                        </p:tgtEl>
                                        <p:attrNameLst>
                                          <p:attrName>style.visibility</p:attrName>
                                        </p:attrNameLst>
                                      </p:cBhvr>
                                      <p:to>
                                        <p:strVal val="visible"/>
                                      </p:to>
                                    </p:set>
                                    <p:animEffect transition="in" filter="blinds(horizontal)">
                                      <p:cBhvr>
                                        <p:cTn id="42" dur="500"/>
                                        <p:tgtEl>
                                          <p:spTgt spid="779267">
                                            <p:txEl>
                                              <p:pRg st="10" end="10"/>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79267">
                                            <p:txEl>
                                              <p:pRg st="11" end="11"/>
                                            </p:txEl>
                                          </p:spTgt>
                                        </p:tgtEl>
                                        <p:attrNameLst>
                                          <p:attrName>style.visibility</p:attrName>
                                        </p:attrNameLst>
                                      </p:cBhvr>
                                      <p:to>
                                        <p:strVal val="visible"/>
                                      </p:to>
                                    </p:set>
                                    <p:animEffect transition="in" filter="blinds(horizontal)">
                                      <p:cBhvr>
                                        <p:cTn id="45" dur="500"/>
                                        <p:tgtEl>
                                          <p:spTgt spid="779267">
                                            <p:txEl>
                                              <p:pRg st="11" end="11"/>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79267">
                                            <p:txEl>
                                              <p:pRg st="12" end="12"/>
                                            </p:txEl>
                                          </p:spTgt>
                                        </p:tgtEl>
                                        <p:attrNameLst>
                                          <p:attrName>style.visibility</p:attrName>
                                        </p:attrNameLst>
                                      </p:cBhvr>
                                      <p:to>
                                        <p:strVal val="visible"/>
                                      </p:to>
                                    </p:set>
                                    <p:animEffect transition="in" filter="blinds(horizontal)">
                                      <p:cBhvr>
                                        <p:cTn id="48" dur="500"/>
                                        <p:tgtEl>
                                          <p:spTgt spid="7792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BA24862-FFA4-425B-9C14-7B9613E52E72}" type="slidenum">
              <a:rPr lang="de-DE" altLang="de-DE" sz="1400" smtClean="0"/>
              <a:pPr eaLnBrk="1" hangingPunct="1">
                <a:spcBef>
                  <a:spcPct val="0"/>
                </a:spcBef>
                <a:buFontTx/>
                <a:buNone/>
              </a:pPr>
              <a:t>57</a:t>
            </a:fld>
            <a:endParaRPr lang="de-DE" altLang="de-DE" sz="1400"/>
          </a:p>
        </p:txBody>
      </p:sp>
      <p:sp>
        <p:nvSpPr>
          <p:cNvPr id="61443" name="Rectangle 2"/>
          <p:cNvSpPr>
            <a:spLocks noGrp="1" noChangeArrowheads="1"/>
          </p:cNvSpPr>
          <p:nvPr>
            <p:ph type="title"/>
          </p:nvPr>
        </p:nvSpPr>
        <p:spPr/>
        <p:txBody>
          <a:bodyPr/>
          <a:lstStyle/>
          <a:p>
            <a:pPr eaLnBrk="1" hangingPunct="1"/>
            <a:r>
              <a:rPr lang="de-DE" altLang="de-DE" sz="2200" b="1"/>
              <a:t>Fortschreiben von Anforderungslisten</a:t>
            </a:r>
          </a:p>
        </p:txBody>
      </p:sp>
      <p:sp>
        <p:nvSpPr>
          <p:cNvPr id="778243" name="Rectangle 3"/>
          <p:cNvSpPr>
            <a:spLocks noGrp="1" noChangeArrowheads="1"/>
          </p:cNvSpPr>
          <p:nvPr>
            <p:ph type="body" idx="1"/>
          </p:nvPr>
        </p:nvSpPr>
        <p:spPr>
          <a:xfrm>
            <a:off x="457200" y="1600200"/>
            <a:ext cx="8507413" cy="5068888"/>
          </a:xfrm>
        </p:spPr>
        <p:txBody>
          <a:bodyPr/>
          <a:lstStyle/>
          <a:p>
            <a:pPr eaLnBrk="1" hangingPunct="1">
              <a:lnSpc>
                <a:spcPct val="80000"/>
              </a:lnSpc>
              <a:buFontTx/>
              <a:buNone/>
            </a:pPr>
            <a:endParaRPr lang="de-DE" altLang="de-DE" sz="1600" b="1"/>
          </a:p>
          <a:p>
            <a:pPr eaLnBrk="1" hangingPunct="1">
              <a:lnSpc>
                <a:spcPct val="80000"/>
              </a:lnSpc>
              <a:buFontTx/>
              <a:buNone/>
            </a:pPr>
            <a:r>
              <a:rPr lang="de-DE" altLang="de-DE" sz="1600" b="1"/>
              <a:t>Zu Beginn des Entwicklung-/Konstruktionsprozesses </a:t>
            </a:r>
            <a:r>
              <a:rPr lang="de-DE" altLang="de-DE" sz="1600"/>
              <a:t>sind nicht alle Daten und</a:t>
            </a:r>
          </a:p>
          <a:p>
            <a:pPr eaLnBrk="1" hangingPunct="1">
              <a:lnSpc>
                <a:spcPct val="80000"/>
              </a:lnSpc>
              <a:buFontTx/>
              <a:buNone/>
            </a:pPr>
            <a:r>
              <a:rPr lang="de-DE" altLang="de-DE" sz="1600"/>
              <a:t>Anforderungen über das zu entwickelnde Produkt bekannt (müssen sie und können sie auch</a:t>
            </a:r>
          </a:p>
          <a:p>
            <a:pPr eaLnBrk="1" hangingPunct="1">
              <a:lnSpc>
                <a:spcPct val="80000"/>
              </a:lnSpc>
              <a:buFontTx/>
              <a:buNone/>
            </a:pPr>
            <a:r>
              <a:rPr lang="de-DE" altLang="de-DE" sz="1600"/>
              <a:t>nicht)</a:t>
            </a:r>
          </a:p>
          <a:p>
            <a:pPr eaLnBrk="1" hangingPunct="1">
              <a:lnSpc>
                <a:spcPct val="80000"/>
              </a:lnSpc>
            </a:pPr>
            <a:r>
              <a:rPr lang="de-DE" altLang="de-DE" sz="1600"/>
              <a:t>Daher nur Anforderungen dokumentieren, die unbedingt zur Bearbeitung des gerade anstehenden Arbeitsschritts im Entwicklungs-/Konstruktionsablauf erforderlich sind</a:t>
            </a:r>
          </a:p>
          <a:p>
            <a:pPr eaLnBrk="1" hangingPunct="1">
              <a:lnSpc>
                <a:spcPct val="80000"/>
              </a:lnSpc>
            </a:pPr>
            <a:r>
              <a:rPr lang="de-DE" altLang="de-DE" sz="1600"/>
              <a:t>Zu Projektbeginn insbesondere Klären von Angaben zu Größen und Eigenschaften, die</a:t>
            </a:r>
          </a:p>
          <a:p>
            <a:pPr lvl="1" eaLnBrk="1" hangingPunct="1">
              <a:lnSpc>
                <a:spcPct val="80000"/>
              </a:lnSpc>
            </a:pPr>
            <a:r>
              <a:rPr lang="de-DE" altLang="de-DE" sz="1600"/>
              <a:t>das Konzept wesentlich bestimmen</a:t>
            </a:r>
          </a:p>
          <a:p>
            <a:pPr lvl="1" eaLnBrk="1" hangingPunct="1">
              <a:lnSpc>
                <a:spcPct val="80000"/>
              </a:lnSpc>
            </a:pPr>
            <a:r>
              <a:rPr lang="de-DE" altLang="de-DE" sz="1600"/>
              <a:t>die Produktgliederung beeinflussen</a:t>
            </a:r>
          </a:p>
          <a:p>
            <a:pPr lvl="1" eaLnBrk="1" hangingPunct="1">
              <a:lnSpc>
                <a:spcPct val="80000"/>
              </a:lnSpc>
            </a:pPr>
            <a:r>
              <a:rPr lang="de-DE" altLang="de-DE" sz="1600"/>
              <a:t>die Hauptgestalt des Produkts bestimmen</a:t>
            </a:r>
          </a:p>
          <a:p>
            <a:pPr eaLnBrk="1" hangingPunct="1">
              <a:lnSpc>
                <a:spcPct val="80000"/>
              </a:lnSpc>
              <a:buFontTx/>
              <a:buNone/>
            </a:pPr>
            <a:endParaRPr lang="de-DE" altLang="de-DE" sz="1600" b="1"/>
          </a:p>
          <a:p>
            <a:pPr eaLnBrk="1" hangingPunct="1">
              <a:lnSpc>
                <a:spcPct val="80000"/>
              </a:lnSpc>
              <a:buFontTx/>
              <a:buNone/>
            </a:pPr>
            <a:r>
              <a:rPr lang="de-DE" altLang="de-DE" sz="1600" b="1"/>
              <a:t>Anforderungsliste</a:t>
            </a:r>
          </a:p>
          <a:p>
            <a:pPr eaLnBrk="1" hangingPunct="1">
              <a:lnSpc>
                <a:spcPct val="80000"/>
              </a:lnSpc>
            </a:pPr>
            <a:r>
              <a:rPr lang="de-DE" altLang="de-DE" sz="1600"/>
              <a:t>muß grundsätzlich dem Prinzip der Verbindlichkeit und Vollständigkeit gehorchen</a:t>
            </a:r>
          </a:p>
          <a:p>
            <a:pPr eaLnBrk="1" hangingPunct="1">
              <a:lnSpc>
                <a:spcPct val="80000"/>
              </a:lnSpc>
            </a:pPr>
            <a:r>
              <a:rPr lang="de-DE" altLang="de-DE" sz="1600"/>
              <a:t>ist zu Beginn demnach grundsätzlich vorläufig</a:t>
            </a:r>
          </a:p>
          <a:p>
            <a:pPr eaLnBrk="1" hangingPunct="1">
              <a:lnSpc>
                <a:spcPct val="80000"/>
              </a:lnSpc>
            </a:pPr>
            <a:r>
              <a:rPr lang="de-DE" altLang="de-DE" sz="1600"/>
              <a:t>wächst und ändert sich während Produktentwicklung</a:t>
            </a:r>
          </a:p>
          <a:p>
            <a:pPr eaLnBrk="1" hangingPunct="1">
              <a:lnSpc>
                <a:spcPct val="80000"/>
              </a:lnSpc>
            </a:pPr>
            <a:r>
              <a:rPr lang="de-DE" altLang="de-DE" sz="1600" b="1"/>
              <a:t>Inhalt </a:t>
            </a:r>
            <a:r>
              <a:rPr lang="de-DE" altLang="de-DE" sz="1600"/>
              <a:t>ist somit arbeitsschrittabhängig</a:t>
            </a:r>
          </a:p>
          <a:p>
            <a:pPr eaLnBrk="1" hangingPunct="1">
              <a:lnSpc>
                <a:spcPct val="80000"/>
              </a:lnSpc>
            </a:pPr>
            <a:r>
              <a:rPr lang="de-DE" altLang="de-DE" sz="1600"/>
              <a:t>wird laufend durch Anpassung und Ergänzung (Änderungsindex, FREIGABE) fortgeschrieben</a:t>
            </a:r>
          </a:p>
          <a:p>
            <a:pPr eaLnBrk="1" hangingPunct="1">
              <a:lnSpc>
                <a:spcPct val="80000"/>
              </a:lnSpc>
            </a:pPr>
            <a:endParaRPr lang="de-DE" altLang="de-DE" sz="1600"/>
          </a:p>
          <a:p>
            <a:pPr eaLnBrk="1" hangingPunct="1">
              <a:lnSpc>
                <a:spcPct val="80000"/>
              </a:lnSpc>
              <a:buFont typeface="Symbol" pitchFamily="18" charset="2"/>
              <a:buChar char="Þ"/>
            </a:pPr>
            <a:r>
              <a:rPr lang="de-DE" altLang="de-DE" sz="1600">
                <a:solidFill>
                  <a:srgbClr val="0000CC"/>
                </a:solidFill>
              </a:rPr>
              <a:t>Eine derartige Handhabung verhindert, sich mit nicht sofort klärbaren Fragen </a:t>
            </a:r>
            <a:br>
              <a:rPr lang="de-DE" altLang="de-DE" sz="1600">
                <a:solidFill>
                  <a:srgbClr val="0000CC"/>
                </a:solidFill>
              </a:rPr>
            </a:br>
            <a:r>
              <a:rPr lang="de-DE" altLang="de-DE" sz="1600">
                <a:solidFill>
                  <a:srgbClr val="0000CC"/>
                </a:solidFill>
              </a:rPr>
              <a:t>und Anforderungen zu befassen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78243">
                                            <p:txEl>
                                              <p:pRg st="1" end="1"/>
                                            </p:txEl>
                                          </p:spTgt>
                                        </p:tgtEl>
                                        <p:attrNameLst>
                                          <p:attrName>style.visibility</p:attrName>
                                        </p:attrNameLst>
                                      </p:cBhvr>
                                      <p:to>
                                        <p:strVal val="visible"/>
                                      </p:to>
                                    </p:set>
                                    <p:animEffect transition="in" filter="blinds(horizontal)">
                                      <p:cBhvr>
                                        <p:cTn id="7" dur="500"/>
                                        <p:tgtEl>
                                          <p:spTgt spid="77824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8243">
                                            <p:txEl>
                                              <p:pRg st="2" end="2"/>
                                            </p:txEl>
                                          </p:spTgt>
                                        </p:tgtEl>
                                        <p:attrNameLst>
                                          <p:attrName>style.visibility</p:attrName>
                                        </p:attrNameLst>
                                      </p:cBhvr>
                                      <p:to>
                                        <p:strVal val="visible"/>
                                      </p:to>
                                    </p:set>
                                    <p:animEffect transition="in" filter="blinds(horizontal)">
                                      <p:cBhvr>
                                        <p:cTn id="10" dur="500"/>
                                        <p:tgtEl>
                                          <p:spTgt spid="77824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78243">
                                            <p:txEl>
                                              <p:pRg st="3" end="3"/>
                                            </p:txEl>
                                          </p:spTgt>
                                        </p:tgtEl>
                                        <p:attrNameLst>
                                          <p:attrName>style.visibility</p:attrName>
                                        </p:attrNameLst>
                                      </p:cBhvr>
                                      <p:to>
                                        <p:strVal val="visible"/>
                                      </p:to>
                                    </p:set>
                                    <p:animEffect transition="in" filter="blinds(horizontal)">
                                      <p:cBhvr>
                                        <p:cTn id="13" dur="500"/>
                                        <p:tgtEl>
                                          <p:spTgt spid="77824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78243">
                                            <p:txEl>
                                              <p:pRg st="4" end="4"/>
                                            </p:txEl>
                                          </p:spTgt>
                                        </p:tgtEl>
                                        <p:attrNameLst>
                                          <p:attrName>style.visibility</p:attrName>
                                        </p:attrNameLst>
                                      </p:cBhvr>
                                      <p:to>
                                        <p:strVal val="visible"/>
                                      </p:to>
                                    </p:set>
                                    <p:animEffect transition="in" filter="blinds(horizontal)">
                                      <p:cBhvr>
                                        <p:cTn id="18" dur="500"/>
                                        <p:tgtEl>
                                          <p:spTgt spid="778243">
                                            <p:txEl>
                                              <p:pRg st="4" end="4"/>
                                            </p:txEl>
                                          </p:spTgt>
                                        </p:tgtEl>
                                      </p:cBhvr>
                                    </p:animEffect>
                                  </p:childTnLst>
                                </p:cTn>
                              </p:par>
                            </p:childTnLst>
                          </p:cTn>
                        </p:par>
                        <p:par>
                          <p:cTn id="19" fill="hold" nodeType="afterGroup">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778243">
                                            <p:txEl>
                                              <p:pRg st="5" end="5"/>
                                            </p:txEl>
                                          </p:spTgt>
                                        </p:tgtEl>
                                        <p:attrNameLst>
                                          <p:attrName>style.visibility</p:attrName>
                                        </p:attrNameLst>
                                      </p:cBhvr>
                                      <p:to>
                                        <p:strVal val="visible"/>
                                      </p:to>
                                    </p:set>
                                    <p:animEffect transition="in" filter="blinds(horizontal)">
                                      <p:cBhvr>
                                        <p:cTn id="22" dur="500"/>
                                        <p:tgtEl>
                                          <p:spTgt spid="778243">
                                            <p:txEl>
                                              <p:pRg st="5" end="5"/>
                                            </p:txEl>
                                          </p:spTgt>
                                        </p:tgtEl>
                                      </p:cBhvr>
                                    </p:animEffect>
                                  </p:childTnLst>
                                </p:cTn>
                              </p:par>
                            </p:childTnLst>
                          </p:cTn>
                        </p:par>
                        <p:par>
                          <p:cTn id="23" fill="hold" nodeType="afterGroup">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778243">
                                            <p:txEl>
                                              <p:pRg st="6" end="6"/>
                                            </p:txEl>
                                          </p:spTgt>
                                        </p:tgtEl>
                                        <p:attrNameLst>
                                          <p:attrName>style.visibility</p:attrName>
                                        </p:attrNameLst>
                                      </p:cBhvr>
                                      <p:to>
                                        <p:strVal val="visible"/>
                                      </p:to>
                                    </p:set>
                                    <p:animEffect transition="in" filter="blinds(horizontal)">
                                      <p:cBhvr>
                                        <p:cTn id="26" dur="500"/>
                                        <p:tgtEl>
                                          <p:spTgt spid="778243">
                                            <p:txEl>
                                              <p:pRg st="6" end="6"/>
                                            </p:txEl>
                                          </p:spTgt>
                                        </p:tgtEl>
                                      </p:cBhvr>
                                    </p:animEffect>
                                  </p:childTnLst>
                                </p:cTn>
                              </p:par>
                            </p:childTnLst>
                          </p:cTn>
                        </p:par>
                        <p:par>
                          <p:cTn id="27" fill="hold" nodeType="afterGroup">
                            <p:stCondLst>
                              <p:cond delay="1500"/>
                            </p:stCondLst>
                            <p:childTnLst>
                              <p:par>
                                <p:cTn id="28" presetID="3" presetClass="entr" presetSubtype="10" fill="hold" grpId="0" nodeType="afterEffect">
                                  <p:stCondLst>
                                    <p:cond delay="0"/>
                                  </p:stCondLst>
                                  <p:childTnLst>
                                    <p:set>
                                      <p:cBhvr>
                                        <p:cTn id="29" dur="1" fill="hold">
                                          <p:stCondLst>
                                            <p:cond delay="0"/>
                                          </p:stCondLst>
                                        </p:cTn>
                                        <p:tgtEl>
                                          <p:spTgt spid="778243">
                                            <p:txEl>
                                              <p:pRg st="7" end="7"/>
                                            </p:txEl>
                                          </p:spTgt>
                                        </p:tgtEl>
                                        <p:attrNameLst>
                                          <p:attrName>style.visibility</p:attrName>
                                        </p:attrNameLst>
                                      </p:cBhvr>
                                      <p:to>
                                        <p:strVal val="visible"/>
                                      </p:to>
                                    </p:set>
                                    <p:animEffect transition="in" filter="blinds(horizontal)">
                                      <p:cBhvr>
                                        <p:cTn id="30" dur="500"/>
                                        <p:tgtEl>
                                          <p:spTgt spid="778243">
                                            <p:txEl>
                                              <p:pRg st="7" end="7"/>
                                            </p:txEl>
                                          </p:spTgt>
                                        </p:tgtEl>
                                      </p:cBhvr>
                                    </p:animEffect>
                                  </p:childTnLst>
                                </p:cTn>
                              </p:par>
                            </p:childTnLst>
                          </p:cTn>
                        </p:par>
                        <p:par>
                          <p:cTn id="31" fill="hold" nodeType="afterGroup">
                            <p:stCondLst>
                              <p:cond delay="2000"/>
                            </p:stCondLst>
                            <p:childTnLst>
                              <p:par>
                                <p:cTn id="32" presetID="3" presetClass="entr" presetSubtype="10" fill="hold" grpId="0" nodeType="afterEffect">
                                  <p:stCondLst>
                                    <p:cond delay="0"/>
                                  </p:stCondLst>
                                  <p:childTnLst>
                                    <p:set>
                                      <p:cBhvr>
                                        <p:cTn id="33" dur="1" fill="hold">
                                          <p:stCondLst>
                                            <p:cond delay="0"/>
                                          </p:stCondLst>
                                        </p:cTn>
                                        <p:tgtEl>
                                          <p:spTgt spid="778243">
                                            <p:txEl>
                                              <p:pRg st="8" end="8"/>
                                            </p:txEl>
                                          </p:spTgt>
                                        </p:tgtEl>
                                        <p:attrNameLst>
                                          <p:attrName>style.visibility</p:attrName>
                                        </p:attrNameLst>
                                      </p:cBhvr>
                                      <p:to>
                                        <p:strVal val="visible"/>
                                      </p:to>
                                    </p:set>
                                    <p:animEffect transition="in" filter="blinds(horizontal)">
                                      <p:cBhvr>
                                        <p:cTn id="34" dur="500"/>
                                        <p:tgtEl>
                                          <p:spTgt spid="778243">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78243">
                                            <p:txEl>
                                              <p:pRg st="10" end="10"/>
                                            </p:txEl>
                                          </p:spTgt>
                                        </p:tgtEl>
                                        <p:attrNameLst>
                                          <p:attrName>style.visibility</p:attrName>
                                        </p:attrNameLst>
                                      </p:cBhvr>
                                      <p:to>
                                        <p:strVal val="visible"/>
                                      </p:to>
                                    </p:set>
                                    <p:animEffect transition="in" filter="blinds(horizontal)">
                                      <p:cBhvr>
                                        <p:cTn id="39" dur="500"/>
                                        <p:tgtEl>
                                          <p:spTgt spid="778243">
                                            <p:txEl>
                                              <p:pRg st="10" end="10"/>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78243">
                                            <p:txEl>
                                              <p:pRg st="11" end="11"/>
                                            </p:txEl>
                                          </p:spTgt>
                                        </p:tgtEl>
                                        <p:attrNameLst>
                                          <p:attrName>style.visibility</p:attrName>
                                        </p:attrNameLst>
                                      </p:cBhvr>
                                      <p:to>
                                        <p:strVal val="visible"/>
                                      </p:to>
                                    </p:set>
                                    <p:animEffect transition="in" filter="blinds(horizontal)">
                                      <p:cBhvr>
                                        <p:cTn id="42" dur="500"/>
                                        <p:tgtEl>
                                          <p:spTgt spid="778243">
                                            <p:txEl>
                                              <p:pRg st="11" end="11"/>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78243">
                                            <p:txEl>
                                              <p:pRg st="12" end="12"/>
                                            </p:txEl>
                                          </p:spTgt>
                                        </p:tgtEl>
                                        <p:attrNameLst>
                                          <p:attrName>style.visibility</p:attrName>
                                        </p:attrNameLst>
                                      </p:cBhvr>
                                      <p:to>
                                        <p:strVal val="visible"/>
                                      </p:to>
                                    </p:set>
                                    <p:animEffect transition="in" filter="blinds(horizontal)">
                                      <p:cBhvr>
                                        <p:cTn id="45" dur="500"/>
                                        <p:tgtEl>
                                          <p:spTgt spid="778243">
                                            <p:txEl>
                                              <p:pRg st="12" end="12"/>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78243">
                                            <p:txEl>
                                              <p:pRg st="13" end="13"/>
                                            </p:txEl>
                                          </p:spTgt>
                                        </p:tgtEl>
                                        <p:attrNameLst>
                                          <p:attrName>style.visibility</p:attrName>
                                        </p:attrNameLst>
                                      </p:cBhvr>
                                      <p:to>
                                        <p:strVal val="visible"/>
                                      </p:to>
                                    </p:set>
                                    <p:animEffect transition="in" filter="blinds(horizontal)">
                                      <p:cBhvr>
                                        <p:cTn id="48" dur="500"/>
                                        <p:tgtEl>
                                          <p:spTgt spid="778243">
                                            <p:txEl>
                                              <p:pRg st="13" end="13"/>
                                            </p:txEl>
                                          </p:spTgt>
                                        </p:tgtEl>
                                      </p:cBhvr>
                                    </p:animEffect>
                                  </p:childTnLst>
                                </p:cTn>
                              </p:par>
                            </p:childTnLst>
                          </p:cTn>
                        </p:par>
                        <p:par>
                          <p:cTn id="49" fill="hold" nodeType="afterGroup">
                            <p:stCondLst>
                              <p:cond delay="500"/>
                            </p:stCondLst>
                            <p:childTnLst>
                              <p:par>
                                <p:cTn id="50" presetID="3" presetClass="entr" presetSubtype="10" fill="hold" grpId="0" nodeType="afterEffect">
                                  <p:stCondLst>
                                    <p:cond delay="0"/>
                                  </p:stCondLst>
                                  <p:childTnLst>
                                    <p:set>
                                      <p:cBhvr>
                                        <p:cTn id="51" dur="1" fill="hold">
                                          <p:stCondLst>
                                            <p:cond delay="0"/>
                                          </p:stCondLst>
                                        </p:cTn>
                                        <p:tgtEl>
                                          <p:spTgt spid="778243">
                                            <p:txEl>
                                              <p:pRg st="14" end="14"/>
                                            </p:txEl>
                                          </p:spTgt>
                                        </p:tgtEl>
                                        <p:attrNameLst>
                                          <p:attrName>style.visibility</p:attrName>
                                        </p:attrNameLst>
                                      </p:cBhvr>
                                      <p:to>
                                        <p:strVal val="visible"/>
                                      </p:to>
                                    </p:set>
                                    <p:animEffect transition="in" filter="blinds(horizontal)">
                                      <p:cBhvr>
                                        <p:cTn id="52" dur="500"/>
                                        <p:tgtEl>
                                          <p:spTgt spid="778243">
                                            <p:txEl>
                                              <p:pRg st="14" end="14"/>
                                            </p:txEl>
                                          </p:spTgt>
                                        </p:tgtEl>
                                      </p:cBhvr>
                                    </p:animEffect>
                                  </p:childTnLst>
                                </p:cTn>
                              </p:par>
                            </p:childTnLst>
                          </p:cTn>
                        </p:par>
                        <p:par>
                          <p:cTn id="53" fill="hold" nodeType="afterGroup">
                            <p:stCondLst>
                              <p:cond delay="1000"/>
                            </p:stCondLst>
                            <p:childTnLst>
                              <p:par>
                                <p:cTn id="54" presetID="3" presetClass="entr" presetSubtype="10" fill="hold" grpId="0" nodeType="afterEffect">
                                  <p:stCondLst>
                                    <p:cond delay="0"/>
                                  </p:stCondLst>
                                  <p:childTnLst>
                                    <p:set>
                                      <p:cBhvr>
                                        <p:cTn id="55" dur="1" fill="hold">
                                          <p:stCondLst>
                                            <p:cond delay="0"/>
                                          </p:stCondLst>
                                        </p:cTn>
                                        <p:tgtEl>
                                          <p:spTgt spid="778243">
                                            <p:txEl>
                                              <p:pRg st="15" end="15"/>
                                            </p:txEl>
                                          </p:spTgt>
                                        </p:tgtEl>
                                        <p:attrNameLst>
                                          <p:attrName>style.visibility</p:attrName>
                                        </p:attrNameLst>
                                      </p:cBhvr>
                                      <p:to>
                                        <p:strVal val="visible"/>
                                      </p:to>
                                    </p:set>
                                    <p:animEffect transition="in" filter="blinds(horizontal)">
                                      <p:cBhvr>
                                        <p:cTn id="56" dur="500"/>
                                        <p:tgtEl>
                                          <p:spTgt spid="778243">
                                            <p:txEl>
                                              <p:pRg st="15" end="15"/>
                                            </p:txEl>
                                          </p:spTgt>
                                        </p:tgtEl>
                                      </p:cBhvr>
                                    </p:animEffect>
                                  </p:childTnLst>
                                </p:cTn>
                              </p:par>
                            </p:childTnLst>
                          </p:cTn>
                        </p:par>
                        <p:par>
                          <p:cTn id="57" fill="hold" nodeType="afterGroup">
                            <p:stCondLst>
                              <p:cond delay="1500"/>
                            </p:stCondLst>
                            <p:childTnLst>
                              <p:par>
                                <p:cTn id="58" presetID="3" presetClass="entr" presetSubtype="10" fill="hold" grpId="0" nodeType="afterEffect">
                                  <p:stCondLst>
                                    <p:cond delay="0"/>
                                  </p:stCondLst>
                                  <p:childTnLst>
                                    <p:set>
                                      <p:cBhvr>
                                        <p:cTn id="59" dur="1" fill="hold">
                                          <p:stCondLst>
                                            <p:cond delay="0"/>
                                          </p:stCondLst>
                                        </p:cTn>
                                        <p:tgtEl>
                                          <p:spTgt spid="778243">
                                            <p:txEl>
                                              <p:pRg st="17" end="17"/>
                                            </p:txEl>
                                          </p:spTgt>
                                        </p:tgtEl>
                                        <p:attrNameLst>
                                          <p:attrName>style.visibility</p:attrName>
                                        </p:attrNameLst>
                                      </p:cBhvr>
                                      <p:to>
                                        <p:strVal val="visible"/>
                                      </p:to>
                                    </p:set>
                                    <p:animEffect transition="in" filter="blinds(horizontal)">
                                      <p:cBhvr>
                                        <p:cTn id="60" dur="500"/>
                                        <p:tgtEl>
                                          <p:spTgt spid="77824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liennummernplatzhalt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7D6965C-99E4-415B-B7C9-EA6E210C60C2}" type="slidenum">
              <a:rPr lang="de-DE" altLang="de-DE" sz="1400" smtClean="0"/>
              <a:pPr eaLnBrk="1" hangingPunct="1">
                <a:spcBef>
                  <a:spcPct val="0"/>
                </a:spcBef>
                <a:buFontTx/>
                <a:buNone/>
              </a:pPr>
              <a:t>58</a:t>
            </a:fld>
            <a:endParaRPr lang="de-DE" altLang="de-DE" sz="1400"/>
          </a:p>
        </p:txBody>
      </p:sp>
      <p:sp>
        <p:nvSpPr>
          <p:cNvPr id="148483"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extLst>
      <p:ext uri="{BB962C8B-B14F-4D97-AF65-F5344CB8AC3E}">
        <p14:creationId xmlns:p14="http://schemas.microsoft.com/office/powerpoint/2010/main" val="1364009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ctrTitle"/>
          </p:nvPr>
        </p:nvSpPr>
        <p:spPr/>
        <p:txBody>
          <a:bodyPr/>
          <a:lstStyle/>
          <a:p>
            <a:pPr eaLnBrk="1" hangingPunct="1"/>
            <a:br>
              <a:rPr lang="de-DE" altLang="de-DE" sz="4000"/>
            </a:br>
            <a:r>
              <a:rPr lang="de-DE" altLang="de-DE" sz="4000"/>
              <a:t>3	Konzipieren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3362"/>
                                        </p:tgtEl>
                                        <p:attrNameLst>
                                          <p:attrName>style.visibility</p:attrName>
                                        </p:attrNameLst>
                                      </p:cBhvr>
                                      <p:to>
                                        <p:strVal val="visible"/>
                                      </p:to>
                                    </p:set>
                                    <p:animEffect transition="in" filter="blinds(horizontal)">
                                      <p:cBhvr>
                                        <p:cTn id="7" dur="500"/>
                                        <p:tgtEl>
                                          <p:spTgt spid="78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Anwesenheitsliste</a:t>
            </a:r>
          </a:p>
        </p:txBody>
      </p:sp>
      <p:sp>
        <p:nvSpPr>
          <p:cNvPr id="3" name="Foliennummernplatzhalter 2"/>
          <p:cNvSpPr>
            <a:spLocks noGrp="1"/>
          </p:cNvSpPr>
          <p:nvPr>
            <p:ph type="sldNum" sz="quarter" idx="12"/>
          </p:nvPr>
        </p:nvSpPr>
        <p:spPr/>
        <p:txBody>
          <a:bodyPr/>
          <a:lstStyle/>
          <a:p>
            <a:pPr>
              <a:defRPr/>
            </a:pPr>
            <a:fld id="{44DAE018-3387-4012-AF7F-5FD385738B2F}" type="slidenum">
              <a:rPr lang="de-DE" smtClean="0"/>
              <a:pPr>
                <a:defRPr/>
              </a:pPr>
              <a:t>6</a:t>
            </a:fld>
            <a:endParaRPr lang="de-DE"/>
          </a:p>
        </p:txBody>
      </p:sp>
    </p:spTree>
    <p:extLst>
      <p:ext uri="{BB962C8B-B14F-4D97-AF65-F5344CB8AC3E}">
        <p14:creationId xmlns:p14="http://schemas.microsoft.com/office/powerpoint/2010/main" val="473129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8F44A0B-24F2-4E51-90FE-9DC27CD4D13E}" type="slidenum">
              <a:rPr lang="de-DE" altLang="de-DE" sz="1400" smtClean="0"/>
              <a:pPr eaLnBrk="1" hangingPunct="1">
                <a:spcBef>
                  <a:spcPct val="0"/>
                </a:spcBef>
                <a:buFontTx/>
                <a:buNone/>
              </a:pPr>
              <a:t>60</a:t>
            </a:fld>
            <a:endParaRPr lang="de-DE" altLang="de-DE" sz="1400"/>
          </a:p>
        </p:txBody>
      </p:sp>
      <p:sp>
        <p:nvSpPr>
          <p:cNvPr id="785417" name="Text Box 9"/>
          <p:cNvSpPr txBox="1">
            <a:spLocks noChangeArrowheads="1"/>
          </p:cNvSpPr>
          <p:nvPr/>
        </p:nvSpPr>
        <p:spPr bwMode="auto">
          <a:xfrm>
            <a:off x="2973388" y="255746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2.</a:t>
            </a:r>
          </a:p>
        </p:txBody>
      </p:sp>
      <p:sp>
        <p:nvSpPr>
          <p:cNvPr id="785410" name="Rectangle 2"/>
          <p:cNvSpPr>
            <a:spLocks noGrp="1" noChangeArrowheads="1"/>
          </p:cNvSpPr>
          <p:nvPr>
            <p:ph type="title"/>
          </p:nvPr>
        </p:nvSpPr>
        <p:spPr/>
        <p:txBody>
          <a:bodyPr/>
          <a:lstStyle/>
          <a:p>
            <a:pPr algn="l" eaLnBrk="1" hangingPunct="1"/>
            <a:r>
              <a:rPr lang="de-DE" altLang="de-DE" sz="2200" b="1"/>
              <a:t>Arbeitsschritte</a:t>
            </a:r>
            <a:br>
              <a:rPr lang="de-DE" altLang="de-DE" sz="2200" b="1"/>
            </a:br>
            <a:r>
              <a:rPr lang="de-DE" altLang="de-DE" sz="2200" b="1"/>
              <a:t>beim </a:t>
            </a:r>
            <a:r>
              <a:rPr lang="de-DE" altLang="de-DE" sz="2200" b="1">
                <a:solidFill>
                  <a:srgbClr val="0000CC"/>
                </a:solidFill>
              </a:rPr>
              <a:t>Konzipieren</a:t>
            </a:r>
          </a:p>
        </p:txBody>
      </p:sp>
      <p:sp>
        <p:nvSpPr>
          <p:cNvPr id="785411" name="Text Box 3"/>
          <p:cNvSpPr txBox="1">
            <a:spLocks noChangeArrowheads="1"/>
          </p:cNvSpPr>
          <p:nvPr/>
        </p:nvSpPr>
        <p:spPr bwMode="auto">
          <a:xfrm rot="-5400000">
            <a:off x="7620000" y="4349750"/>
            <a:ext cx="2779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pic>
        <p:nvPicPr>
          <p:cNvPr id="78541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00" y="0"/>
            <a:ext cx="3600450" cy="6858000"/>
          </a:xfrm>
          <a:noFill/>
        </p:spPr>
      </p:pic>
      <p:sp>
        <p:nvSpPr>
          <p:cNvPr id="785413" name="Text Box 5"/>
          <p:cNvSpPr txBox="1">
            <a:spLocks noChangeArrowheads="1"/>
          </p:cNvSpPr>
          <p:nvPr/>
        </p:nvSpPr>
        <p:spPr bwMode="auto">
          <a:xfrm>
            <a:off x="395288" y="6072188"/>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Symbol" pitchFamily="18" charset="2"/>
              <a:buChar char="Þ"/>
            </a:pPr>
            <a:r>
              <a:rPr lang="de-DE" altLang="de-DE" sz="1400" b="1">
                <a:solidFill>
                  <a:srgbClr val="0000CC"/>
                </a:solidFill>
              </a:rPr>
              <a:t> siehe Pahl / Beitz Kap. 6</a:t>
            </a:r>
          </a:p>
        </p:txBody>
      </p:sp>
      <p:sp>
        <p:nvSpPr>
          <p:cNvPr id="785414" name="Text Box 6"/>
          <p:cNvSpPr txBox="1">
            <a:spLocks noChangeArrowheads="1"/>
          </p:cNvSpPr>
          <p:nvPr/>
        </p:nvSpPr>
        <p:spPr bwMode="auto">
          <a:xfrm>
            <a:off x="2967038" y="186531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1.</a:t>
            </a:r>
          </a:p>
        </p:txBody>
      </p:sp>
      <p:sp>
        <p:nvSpPr>
          <p:cNvPr id="785418" name="Text Box 10"/>
          <p:cNvSpPr txBox="1">
            <a:spLocks noChangeArrowheads="1"/>
          </p:cNvSpPr>
          <p:nvPr/>
        </p:nvSpPr>
        <p:spPr bwMode="auto">
          <a:xfrm>
            <a:off x="2973388" y="356711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3.</a:t>
            </a:r>
          </a:p>
        </p:txBody>
      </p:sp>
      <p:sp>
        <p:nvSpPr>
          <p:cNvPr id="785420" name="Text Box 12"/>
          <p:cNvSpPr txBox="1">
            <a:spLocks noChangeArrowheads="1"/>
          </p:cNvSpPr>
          <p:nvPr/>
        </p:nvSpPr>
        <p:spPr bwMode="auto">
          <a:xfrm>
            <a:off x="2973388" y="452437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4.</a:t>
            </a:r>
          </a:p>
        </p:txBody>
      </p:sp>
      <p:sp>
        <p:nvSpPr>
          <p:cNvPr id="785421" name="Text Box 13"/>
          <p:cNvSpPr txBox="1">
            <a:spLocks noChangeArrowheads="1"/>
          </p:cNvSpPr>
          <p:nvPr/>
        </p:nvSpPr>
        <p:spPr bwMode="auto">
          <a:xfrm>
            <a:off x="2973388" y="518001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5.</a:t>
            </a:r>
          </a:p>
        </p:txBody>
      </p:sp>
      <p:sp>
        <p:nvSpPr>
          <p:cNvPr id="785422" name="Text Box 14"/>
          <p:cNvSpPr txBox="1">
            <a:spLocks noChangeArrowheads="1"/>
          </p:cNvSpPr>
          <p:nvPr/>
        </p:nvSpPr>
        <p:spPr bwMode="auto">
          <a:xfrm>
            <a:off x="2973388" y="119697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85410"/>
                                        </p:tgtEl>
                                        <p:attrNameLst>
                                          <p:attrName>style.visibility</p:attrName>
                                        </p:attrNameLst>
                                      </p:cBhvr>
                                      <p:to>
                                        <p:strVal val="visible"/>
                                      </p:to>
                                    </p:set>
                                    <p:animEffect transition="in" filter="blinds(horizontal)">
                                      <p:cBhvr>
                                        <p:cTn id="7" dur="500"/>
                                        <p:tgtEl>
                                          <p:spTgt spid="785410"/>
                                        </p:tgtEl>
                                      </p:cBhvr>
                                    </p:animEffect>
                                  </p:childTnLst>
                                </p:cTn>
                              </p:par>
                              <p:par>
                                <p:cTn id="8" presetID="3" presetClass="entr" presetSubtype="10" fill="hold" nodeType="withEffect">
                                  <p:stCondLst>
                                    <p:cond delay="0"/>
                                  </p:stCondLst>
                                  <p:childTnLst>
                                    <p:set>
                                      <p:cBhvr>
                                        <p:cTn id="9" dur="1" fill="hold">
                                          <p:stCondLst>
                                            <p:cond delay="0"/>
                                          </p:stCondLst>
                                        </p:cTn>
                                        <p:tgtEl>
                                          <p:spTgt spid="785412"/>
                                        </p:tgtEl>
                                        <p:attrNameLst>
                                          <p:attrName>style.visibility</p:attrName>
                                        </p:attrNameLst>
                                      </p:cBhvr>
                                      <p:to>
                                        <p:strVal val="visible"/>
                                      </p:to>
                                    </p:set>
                                    <p:animEffect transition="in" filter="blinds(horizontal)">
                                      <p:cBhvr>
                                        <p:cTn id="10" dur="500"/>
                                        <p:tgtEl>
                                          <p:spTgt spid="7854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85411"/>
                                        </p:tgtEl>
                                        <p:attrNameLst>
                                          <p:attrName>style.visibility</p:attrName>
                                        </p:attrNameLst>
                                      </p:cBhvr>
                                      <p:to>
                                        <p:strVal val="visible"/>
                                      </p:to>
                                    </p:set>
                                    <p:animEffect transition="in" filter="blinds(horizontal)">
                                      <p:cBhvr>
                                        <p:cTn id="13" dur="500"/>
                                        <p:tgtEl>
                                          <p:spTgt spid="785411"/>
                                        </p:tgtEl>
                                      </p:cBhvr>
                                    </p:animEffect>
                                  </p:childTnLst>
                                </p:cTn>
                              </p:par>
                            </p:childTnLst>
                          </p:cTn>
                        </p:par>
                        <p:par>
                          <p:cTn id="14" fill="hold" nodeType="afterGroup">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785413"/>
                                        </p:tgtEl>
                                        <p:attrNameLst>
                                          <p:attrName>style.visibility</p:attrName>
                                        </p:attrNameLst>
                                      </p:cBhvr>
                                      <p:to>
                                        <p:strVal val="visible"/>
                                      </p:to>
                                    </p:set>
                                    <p:animEffect transition="in" filter="blinds(horizontal)">
                                      <p:cBhvr>
                                        <p:cTn id="17" dur="500"/>
                                        <p:tgtEl>
                                          <p:spTgt spid="7854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85422"/>
                                        </p:tgtEl>
                                        <p:attrNameLst>
                                          <p:attrName>style.visibility</p:attrName>
                                        </p:attrNameLst>
                                      </p:cBhvr>
                                      <p:to>
                                        <p:strVal val="visible"/>
                                      </p:to>
                                    </p:set>
                                    <p:animEffect transition="in" filter="blinds(horizontal)">
                                      <p:cBhvr>
                                        <p:cTn id="22" dur="500"/>
                                        <p:tgtEl>
                                          <p:spTgt spid="785422"/>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785414"/>
                                        </p:tgtEl>
                                        <p:attrNameLst>
                                          <p:attrName>style.visibility</p:attrName>
                                        </p:attrNameLst>
                                      </p:cBhvr>
                                      <p:to>
                                        <p:strVal val="visible"/>
                                      </p:to>
                                    </p:set>
                                    <p:animEffect transition="in" filter="blinds(horizontal)">
                                      <p:cBhvr>
                                        <p:cTn id="26" dur="500"/>
                                        <p:tgtEl>
                                          <p:spTgt spid="7854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85417"/>
                                        </p:tgtEl>
                                        <p:attrNameLst>
                                          <p:attrName>style.visibility</p:attrName>
                                        </p:attrNameLst>
                                      </p:cBhvr>
                                      <p:to>
                                        <p:strVal val="visible"/>
                                      </p:to>
                                    </p:set>
                                    <p:animEffect transition="in" filter="blinds(horizontal)">
                                      <p:cBhvr>
                                        <p:cTn id="31" dur="500"/>
                                        <p:tgtEl>
                                          <p:spTgt spid="7854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85418"/>
                                        </p:tgtEl>
                                        <p:attrNameLst>
                                          <p:attrName>style.visibility</p:attrName>
                                        </p:attrNameLst>
                                      </p:cBhvr>
                                      <p:to>
                                        <p:strVal val="visible"/>
                                      </p:to>
                                    </p:set>
                                    <p:animEffect transition="in" filter="blinds(horizontal)">
                                      <p:cBhvr>
                                        <p:cTn id="36" dur="500"/>
                                        <p:tgtEl>
                                          <p:spTgt spid="7854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85420"/>
                                        </p:tgtEl>
                                        <p:attrNameLst>
                                          <p:attrName>style.visibility</p:attrName>
                                        </p:attrNameLst>
                                      </p:cBhvr>
                                      <p:to>
                                        <p:strVal val="visible"/>
                                      </p:to>
                                    </p:set>
                                    <p:animEffect transition="in" filter="blinds(horizontal)">
                                      <p:cBhvr>
                                        <p:cTn id="41" dur="500"/>
                                        <p:tgtEl>
                                          <p:spTgt spid="7854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85421"/>
                                        </p:tgtEl>
                                        <p:attrNameLst>
                                          <p:attrName>style.visibility</p:attrName>
                                        </p:attrNameLst>
                                      </p:cBhvr>
                                      <p:to>
                                        <p:strVal val="visible"/>
                                      </p:to>
                                    </p:set>
                                    <p:animEffect transition="in" filter="blinds(horizontal)">
                                      <p:cBhvr>
                                        <p:cTn id="46" dur="500"/>
                                        <p:tgtEl>
                                          <p:spTgt spid="785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7" grpId="0"/>
      <p:bldP spid="785410" grpId="0"/>
      <p:bldP spid="785411" grpId="0"/>
      <p:bldP spid="785413" grpId="0"/>
      <p:bldP spid="785414" grpId="0"/>
      <p:bldP spid="785418" grpId="0"/>
      <p:bldP spid="785420" grpId="0"/>
      <p:bldP spid="785421" grpId="0"/>
      <p:bldP spid="7854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ctrTitle"/>
          </p:nvPr>
        </p:nvSpPr>
        <p:spPr/>
        <p:txBody>
          <a:bodyPr/>
          <a:lstStyle/>
          <a:p>
            <a:pPr algn="l" eaLnBrk="1" hangingPunct="1"/>
            <a:br>
              <a:rPr lang="de-DE" altLang="de-DE" sz="2800" b="1"/>
            </a:br>
            <a:r>
              <a:rPr lang="de-DE" altLang="de-DE" sz="2800" b="1"/>
              <a:t>1.	Funktionsstruktur aufstellen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91554"/>
                                        </p:tgtEl>
                                        <p:attrNameLst>
                                          <p:attrName>style.visibility</p:attrName>
                                        </p:attrNameLst>
                                      </p:cBhvr>
                                      <p:to>
                                        <p:strVal val="visible"/>
                                      </p:to>
                                    </p:set>
                                    <p:animEffect transition="in" filter="blinds(horizontal)">
                                      <p:cBhvr>
                                        <p:cTn id="7" dur="500"/>
                                        <p:tgtEl>
                                          <p:spTgt spid="791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7E82F75-545B-4C4B-8101-F5406431315E}" type="slidenum">
              <a:rPr lang="de-DE" altLang="de-DE" sz="1400" smtClean="0"/>
              <a:pPr eaLnBrk="1" hangingPunct="1">
                <a:spcBef>
                  <a:spcPct val="0"/>
                </a:spcBef>
                <a:buFontTx/>
                <a:buNone/>
              </a:pPr>
              <a:t>62</a:t>
            </a:fld>
            <a:endParaRPr lang="de-DE" altLang="de-DE" sz="1400"/>
          </a:p>
        </p:txBody>
      </p:sp>
      <p:sp>
        <p:nvSpPr>
          <p:cNvPr id="68611" name="Rectangle 2"/>
          <p:cNvSpPr>
            <a:spLocks noGrp="1" noChangeArrowheads="1"/>
          </p:cNvSpPr>
          <p:nvPr>
            <p:ph type="title"/>
          </p:nvPr>
        </p:nvSpPr>
        <p:spPr/>
        <p:txBody>
          <a:bodyPr/>
          <a:lstStyle/>
          <a:p>
            <a:pPr eaLnBrk="1" hangingPunct="1"/>
            <a:r>
              <a:rPr lang="de-DE" altLang="de-DE" sz="2200" b="1"/>
              <a:t>Energie-, Stoff- und Signalumsatz in technischen Systemen</a:t>
            </a:r>
          </a:p>
        </p:txBody>
      </p:sp>
      <p:sp>
        <p:nvSpPr>
          <p:cNvPr id="798723" name="Rectangle 3"/>
          <p:cNvSpPr>
            <a:spLocks noGrp="1" noChangeArrowheads="1"/>
          </p:cNvSpPr>
          <p:nvPr>
            <p:ph type="body" idx="1"/>
          </p:nvPr>
        </p:nvSpPr>
        <p:spPr>
          <a:xfrm>
            <a:off x="457200" y="1600200"/>
            <a:ext cx="8437563" cy="5429250"/>
          </a:xfrm>
        </p:spPr>
        <p:txBody>
          <a:bodyPr/>
          <a:lstStyle/>
          <a:p>
            <a:pPr eaLnBrk="1" hangingPunct="1"/>
            <a:r>
              <a:rPr lang="de-DE" altLang="de-DE" sz="1600"/>
              <a:t>Abhängig von Aufgabe oder Art der Lösung ist in technischen Systemen </a:t>
            </a:r>
            <a:br>
              <a:rPr lang="de-DE" altLang="de-DE" sz="1600"/>
            </a:br>
            <a:r>
              <a:rPr lang="de-DE" altLang="de-DE" sz="1600"/>
              <a:t>entweder Energieumsatz, Stoffumsatz oder Signalumsatz dominierend.</a:t>
            </a:r>
          </a:p>
          <a:p>
            <a:pPr eaLnBrk="1" hangingPunct="1"/>
            <a:endParaRPr lang="de-DE" altLang="de-DE" sz="800"/>
          </a:p>
          <a:p>
            <a:pPr eaLnBrk="1" hangingPunct="1"/>
            <a:r>
              <a:rPr lang="de-DE" altLang="de-DE" sz="1600" i="1">
                <a:solidFill>
                  <a:srgbClr val="0000CC"/>
                </a:solidFill>
              </a:rPr>
              <a:t>Dominierender Umsatz</a:t>
            </a:r>
            <a:r>
              <a:rPr lang="de-DE" altLang="de-DE" sz="1600"/>
              <a:t> </a:t>
            </a:r>
            <a:br>
              <a:rPr lang="de-DE" altLang="de-DE" sz="1600"/>
            </a:br>
            <a:r>
              <a:rPr lang="de-DE" altLang="de-DE" sz="1600" b="1" i="1">
                <a:solidFill>
                  <a:srgbClr val="0000CC"/>
                </a:solidFill>
              </a:rPr>
              <a:t>=&gt; „Hauptfluß“ </a:t>
            </a:r>
            <a:r>
              <a:rPr lang="de-DE" altLang="de-DE" sz="1600" i="1">
                <a:solidFill>
                  <a:srgbClr val="0000CC"/>
                </a:solidFill>
              </a:rPr>
              <a:t>(bewirkt meist auch den </a:t>
            </a:r>
            <a:r>
              <a:rPr lang="de-DE" altLang="de-DE" sz="1600" b="1" i="1">
                <a:solidFill>
                  <a:srgbClr val="0000CC"/>
                </a:solidFill>
              </a:rPr>
              <a:t>Zweck des Systems</a:t>
            </a:r>
            <a:r>
              <a:rPr lang="de-DE" altLang="de-DE" sz="1600" i="1">
                <a:solidFill>
                  <a:srgbClr val="0000CC"/>
                </a:solidFill>
              </a:rPr>
              <a:t>)</a:t>
            </a:r>
          </a:p>
          <a:p>
            <a:pPr eaLnBrk="1" hangingPunct="1"/>
            <a:endParaRPr lang="de-DE" altLang="de-DE" sz="800" i="1">
              <a:solidFill>
                <a:srgbClr val="0000CC"/>
              </a:solidFill>
            </a:endParaRPr>
          </a:p>
          <a:p>
            <a:pPr eaLnBrk="1" hangingPunct="1"/>
            <a:r>
              <a:rPr lang="de-DE" altLang="de-DE" sz="1600"/>
              <a:t>Meistens ist ein weiterer </a:t>
            </a:r>
            <a:r>
              <a:rPr lang="de-DE" altLang="de-DE" sz="1600" i="1"/>
              <a:t>„Fluß“</a:t>
            </a:r>
            <a:r>
              <a:rPr lang="de-DE" altLang="de-DE" sz="1600"/>
              <a:t> oder es sind alle drei beteiligt</a:t>
            </a:r>
          </a:p>
          <a:p>
            <a:pPr lvl="1" eaLnBrk="1" hangingPunct="1"/>
            <a:r>
              <a:rPr lang="de-DE" altLang="de-DE" sz="1600"/>
              <a:t>Es gibt z.B. keinen Stoff- oder Signalfluß ohne begleitenden Energiefluß </a:t>
            </a:r>
            <a:br>
              <a:rPr lang="de-DE" altLang="de-DE" sz="1600"/>
            </a:br>
            <a:r>
              <a:rPr lang="de-DE" altLang="de-DE" sz="1600"/>
              <a:t>(auch wenn benötigte Energie im Einzelfall sehr klein sein sollte)</a:t>
            </a:r>
          </a:p>
          <a:p>
            <a:pPr lvl="1" eaLnBrk="1" hangingPunct="1"/>
            <a:r>
              <a:rPr lang="de-DE" altLang="de-DE" sz="1600"/>
              <a:t>Probleme der Energiebereitstellung sind dann zwar nicht dominierend, </a:t>
            </a:r>
            <a:br>
              <a:rPr lang="de-DE" altLang="de-DE" sz="1600"/>
            </a:br>
            <a:r>
              <a:rPr lang="de-DE" altLang="de-DE" sz="1600"/>
              <a:t>Energiefluß bleibt aber notwendig</a:t>
            </a:r>
          </a:p>
          <a:p>
            <a:pPr eaLnBrk="1" hangingPunct="1">
              <a:buFontTx/>
              <a:buNone/>
            </a:pPr>
            <a:endParaRPr lang="de-DE" altLang="de-DE" sz="800"/>
          </a:p>
          <a:p>
            <a:pPr eaLnBrk="1" hangingPunct="1"/>
            <a:r>
              <a:rPr lang="de-DE" altLang="de-DE" sz="1600" i="1">
                <a:solidFill>
                  <a:srgbClr val="FF0000"/>
                </a:solidFill>
              </a:rPr>
              <a:t>Nicht dominierende Umsätze</a:t>
            </a:r>
            <a:r>
              <a:rPr lang="de-DE" altLang="de-DE" sz="1600"/>
              <a:t> </a:t>
            </a:r>
            <a:br>
              <a:rPr lang="de-DE" altLang="de-DE" sz="1600"/>
            </a:br>
            <a:r>
              <a:rPr lang="de-DE" altLang="de-DE" sz="1600" b="1" i="1">
                <a:solidFill>
                  <a:srgbClr val="FF0000"/>
                </a:solidFill>
              </a:rPr>
              <a:t>=&gt; „Nebenflüsse“</a:t>
            </a:r>
          </a:p>
          <a:p>
            <a:pPr eaLnBrk="1" hangingPunct="1">
              <a:buFontTx/>
              <a:buNone/>
            </a:pPr>
            <a:endParaRPr lang="de-DE" altLang="de-DE" sz="800" b="1" i="1">
              <a:solidFill>
                <a:srgbClr val="FF0000"/>
              </a:solidFill>
            </a:endParaRPr>
          </a:p>
          <a:p>
            <a:pPr eaLnBrk="1" hangingPunct="1"/>
            <a:r>
              <a:rPr lang="de-DE" altLang="de-DE" sz="1600"/>
              <a:t>Beispiel: </a:t>
            </a:r>
            <a:r>
              <a:rPr lang="de-DE" altLang="de-DE" sz="1600" b="1"/>
              <a:t>Zementmischer</a:t>
            </a:r>
            <a:r>
              <a:rPr lang="de-DE" altLang="de-DE" sz="1600"/>
              <a:t> =&gt; </a:t>
            </a:r>
            <a:r>
              <a:rPr lang="de-DE" altLang="de-DE" sz="1600" i="1">
                <a:solidFill>
                  <a:srgbClr val="0000CC"/>
                </a:solidFill>
              </a:rPr>
              <a:t>Hauptfluß „Stoff“</a:t>
            </a:r>
            <a:r>
              <a:rPr lang="de-DE" altLang="de-DE" sz="1600"/>
              <a:t>, </a:t>
            </a:r>
            <a:r>
              <a:rPr lang="de-DE" altLang="de-DE" sz="1600" i="1">
                <a:solidFill>
                  <a:srgbClr val="FF0000"/>
                </a:solidFill>
              </a:rPr>
              <a:t>Nebenfluß „elektrische Energie“</a:t>
            </a:r>
          </a:p>
          <a:p>
            <a:pPr eaLnBrk="1" hangingPunct="1">
              <a:buFontTx/>
              <a:buNone/>
            </a:pPr>
            <a:endParaRPr lang="de-DE" altLang="de-DE" sz="800"/>
          </a:p>
          <a:p>
            <a:pPr eaLnBrk="1" hangingPunct="1"/>
            <a:r>
              <a:rPr lang="de-DE" altLang="de-DE" sz="1600"/>
              <a:t>nützliche Klassifikation nach Pahl / Beitz:</a:t>
            </a:r>
          </a:p>
          <a:p>
            <a:pPr lvl="1" eaLnBrk="1" hangingPunct="1"/>
            <a:r>
              <a:rPr lang="de-DE" altLang="de-DE" sz="1600" i="1"/>
              <a:t>Maschinen</a:t>
            </a:r>
            <a:r>
              <a:rPr lang="de-DE" altLang="de-DE" sz="1600"/>
              <a:t> 	=&gt; technische Systeme mit </a:t>
            </a:r>
            <a:r>
              <a:rPr lang="de-DE" altLang="de-DE" sz="1600" i="1"/>
              <a:t>Hauptfluß</a:t>
            </a:r>
            <a:r>
              <a:rPr lang="de-DE" altLang="de-DE" sz="1600"/>
              <a:t> </a:t>
            </a:r>
            <a:r>
              <a:rPr lang="de-DE" altLang="de-DE" sz="1600" i="1"/>
              <a:t>Energie</a:t>
            </a:r>
          </a:p>
          <a:p>
            <a:pPr lvl="1" eaLnBrk="1" hangingPunct="1"/>
            <a:r>
              <a:rPr lang="de-DE" altLang="de-DE" sz="1600" i="1"/>
              <a:t>Apparate</a:t>
            </a:r>
            <a:r>
              <a:rPr lang="de-DE" altLang="de-DE" sz="1600"/>
              <a:t> 	=&gt; technische Systeme mit </a:t>
            </a:r>
            <a:r>
              <a:rPr lang="de-DE" altLang="de-DE" sz="1600" i="1"/>
              <a:t>Hauptfluß</a:t>
            </a:r>
            <a:r>
              <a:rPr lang="de-DE" altLang="de-DE" sz="1600"/>
              <a:t> </a:t>
            </a:r>
            <a:r>
              <a:rPr lang="de-DE" altLang="de-DE" sz="1600" i="1"/>
              <a:t>Stoff</a:t>
            </a:r>
          </a:p>
          <a:p>
            <a:pPr lvl="1" eaLnBrk="1" hangingPunct="1"/>
            <a:r>
              <a:rPr lang="de-DE" altLang="de-DE" sz="1600" i="1"/>
              <a:t>Gerät</a:t>
            </a:r>
            <a:r>
              <a:rPr lang="de-DE" altLang="de-DE" sz="1600"/>
              <a:t> 	=&gt; technische Systeme mit </a:t>
            </a:r>
            <a:r>
              <a:rPr lang="de-DE" altLang="de-DE" sz="1600" i="1"/>
              <a:t>Hauptfluß</a:t>
            </a:r>
            <a:r>
              <a:rPr lang="de-DE" altLang="de-DE" sz="1600"/>
              <a:t> </a:t>
            </a:r>
            <a:r>
              <a:rPr lang="de-DE" altLang="de-DE" sz="1600" i="1"/>
              <a:t>Signal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98723">
                                            <p:txEl>
                                              <p:pRg st="0" end="0"/>
                                            </p:txEl>
                                          </p:spTgt>
                                        </p:tgtEl>
                                        <p:attrNameLst>
                                          <p:attrName>style.visibility</p:attrName>
                                        </p:attrNameLst>
                                      </p:cBhvr>
                                      <p:to>
                                        <p:strVal val="visible"/>
                                      </p:to>
                                    </p:set>
                                    <p:animEffect transition="in" filter="blinds(horizontal)">
                                      <p:cBhvr>
                                        <p:cTn id="7" dur="500"/>
                                        <p:tgtEl>
                                          <p:spTgt spid="798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8723">
                                            <p:txEl>
                                              <p:pRg st="2" end="2"/>
                                            </p:txEl>
                                          </p:spTgt>
                                        </p:tgtEl>
                                        <p:attrNameLst>
                                          <p:attrName>style.visibility</p:attrName>
                                        </p:attrNameLst>
                                      </p:cBhvr>
                                      <p:to>
                                        <p:strVal val="visible"/>
                                      </p:to>
                                    </p:set>
                                    <p:animEffect transition="in" filter="blinds(horizontal)">
                                      <p:cBhvr>
                                        <p:cTn id="12" dur="500"/>
                                        <p:tgtEl>
                                          <p:spTgt spid="798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98723">
                                            <p:txEl>
                                              <p:pRg st="4" end="4"/>
                                            </p:txEl>
                                          </p:spTgt>
                                        </p:tgtEl>
                                        <p:attrNameLst>
                                          <p:attrName>style.visibility</p:attrName>
                                        </p:attrNameLst>
                                      </p:cBhvr>
                                      <p:to>
                                        <p:strVal val="visible"/>
                                      </p:to>
                                    </p:set>
                                    <p:animEffect transition="in" filter="blinds(horizontal)">
                                      <p:cBhvr>
                                        <p:cTn id="17" dur="500"/>
                                        <p:tgtEl>
                                          <p:spTgt spid="798723">
                                            <p:txEl>
                                              <p:pRg st="4" end="4"/>
                                            </p:txEl>
                                          </p:spTgt>
                                        </p:tgtEl>
                                      </p:cBhvr>
                                    </p:animEffect>
                                  </p:childTnLst>
                                </p:cTn>
                              </p:par>
                            </p:childTnLst>
                          </p:cTn>
                        </p:par>
                        <p:par>
                          <p:cTn id="18" fill="hold" nodeType="afterGroup">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798723">
                                            <p:txEl>
                                              <p:pRg st="5" end="5"/>
                                            </p:txEl>
                                          </p:spTgt>
                                        </p:tgtEl>
                                        <p:attrNameLst>
                                          <p:attrName>style.visibility</p:attrName>
                                        </p:attrNameLst>
                                      </p:cBhvr>
                                      <p:to>
                                        <p:strVal val="visible"/>
                                      </p:to>
                                    </p:set>
                                    <p:animEffect transition="in" filter="blinds(horizontal)">
                                      <p:cBhvr>
                                        <p:cTn id="21" dur="500"/>
                                        <p:tgtEl>
                                          <p:spTgt spid="798723">
                                            <p:txEl>
                                              <p:pRg st="5" end="5"/>
                                            </p:txEl>
                                          </p:spTgt>
                                        </p:tgtEl>
                                      </p:cBhvr>
                                    </p:animEffect>
                                  </p:childTnLst>
                                </p:cTn>
                              </p:par>
                            </p:childTnLst>
                          </p:cTn>
                        </p:par>
                        <p:par>
                          <p:cTn id="22" fill="hold" nodeType="afterGroup">
                            <p:stCondLst>
                              <p:cond delay="1000"/>
                            </p:stCondLst>
                            <p:childTnLst>
                              <p:par>
                                <p:cTn id="23" presetID="3" presetClass="entr" presetSubtype="10" fill="hold" grpId="0" nodeType="afterEffect">
                                  <p:stCondLst>
                                    <p:cond delay="0"/>
                                  </p:stCondLst>
                                  <p:childTnLst>
                                    <p:set>
                                      <p:cBhvr>
                                        <p:cTn id="24" dur="1" fill="hold">
                                          <p:stCondLst>
                                            <p:cond delay="0"/>
                                          </p:stCondLst>
                                        </p:cTn>
                                        <p:tgtEl>
                                          <p:spTgt spid="798723">
                                            <p:txEl>
                                              <p:pRg st="6" end="6"/>
                                            </p:txEl>
                                          </p:spTgt>
                                        </p:tgtEl>
                                        <p:attrNameLst>
                                          <p:attrName>style.visibility</p:attrName>
                                        </p:attrNameLst>
                                      </p:cBhvr>
                                      <p:to>
                                        <p:strVal val="visible"/>
                                      </p:to>
                                    </p:set>
                                    <p:animEffect transition="in" filter="blinds(horizontal)">
                                      <p:cBhvr>
                                        <p:cTn id="25" dur="500"/>
                                        <p:tgtEl>
                                          <p:spTgt spid="79872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98723">
                                            <p:txEl>
                                              <p:pRg st="8" end="8"/>
                                            </p:txEl>
                                          </p:spTgt>
                                        </p:tgtEl>
                                        <p:attrNameLst>
                                          <p:attrName>style.visibility</p:attrName>
                                        </p:attrNameLst>
                                      </p:cBhvr>
                                      <p:to>
                                        <p:strVal val="visible"/>
                                      </p:to>
                                    </p:set>
                                    <p:animEffect transition="in" filter="blinds(horizontal)">
                                      <p:cBhvr>
                                        <p:cTn id="30" dur="500"/>
                                        <p:tgtEl>
                                          <p:spTgt spid="798723">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98723">
                                            <p:txEl>
                                              <p:pRg st="10" end="10"/>
                                            </p:txEl>
                                          </p:spTgt>
                                        </p:tgtEl>
                                        <p:attrNameLst>
                                          <p:attrName>style.visibility</p:attrName>
                                        </p:attrNameLst>
                                      </p:cBhvr>
                                      <p:to>
                                        <p:strVal val="visible"/>
                                      </p:to>
                                    </p:set>
                                    <p:animEffect transition="in" filter="blinds(horizontal)">
                                      <p:cBhvr>
                                        <p:cTn id="35" dur="500"/>
                                        <p:tgtEl>
                                          <p:spTgt spid="798723">
                                            <p:txEl>
                                              <p:pRg st="10" end="1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98723">
                                            <p:txEl>
                                              <p:pRg st="12" end="12"/>
                                            </p:txEl>
                                          </p:spTgt>
                                        </p:tgtEl>
                                        <p:attrNameLst>
                                          <p:attrName>style.visibility</p:attrName>
                                        </p:attrNameLst>
                                      </p:cBhvr>
                                      <p:to>
                                        <p:strVal val="visible"/>
                                      </p:to>
                                    </p:set>
                                    <p:animEffect transition="in" filter="blinds(horizontal)">
                                      <p:cBhvr>
                                        <p:cTn id="40" dur="500"/>
                                        <p:tgtEl>
                                          <p:spTgt spid="798723">
                                            <p:txEl>
                                              <p:pRg st="12" end="12"/>
                                            </p:txEl>
                                          </p:spTgt>
                                        </p:tgtEl>
                                      </p:cBhvr>
                                    </p:animEffect>
                                  </p:childTnLst>
                                </p:cTn>
                              </p:par>
                            </p:childTnLst>
                          </p:cTn>
                        </p:par>
                        <p:par>
                          <p:cTn id="41" fill="hold" nodeType="afterGroup">
                            <p:stCondLst>
                              <p:cond delay="500"/>
                            </p:stCondLst>
                            <p:childTnLst>
                              <p:par>
                                <p:cTn id="42" presetID="3" presetClass="entr" presetSubtype="10" fill="hold" grpId="0" nodeType="afterEffect">
                                  <p:stCondLst>
                                    <p:cond delay="0"/>
                                  </p:stCondLst>
                                  <p:childTnLst>
                                    <p:set>
                                      <p:cBhvr>
                                        <p:cTn id="43" dur="1" fill="hold">
                                          <p:stCondLst>
                                            <p:cond delay="0"/>
                                          </p:stCondLst>
                                        </p:cTn>
                                        <p:tgtEl>
                                          <p:spTgt spid="798723">
                                            <p:txEl>
                                              <p:pRg st="13" end="13"/>
                                            </p:txEl>
                                          </p:spTgt>
                                        </p:tgtEl>
                                        <p:attrNameLst>
                                          <p:attrName>style.visibility</p:attrName>
                                        </p:attrNameLst>
                                      </p:cBhvr>
                                      <p:to>
                                        <p:strVal val="visible"/>
                                      </p:to>
                                    </p:set>
                                    <p:animEffect transition="in" filter="blinds(horizontal)">
                                      <p:cBhvr>
                                        <p:cTn id="44" dur="500"/>
                                        <p:tgtEl>
                                          <p:spTgt spid="798723">
                                            <p:txEl>
                                              <p:pRg st="13" end="13"/>
                                            </p:txEl>
                                          </p:spTgt>
                                        </p:tgtEl>
                                      </p:cBhvr>
                                    </p:animEffect>
                                  </p:childTnLst>
                                </p:cTn>
                              </p:par>
                            </p:childTnLst>
                          </p:cTn>
                        </p:par>
                        <p:par>
                          <p:cTn id="45" fill="hold" nodeType="afterGroup">
                            <p:stCondLst>
                              <p:cond delay="1000"/>
                            </p:stCondLst>
                            <p:childTnLst>
                              <p:par>
                                <p:cTn id="46" presetID="3" presetClass="entr" presetSubtype="10" fill="hold" grpId="0" nodeType="afterEffect">
                                  <p:stCondLst>
                                    <p:cond delay="0"/>
                                  </p:stCondLst>
                                  <p:childTnLst>
                                    <p:set>
                                      <p:cBhvr>
                                        <p:cTn id="47" dur="1" fill="hold">
                                          <p:stCondLst>
                                            <p:cond delay="0"/>
                                          </p:stCondLst>
                                        </p:cTn>
                                        <p:tgtEl>
                                          <p:spTgt spid="798723">
                                            <p:txEl>
                                              <p:pRg st="14" end="14"/>
                                            </p:txEl>
                                          </p:spTgt>
                                        </p:tgtEl>
                                        <p:attrNameLst>
                                          <p:attrName>style.visibility</p:attrName>
                                        </p:attrNameLst>
                                      </p:cBhvr>
                                      <p:to>
                                        <p:strVal val="visible"/>
                                      </p:to>
                                    </p:set>
                                    <p:animEffect transition="in" filter="blinds(horizontal)">
                                      <p:cBhvr>
                                        <p:cTn id="48" dur="500"/>
                                        <p:tgtEl>
                                          <p:spTgt spid="798723">
                                            <p:txEl>
                                              <p:pRg st="14" end="14"/>
                                            </p:txEl>
                                          </p:spTgt>
                                        </p:tgtEl>
                                      </p:cBhvr>
                                    </p:animEffect>
                                  </p:childTnLst>
                                </p:cTn>
                              </p:par>
                            </p:childTnLst>
                          </p:cTn>
                        </p:par>
                        <p:par>
                          <p:cTn id="49" fill="hold" nodeType="afterGroup">
                            <p:stCondLst>
                              <p:cond delay="1500"/>
                            </p:stCondLst>
                            <p:childTnLst>
                              <p:par>
                                <p:cTn id="50" presetID="3" presetClass="entr" presetSubtype="10" fill="hold" grpId="0" nodeType="afterEffect">
                                  <p:stCondLst>
                                    <p:cond delay="0"/>
                                  </p:stCondLst>
                                  <p:childTnLst>
                                    <p:set>
                                      <p:cBhvr>
                                        <p:cTn id="51" dur="1" fill="hold">
                                          <p:stCondLst>
                                            <p:cond delay="0"/>
                                          </p:stCondLst>
                                        </p:cTn>
                                        <p:tgtEl>
                                          <p:spTgt spid="798723">
                                            <p:txEl>
                                              <p:pRg st="15" end="15"/>
                                            </p:txEl>
                                          </p:spTgt>
                                        </p:tgtEl>
                                        <p:attrNameLst>
                                          <p:attrName>style.visibility</p:attrName>
                                        </p:attrNameLst>
                                      </p:cBhvr>
                                      <p:to>
                                        <p:strVal val="visible"/>
                                      </p:to>
                                    </p:set>
                                    <p:animEffect transition="in" filter="blinds(horizontal)">
                                      <p:cBhvr>
                                        <p:cTn id="52" dur="500"/>
                                        <p:tgtEl>
                                          <p:spTgt spid="79872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1A1454-6D84-4E6B-820B-3DEBDB47F565}" type="slidenum">
              <a:rPr lang="de-DE" altLang="de-DE" sz="1400" smtClean="0"/>
              <a:pPr eaLnBrk="1" hangingPunct="1">
                <a:spcBef>
                  <a:spcPct val="0"/>
                </a:spcBef>
                <a:buFontTx/>
                <a:buNone/>
              </a:pPr>
              <a:t>63</a:t>
            </a:fld>
            <a:endParaRPr lang="de-DE" altLang="de-DE" sz="1400"/>
          </a:p>
        </p:txBody>
      </p:sp>
      <p:sp>
        <p:nvSpPr>
          <p:cNvPr id="69635" name="Rectangle 2"/>
          <p:cNvSpPr>
            <a:spLocks noGrp="1" noChangeArrowheads="1"/>
          </p:cNvSpPr>
          <p:nvPr>
            <p:ph type="title"/>
          </p:nvPr>
        </p:nvSpPr>
        <p:spPr/>
        <p:txBody>
          <a:bodyPr/>
          <a:lstStyle/>
          <a:p>
            <a:pPr eaLnBrk="1" hangingPunct="1"/>
            <a:r>
              <a:rPr lang="de-DE" altLang="de-DE" sz="2200" b="1"/>
              <a:t>Maschine, Apparat, Gerät: Hauptflüsse</a:t>
            </a:r>
          </a:p>
        </p:txBody>
      </p:sp>
      <p:pic>
        <p:nvPicPr>
          <p:cNvPr id="7997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8163" y="1600200"/>
            <a:ext cx="8066087" cy="4525963"/>
          </a:xfrm>
          <a:noFill/>
        </p:spPr>
      </p:pic>
      <p:sp>
        <p:nvSpPr>
          <p:cNvPr id="799748" name="Text Box 4"/>
          <p:cNvSpPr txBox="1">
            <a:spLocks noChangeArrowheads="1"/>
          </p:cNvSpPr>
          <p:nvPr/>
        </p:nvSpPr>
        <p:spPr bwMode="auto">
          <a:xfrm rot="-5400000">
            <a:off x="7227888" y="3951288"/>
            <a:ext cx="35671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Feldhusen, Vorlesung Konstruktionslehre 1, Aachen 2008</a:t>
            </a:r>
          </a:p>
        </p:txBody>
      </p:sp>
      <p:sp>
        <p:nvSpPr>
          <p:cNvPr id="799749" name="Line 5"/>
          <p:cNvSpPr>
            <a:spLocks noChangeShapeType="1"/>
          </p:cNvSpPr>
          <p:nvPr/>
        </p:nvSpPr>
        <p:spPr bwMode="auto">
          <a:xfrm flipH="1" flipV="1">
            <a:off x="611188" y="2132013"/>
            <a:ext cx="288925" cy="576262"/>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9750" name="Line 6"/>
          <p:cNvSpPr>
            <a:spLocks noChangeShapeType="1"/>
          </p:cNvSpPr>
          <p:nvPr/>
        </p:nvSpPr>
        <p:spPr bwMode="auto">
          <a:xfrm flipH="1" flipV="1">
            <a:off x="1260475" y="2132013"/>
            <a:ext cx="288925" cy="576262"/>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9751" name="Text Box 7"/>
          <p:cNvSpPr txBox="1">
            <a:spLocks noChangeArrowheads="1"/>
          </p:cNvSpPr>
          <p:nvPr/>
        </p:nvSpPr>
        <p:spPr bwMode="auto">
          <a:xfrm>
            <a:off x="2700338" y="5849938"/>
            <a:ext cx="582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a:t>E</a:t>
            </a:r>
            <a:r>
              <a:rPr lang="de-DE" altLang="de-DE" sz="1400" baseline="-25000"/>
              <a:t>chem</a:t>
            </a:r>
          </a:p>
        </p:txBody>
      </p:sp>
      <p:sp>
        <p:nvSpPr>
          <p:cNvPr id="799752" name="Text Box 8"/>
          <p:cNvSpPr txBox="1">
            <a:spLocks noChangeArrowheads="1"/>
          </p:cNvSpPr>
          <p:nvPr/>
        </p:nvSpPr>
        <p:spPr bwMode="auto">
          <a:xfrm>
            <a:off x="179388" y="1824038"/>
            <a:ext cx="582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a:t>E</a:t>
            </a:r>
            <a:r>
              <a:rPr lang="de-DE" altLang="de-DE" sz="1400" baseline="-25000"/>
              <a:t>mech</a:t>
            </a:r>
          </a:p>
        </p:txBody>
      </p:sp>
      <p:sp>
        <p:nvSpPr>
          <p:cNvPr id="799753" name="Text Box 9"/>
          <p:cNvSpPr txBox="1">
            <a:spLocks noChangeArrowheads="1"/>
          </p:cNvSpPr>
          <p:nvPr/>
        </p:nvSpPr>
        <p:spPr bwMode="auto">
          <a:xfrm>
            <a:off x="911225" y="1824038"/>
            <a:ext cx="798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a:t>E</a:t>
            </a:r>
            <a:r>
              <a:rPr lang="de-DE" altLang="de-DE" sz="1400" baseline="-25000"/>
              <a:t>thermisch</a:t>
            </a:r>
          </a:p>
        </p:txBody>
      </p:sp>
      <p:sp>
        <p:nvSpPr>
          <p:cNvPr id="799754" name="Rectangle 10"/>
          <p:cNvSpPr>
            <a:spLocks noChangeArrowheads="1"/>
          </p:cNvSpPr>
          <p:nvPr/>
        </p:nvSpPr>
        <p:spPr bwMode="auto">
          <a:xfrm>
            <a:off x="684213" y="2781300"/>
            <a:ext cx="2374900" cy="2519363"/>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99755" name="Rectangle 11"/>
          <p:cNvSpPr>
            <a:spLocks noChangeArrowheads="1"/>
          </p:cNvSpPr>
          <p:nvPr/>
        </p:nvSpPr>
        <p:spPr bwMode="auto">
          <a:xfrm>
            <a:off x="3419475" y="1628775"/>
            <a:ext cx="2520950" cy="2663825"/>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99756" name="Line 12"/>
          <p:cNvSpPr>
            <a:spLocks noChangeShapeType="1"/>
          </p:cNvSpPr>
          <p:nvPr/>
        </p:nvSpPr>
        <p:spPr bwMode="auto">
          <a:xfrm>
            <a:off x="2268538" y="1844675"/>
            <a:ext cx="1079500" cy="0"/>
          </a:xfrm>
          <a:prstGeom prst="line">
            <a:avLst/>
          </a:prstGeom>
          <a:noFill/>
          <a:ln w="63500" cmpd="dbl">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9757" name="Line 13"/>
          <p:cNvSpPr>
            <a:spLocks noChangeShapeType="1"/>
          </p:cNvSpPr>
          <p:nvPr/>
        </p:nvSpPr>
        <p:spPr bwMode="auto">
          <a:xfrm>
            <a:off x="2268538" y="2205038"/>
            <a:ext cx="1079500" cy="0"/>
          </a:xfrm>
          <a:prstGeom prst="line">
            <a:avLst/>
          </a:prstGeom>
          <a:noFill/>
          <a:ln w="63500" cmpd="dbl">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9758" name="Text Box 14"/>
          <p:cNvSpPr txBox="1">
            <a:spLocks noChangeArrowheads="1"/>
          </p:cNvSpPr>
          <p:nvPr/>
        </p:nvSpPr>
        <p:spPr bwMode="auto">
          <a:xfrm>
            <a:off x="1958975" y="1547813"/>
            <a:ext cx="1179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a:t>Kaffeepulver</a:t>
            </a:r>
          </a:p>
        </p:txBody>
      </p:sp>
      <p:sp>
        <p:nvSpPr>
          <p:cNvPr id="799759" name="Text Box 15"/>
          <p:cNvSpPr txBox="1">
            <a:spLocks noChangeArrowheads="1"/>
          </p:cNvSpPr>
          <p:nvPr/>
        </p:nvSpPr>
        <p:spPr bwMode="auto">
          <a:xfrm>
            <a:off x="1979613" y="1908175"/>
            <a:ext cx="785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a:t>Wasser</a:t>
            </a:r>
          </a:p>
        </p:txBody>
      </p:sp>
      <p:sp>
        <p:nvSpPr>
          <p:cNvPr id="799760" name="Line 16"/>
          <p:cNvSpPr>
            <a:spLocks noChangeShapeType="1"/>
          </p:cNvSpPr>
          <p:nvPr/>
        </p:nvSpPr>
        <p:spPr bwMode="auto">
          <a:xfrm>
            <a:off x="6013450" y="2298700"/>
            <a:ext cx="1079500" cy="0"/>
          </a:xfrm>
          <a:prstGeom prst="line">
            <a:avLst/>
          </a:prstGeom>
          <a:noFill/>
          <a:ln w="63500" cmpd="dbl">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9761" name="Text Box 17"/>
          <p:cNvSpPr txBox="1">
            <a:spLocks noChangeArrowheads="1"/>
          </p:cNvSpPr>
          <p:nvPr/>
        </p:nvSpPr>
        <p:spPr bwMode="auto">
          <a:xfrm>
            <a:off x="7019925" y="2133600"/>
            <a:ext cx="696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a:t>Kaffee</a:t>
            </a:r>
          </a:p>
        </p:txBody>
      </p:sp>
      <p:sp>
        <p:nvSpPr>
          <p:cNvPr id="799762" name="Line 18"/>
          <p:cNvSpPr>
            <a:spLocks noChangeShapeType="1"/>
          </p:cNvSpPr>
          <p:nvPr/>
        </p:nvSpPr>
        <p:spPr bwMode="auto">
          <a:xfrm flipH="1" flipV="1">
            <a:off x="2700338" y="5300663"/>
            <a:ext cx="288925" cy="576262"/>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9763" name="Line 19"/>
          <p:cNvSpPr>
            <a:spLocks noChangeShapeType="1"/>
          </p:cNvSpPr>
          <p:nvPr/>
        </p:nvSpPr>
        <p:spPr bwMode="auto">
          <a:xfrm flipH="1">
            <a:off x="7740650" y="2997200"/>
            <a:ext cx="503238" cy="647700"/>
          </a:xfrm>
          <a:prstGeom prst="line">
            <a:avLst/>
          </a:prstGeom>
          <a:noFill/>
          <a:ln w="38100">
            <a:solidFill>
              <a:schemeClr val="tx1"/>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9764" name="Text Box 20"/>
          <p:cNvSpPr txBox="1">
            <a:spLocks noChangeArrowheads="1"/>
          </p:cNvSpPr>
          <p:nvPr/>
        </p:nvSpPr>
        <p:spPr bwMode="auto">
          <a:xfrm>
            <a:off x="7524750" y="2636838"/>
            <a:ext cx="1476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a:t>Signal elektrisch</a:t>
            </a:r>
          </a:p>
        </p:txBody>
      </p:sp>
      <p:sp>
        <p:nvSpPr>
          <p:cNvPr id="799765" name="Line 21"/>
          <p:cNvSpPr>
            <a:spLocks noChangeShapeType="1"/>
          </p:cNvSpPr>
          <p:nvPr/>
        </p:nvSpPr>
        <p:spPr bwMode="auto">
          <a:xfrm flipH="1">
            <a:off x="5724525" y="5661025"/>
            <a:ext cx="504825" cy="647700"/>
          </a:xfrm>
          <a:prstGeom prst="line">
            <a:avLst/>
          </a:prstGeom>
          <a:noFill/>
          <a:ln w="38100">
            <a:solidFill>
              <a:schemeClr val="tx1"/>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9766" name="Text Box 22"/>
          <p:cNvSpPr txBox="1">
            <a:spLocks noChangeArrowheads="1"/>
          </p:cNvSpPr>
          <p:nvPr/>
        </p:nvSpPr>
        <p:spPr bwMode="auto">
          <a:xfrm>
            <a:off x="4787900" y="6292850"/>
            <a:ext cx="1555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a:t>Signal akkustisch</a:t>
            </a:r>
          </a:p>
        </p:txBody>
      </p:sp>
      <p:sp>
        <p:nvSpPr>
          <p:cNvPr id="799767" name="Text Box 23"/>
          <p:cNvSpPr txBox="1">
            <a:spLocks noChangeArrowheads="1"/>
          </p:cNvSpPr>
          <p:nvPr/>
        </p:nvSpPr>
        <p:spPr bwMode="auto">
          <a:xfrm rot="-5400000">
            <a:off x="-381000" y="3800476"/>
            <a:ext cx="1768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t>Hauptfluß: Energie</a:t>
            </a:r>
          </a:p>
        </p:txBody>
      </p:sp>
      <p:sp>
        <p:nvSpPr>
          <p:cNvPr id="799768" name="Text Box 24"/>
          <p:cNvSpPr txBox="1">
            <a:spLocks noChangeArrowheads="1"/>
          </p:cNvSpPr>
          <p:nvPr/>
        </p:nvSpPr>
        <p:spPr bwMode="auto">
          <a:xfrm>
            <a:off x="3914775" y="1295400"/>
            <a:ext cx="1520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t>Hauptfluß: Stoff</a:t>
            </a:r>
          </a:p>
        </p:txBody>
      </p:sp>
      <p:sp>
        <p:nvSpPr>
          <p:cNvPr id="799769" name="Text Box 25"/>
          <p:cNvSpPr txBox="1">
            <a:spLocks noChangeArrowheads="1"/>
          </p:cNvSpPr>
          <p:nvPr/>
        </p:nvSpPr>
        <p:spPr bwMode="auto">
          <a:xfrm rot="-3176089">
            <a:off x="7571581" y="4606132"/>
            <a:ext cx="1649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t>Hauptfluß: Signal</a:t>
            </a:r>
          </a:p>
        </p:txBody>
      </p:sp>
      <p:sp>
        <p:nvSpPr>
          <p:cNvPr id="799770" name="Rectangle 26"/>
          <p:cNvSpPr>
            <a:spLocks noChangeArrowheads="1"/>
          </p:cNvSpPr>
          <p:nvPr/>
        </p:nvSpPr>
        <p:spPr bwMode="auto">
          <a:xfrm>
            <a:off x="900113" y="5661025"/>
            <a:ext cx="1584325"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99771" name="Rectangle 27"/>
          <p:cNvSpPr>
            <a:spLocks noChangeArrowheads="1"/>
          </p:cNvSpPr>
          <p:nvPr/>
        </p:nvSpPr>
        <p:spPr bwMode="auto">
          <a:xfrm>
            <a:off x="3368675" y="1598613"/>
            <a:ext cx="2614613" cy="2730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99772" name="Rectangle 28"/>
          <p:cNvSpPr>
            <a:spLocks noChangeArrowheads="1"/>
          </p:cNvSpPr>
          <p:nvPr/>
        </p:nvSpPr>
        <p:spPr bwMode="auto">
          <a:xfrm>
            <a:off x="3635375" y="4340225"/>
            <a:ext cx="1512888" cy="817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99773" name="Rectangle 29"/>
          <p:cNvSpPr>
            <a:spLocks noChangeArrowheads="1"/>
          </p:cNvSpPr>
          <p:nvPr/>
        </p:nvSpPr>
        <p:spPr bwMode="auto">
          <a:xfrm rot="2167965">
            <a:off x="5962650" y="3363913"/>
            <a:ext cx="2089150" cy="2551112"/>
          </a:xfrm>
          <a:prstGeom prst="rect">
            <a:avLst/>
          </a:prstGeom>
          <a:solidFill>
            <a:schemeClr val="bg1"/>
          </a:solidFill>
          <a:ln>
            <a:noFill/>
          </a:ln>
          <a:effectLst/>
          <a:extLst>
            <a:ext uri="{91240B29-F687-4F45-9708-019B960494DF}">
              <a14:hiddenLine xmlns:a14="http://schemas.microsoft.com/office/drawing/2010/main" w="9525">
                <a:solidFill>
                  <a:schemeClr val="tx1"/>
                </a:solidFill>
                <a:prstDash val="lg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99774" name="Rectangle 30"/>
          <p:cNvSpPr>
            <a:spLocks noChangeArrowheads="1"/>
          </p:cNvSpPr>
          <p:nvPr/>
        </p:nvSpPr>
        <p:spPr bwMode="auto">
          <a:xfrm>
            <a:off x="6804025" y="5373688"/>
            <a:ext cx="1512888" cy="935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99775" name="Rectangle 31"/>
          <p:cNvSpPr>
            <a:spLocks noChangeArrowheads="1"/>
          </p:cNvSpPr>
          <p:nvPr/>
        </p:nvSpPr>
        <p:spPr bwMode="auto">
          <a:xfrm rot="2167965">
            <a:off x="5965825" y="3379788"/>
            <a:ext cx="2089150" cy="2551112"/>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99747"/>
                                        </p:tgtEl>
                                        <p:attrNameLst>
                                          <p:attrName>style.visibility</p:attrName>
                                        </p:attrNameLst>
                                      </p:cBhvr>
                                      <p:to>
                                        <p:strVal val="visible"/>
                                      </p:to>
                                    </p:set>
                                    <p:animEffect transition="in" filter="blinds(horizontal)">
                                      <p:cBhvr>
                                        <p:cTn id="7" dur="500"/>
                                        <p:tgtEl>
                                          <p:spTgt spid="7997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99748"/>
                                        </p:tgtEl>
                                        <p:attrNameLst>
                                          <p:attrName>style.visibility</p:attrName>
                                        </p:attrNameLst>
                                      </p:cBhvr>
                                      <p:to>
                                        <p:strVal val="visible"/>
                                      </p:to>
                                    </p:set>
                                    <p:animEffect transition="in" filter="blinds(horizontal)">
                                      <p:cBhvr>
                                        <p:cTn id="10" dur="500"/>
                                        <p:tgtEl>
                                          <p:spTgt spid="7997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99754"/>
                                        </p:tgtEl>
                                        <p:attrNameLst>
                                          <p:attrName>style.visibility</p:attrName>
                                        </p:attrNameLst>
                                      </p:cBhvr>
                                      <p:to>
                                        <p:strVal val="visible"/>
                                      </p:to>
                                    </p:set>
                                    <p:animEffect transition="in" filter="blinds(horizontal)">
                                      <p:cBhvr>
                                        <p:cTn id="15" dur="500"/>
                                        <p:tgtEl>
                                          <p:spTgt spid="7997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99752"/>
                                        </p:tgtEl>
                                        <p:attrNameLst>
                                          <p:attrName>style.visibility</p:attrName>
                                        </p:attrNameLst>
                                      </p:cBhvr>
                                      <p:to>
                                        <p:strVal val="visible"/>
                                      </p:to>
                                    </p:set>
                                    <p:animEffect transition="in" filter="blinds(horizontal)">
                                      <p:cBhvr>
                                        <p:cTn id="20" dur="500"/>
                                        <p:tgtEl>
                                          <p:spTgt spid="79975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99753"/>
                                        </p:tgtEl>
                                        <p:attrNameLst>
                                          <p:attrName>style.visibility</p:attrName>
                                        </p:attrNameLst>
                                      </p:cBhvr>
                                      <p:to>
                                        <p:strVal val="visible"/>
                                      </p:to>
                                    </p:set>
                                    <p:animEffect transition="in" filter="blinds(horizontal)">
                                      <p:cBhvr>
                                        <p:cTn id="23" dur="500"/>
                                        <p:tgtEl>
                                          <p:spTgt spid="79975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99751"/>
                                        </p:tgtEl>
                                        <p:attrNameLst>
                                          <p:attrName>style.visibility</p:attrName>
                                        </p:attrNameLst>
                                      </p:cBhvr>
                                      <p:to>
                                        <p:strVal val="visible"/>
                                      </p:to>
                                    </p:set>
                                    <p:animEffect transition="in" filter="blinds(horizontal)">
                                      <p:cBhvr>
                                        <p:cTn id="26" dur="500"/>
                                        <p:tgtEl>
                                          <p:spTgt spid="79975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99749"/>
                                        </p:tgtEl>
                                        <p:attrNameLst>
                                          <p:attrName>style.visibility</p:attrName>
                                        </p:attrNameLst>
                                      </p:cBhvr>
                                      <p:to>
                                        <p:strVal val="visible"/>
                                      </p:to>
                                    </p:set>
                                    <p:animEffect transition="in" filter="blinds(horizontal)">
                                      <p:cBhvr>
                                        <p:cTn id="29" dur="500"/>
                                        <p:tgtEl>
                                          <p:spTgt spid="79974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99750"/>
                                        </p:tgtEl>
                                        <p:attrNameLst>
                                          <p:attrName>style.visibility</p:attrName>
                                        </p:attrNameLst>
                                      </p:cBhvr>
                                      <p:to>
                                        <p:strVal val="visible"/>
                                      </p:to>
                                    </p:set>
                                    <p:animEffect transition="in" filter="blinds(horizontal)">
                                      <p:cBhvr>
                                        <p:cTn id="32" dur="500"/>
                                        <p:tgtEl>
                                          <p:spTgt spid="79975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99762"/>
                                        </p:tgtEl>
                                        <p:attrNameLst>
                                          <p:attrName>style.visibility</p:attrName>
                                        </p:attrNameLst>
                                      </p:cBhvr>
                                      <p:to>
                                        <p:strVal val="visible"/>
                                      </p:to>
                                    </p:set>
                                    <p:animEffect transition="in" filter="blinds(horizontal)">
                                      <p:cBhvr>
                                        <p:cTn id="35" dur="500"/>
                                        <p:tgtEl>
                                          <p:spTgt spid="79976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99767"/>
                                        </p:tgtEl>
                                        <p:attrNameLst>
                                          <p:attrName>style.visibility</p:attrName>
                                        </p:attrNameLst>
                                      </p:cBhvr>
                                      <p:to>
                                        <p:strVal val="visible"/>
                                      </p:to>
                                    </p:set>
                                    <p:animEffect transition="in" filter="blinds(horizontal)">
                                      <p:cBhvr>
                                        <p:cTn id="40" dur="500"/>
                                        <p:tgtEl>
                                          <p:spTgt spid="79976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grpId="0" nodeType="clickEffect">
                                  <p:stCondLst>
                                    <p:cond delay="0"/>
                                  </p:stCondLst>
                                  <p:childTnLst>
                                    <p:animEffect transition="out" filter="blinds(horizontal)">
                                      <p:cBhvr>
                                        <p:cTn id="44" dur="500"/>
                                        <p:tgtEl>
                                          <p:spTgt spid="799770"/>
                                        </p:tgtEl>
                                      </p:cBhvr>
                                    </p:animEffect>
                                    <p:set>
                                      <p:cBhvr>
                                        <p:cTn id="45" dur="1" fill="hold">
                                          <p:stCondLst>
                                            <p:cond delay="499"/>
                                          </p:stCondLst>
                                        </p:cTn>
                                        <p:tgtEl>
                                          <p:spTgt spid="799770"/>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grpId="0" nodeType="clickEffect">
                                  <p:stCondLst>
                                    <p:cond delay="0"/>
                                  </p:stCondLst>
                                  <p:childTnLst>
                                    <p:animEffect transition="out" filter="blinds(horizontal)">
                                      <p:cBhvr>
                                        <p:cTn id="49" dur="500"/>
                                        <p:tgtEl>
                                          <p:spTgt spid="799771"/>
                                        </p:tgtEl>
                                      </p:cBhvr>
                                    </p:animEffect>
                                    <p:set>
                                      <p:cBhvr>
                                        <p:cTn id="50" dur="1" fill="hold">
                                          <p:stCondLst>
                                            <p:cond delay="499"/>
                                          </p:stCondLst>
                                        </p:cTn>
                                        <p:tgtEl>
                                          <p:spTgt spid="799771"/>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799755"/>
                                        </p:tgtEl>
                                        <p:attrNameLst>
                                          <p:attrName>style.visibility</p:attrName>
                                        </p:attrNameLst>
                                      </p:cBhvr>
                                      <p:to>
                                        <p:strVal val="visible"/>
                                      </p:to>
                                    </p:set>
                                    <p:animEffect transition="in" filter="blinds(horizontal)">
                                      <p:cBhvr>
                                        <p:cTn id="55" dur="500"/>
                                        <p:tgtEl>
                                          <p:spTgt spid="79975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799758"/>
                                        </p:tgtEl>
                                        <p:attrNameLst>
                                          <p:attrName>style.visibility</p:attrName>
                                        </p:attrNameLst>
                                      </p:cBhvr>
                                      <p:to>
                                        <p:strVal val="visible"/>
                                      </p:to>
                                    </p:set>
                                    <p:animEffect transition="in" filter="blinds(horizontal)">
                                      <p:cBhvr>
                                        <p:cTn id="60" dur="500"/>
                                        <p:tgtEl>
                                          <p:spTgt spid="799758"/>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799759"/>
                                        </p:tgtEl>
                                        <p:attrNameLst>
                                          <p:attrName>style.visibility</p:attrName>
                                        </p:attrNameLst>
                                      </p:cBhvr>
                                      <p:to>
                                        <p:strVal val="visible"/>
                                      </p:to>
                                    </p:set>
                                    <p:animEffect transition="in" filter="blinds(horizontal)">
                                      <p:cBhvr>
                                        <p:cTn id="63" dur="500"/>
                                        <p:tgtEl>
                                          <p:spTgt spid="79975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799756"/>
                                        </p:tgtEl>
                                        <p:attrNameLst>
                                          <p:attrName>style.visibility</p:attrName>
                                        </p:attrNameLst>
                                      </p:cBhvr>
                                      <p:to>
                                        <p:strVal val="visible"/>
                                      </p:to>
                                    </p:set>
                                    <p:animEffect transition="in" filter="blinds(horizontal)">
                                      <p:cBhvr>
                                        <p:cTn id="66" dur="500"/>
                                        <p:tgtEl>
                                          <p:spTgt spid="79975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799757"/>
                                        </p:tgtEl>
                                        <p:attrNameLst>
                                          <p:attrName>style.visibility</p:attrName>
                                        </p:attrNameLst>
                                      </p:cBhvr>
                                      <p:to>
                                        <p:strVal val="visible"/>
                                      </p:to>
                                    </p:set>
                                    <p:animEffect transition="in" filter="blinds(horizontal)">
                                      <p:cBhvr>
                                        <p:cTn id="69" dur="500"/>
                                        <p:tgtEl>
                                          <p:spTgt spid="79975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799760"/>
                                        </p:tgtEl>
                                        <p:attrNameLst>
                                          <p:attrName>style.visibility</p:attrName>
                                        </p:attrNameLst>
                                      </p:cBhvr>
                                      <p:to>
                                        <p:strVal val="visible"/>
                                      </p:to>
                                    </p:set>
                                    <p:animEffect transition="in" filter="blinds(horizontal)">
                                      <p:cBhvr>
                                        <p:cTn id="72" dur="500"/>
                                        <p:tgtEl>
                                          <p:spTgt spid="79976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799761"/>
                                        </p:tgtEl>
                                        <p:attrNameLst>
                                          <p:attrName>style.visibility</p:attrName>
                                        </p:attrNameLst>
                                      </p:cBhvr>
                                      <p:to>
                                        <p:strVal val="visible"/>
                                      </p:to>
                                    </p:set>
                                    <p:animEffect transition="in" filter="blinds(horizontal)">
                                      <p:cBhvr>
                                        <p:cTn id="75" dur="500"/>
                                        <p:tgtEl>
                                          <p:spTgt spid="79976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799768"/>
                                        </p:tgtEl>
                                        <p:attrNameLst>
                                          <p:attrName>style.visibility</p:attrName>
                                        </p:attrNameLst>
                                      </p:cBhvr>
                                      <p:to>
                                        <p:strVal val="visible"/>
                                      </p:to>
                                    </p:set>
                                    <p:animEffect transition="in" filter="blinds(horizontal)">
                                      <p:cBhvr>
                                        <p:cTn id="80" dur="500"/>
                                        <p:tgtEl>
                                          <p:spTgt spid="79976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xit" presetSubtype="10" fill="hold" grpId="0" nodeType="clickEffect">
                                  <p:stCondLst>
                                    <p:cond delay="0"/>
                                  </p:stCondLst>
                                  <p:childTnLst>
                                    <p:animEffect transition="out" filter="blinds(horizontal)">
                                      <p:cBhvr>
                                        <p:cTn id="84" dur="500"/>
                                        <p:tgtEl>
                                          <p:spTgt spid="799772"/>
                                        </p:tgtEl>
                                      </p:cBhvr>
                                    </p:animEffect>
                                    <p:set>
                                      <p:cBhvr>
                                        <p:cTn id="85" dur="1" fill="hold">
                                          <p:stCondLst>
                                            <p:cond delay="499"/>
                                          </p:stCondLst>
                                        </p:cTn>
                                        <p:tgtEl>
                                          <p:spTgt spid="799772"/>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xit" presetSubtype="10" fill="hold" grpId="0" nodeType="clickEffect">
                                  <p:stCondLst>
                                    <p:cond delay="0"/>
                                  </p:stCondLst>
                                  <p:childTnLst>
                                    <p:animEffect transition="out" filter="blinds(horizontal)">
                                      <p:cBhvr>
                                        <p:cTn id="89" dur="500"/>
                                        <p:tgtEl>
                                          <p:spTgt spid="799773"/>
                                        </p:tgtEl>
                                      </p:cBhvr>
                                    </p:animEffect>
                                    <p:set>
                                      <p:cBhvr>
                                        <p:cTn id="90" dur="1" fill="hold">
                                          <p:stCondLst>
                                            <p:cond delay="499"/>
                                          </p:stCondLst>
                                        </p:cTn>
                                        <p:tgtEl>
                                          <p:spTgt spid="799773"/>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799775"/>
                                        </p:tgtEl>
                                        <p:attrNameLst>
                                          <p:attrName>style.visibility</p:attrName>
                                        </p:attrNameLst>
                                      </p:cBhvr>
                                      <p:to>
                                        <p:strVal val="visible"/>
                                      </p:to>
                                    </p:set>
                                    <p:animEffect transition="in" filter="blinds(horizontal)">
                                      <p:cBhvr>
                                        <p:cTn id="95" dur="500"/>
                                        <p:tgtEl>
                                          <p:spTgt spid="79977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799764"/>
                                        </p:tgtEl>
                                        <p:attrNameLst>
                                          <p:attrName>style.visibility</p:attrName>
                                        </p:attrNameLst>
                                      </p:cBhvr>
                                      <p:to>
                                        <p:strVal val="visible"/>
                                      </p:to>
                                    </p:set>
                                    <p:animEffect transition="in" filter="blinds(horizontal)">
                                      <p:cBhvr>
                                        <p:cTn id="100" dur="500"/>
                                        <p:tgtEl>
                                          <p:spTgt spid="799764"/>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799763"/>
                                        </p:tgtEl>
                                        <p:attrNameLst>
                                          <p:attrName>style.visibility</p:attrName>
                                        </p:attrNameLst>
                                      </p:cBhvr>
                                      <p:to>
                                        <p:strVal val="visible"/>
                                      </p:to>
                                    </p:set>
                                    <p:animEffect transition="in" filter="blinds(horizontal)">
                                      <p:cBhvr>
                                        <p:cTn id="103" dur="500"/>
                                        <p:tgtEl>
                                          <p:spTgt spid="799763"/>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799765"/>
                                        </p:tgtEl>
                                        <p:attrNameLst>
                                          <p:attrName>style.visibility</p:attrName>
                                        </p:attrNameLst>
                                      </p:cBhvr>
                                      <p:to>
                                        <p:strVal val="visible"/>
                                      </p:to>
                                    </p:set>
                                    <p:animEffect transition="in" filter="blinds(horizontal)">
                                      <p:cBhvr>
                                        <p:cTn id="106" dur="500"/>
                                        <p:tgtEl>
                                          <p:spTgt spid="799765"/>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799766"/>
                                        </p:tgtEl>
                                        <p:attrNameLst>
                                          <p:attrName>style.visibility</p:attrName>
                                        </p:attrNameLst>
                                      </p:cBhvr>
                                      <p:to>
                                        <p:strVal val="visible"/>
                                      </p:to>
                                    </p:set>
                                    <p:animEffect transition="in" filter="blinds(horizontal)">
                                      <p:cBhvr>
                                        <p:cTn id="109" dur="500"/>
                                        <p:tgtEl>
                                          <p:spTgt spid="79976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nodeType="clickEffect">
                                  <p:stCondLst>
                                    <p:cond delay="0"/>
                                  </p:stCondLst>
                                  <p:childTnLst>
                                    <p:set>
                                      <p:cBhvr>
                                        <p:cTn id="113" dur="1" fill="hold">
                                          <p:stCondLst>
                                            <p:cond delay="0"/>
                                          </p:stCondLst>
                                        </p:cTn>
                                        <p:tgtEl>
                                          <p:spTgt spid="799769">
                                            <p:txEl>
                                              <p:pRg st="0" end="0"/>
                                            </p:txEl>
                                          </p:spTgt>
                                        </p:tgtEl>
                                        <p:attrNameLst>
                                          <p:attrName>style.visibility</p:attrName>
                                        </p:attrNameLst>
                                      </p:cBhvr>
                                      <p:to>
                                        <p:strVal val="visible"/>
                                      </p:to>
                                    </p:set>
                                    <p:animEffect transition="in" filter="blinds(horizontal)">
                                      <p:cBhvr>
                                        <p:cTn id="114" dur="500"/>
                                        <p:tgtEl>
                                          <p:spTgt spid="799769">
                                            <p:txEl>
                                              <p:pRg st="0" end="0"/>
                                            </p:txEl>
                                          </p:spTgt>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xit" presetSubtype="10" fill="hold" grpId="0" nodeType="clickEffect">
                                  <p:stCondLst>
                                    <p:cond delay="0"/>
                                  </p:stCondLst>
                                  <p:childTnLst>
                                    <p:animEffect transition="out" filter="blinds(horizontal)">
                                      <p:cBhvr>
                                        <p:cTn id="118" dur="500"/>
                                        <p:tgtEl>
                                          <p:spTgt spid="799774"/>
                                        </p:tgtEl>
                                      </p:cBhvr>
                                    </p:animEffect>
                                    <p:set>
                                      <p:cBhvr>
                                        <p:cTn id="119" dur="1" fill="hold">
                                          <p:stCondLst>
                                            <p:cond delay="499"/>
                                          </p:stCondLst>
                                        </p:cTn>
                                        <p:tgtEl>
                                          <p:spTgt spid="7997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8" grpId="0"/>
      <p:bldP spid="799749" grpId="0" animBg="1"/>
      <p:bldP spid="799750" grpId="0" animBg="1"/>
      <p:bldP spid="799751" grpId="0"/>
      <p:bldP spid="799752" grpId="0"/>
      <p:bldP spid="799753" grpId="0"/>
      <p:bldP spid="799754" grpId="0" animBg="1"/>
      <p:bldP spid="799755" grpId="0" animBg="1"/>
      <p:bldP spid="799756" grpId="0" animBg="1"/>
      <p:bldP spid="799757" grpId="0" animBg="1"/>
      <p:bldP spid="799758" grpId="0"/>
      <p:bldP spid="799759" grpId="0"/>
      <p:bldP spid="799760" grpId="0" animBg="1"/>
      <p:bldP spid="799761" grpId="0"/>
      <p:bldP spid="799762" grpId="0" animBg="1"/>
      <p:bldP spid="799763" grpId="0" animBg="1"/>
      <p:bldP spid="799764" grpId="0"/>
      <p:bldP spid="799765" grpId="0" animBg="1"/>
      <p:bldP spid="799766" grpId="0"/>
      <p:bldP spid="799767" grpId="0"/>
      <p:bldP spid="799768" grpId="0"/>
      <p:bldP spid="799770" grpId="0" animBg="1"/>
      <p:bldP spid="799771" grpId="0" animBg="1"/>
      <p:bldP spid="799772" grpId="0" animBg="1"/>
      <p:bldP spid="799773" grpId="0" animBg="1"/>
      <p:bldP spid="799774" grpId="0" animBg="1"/>
      <p:bldP spid="79977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0C3646C-34C9-40B6-A150-6ED22AA4675D}" type="slidenum">
              <a:rPr lang="de-DE" altLang="de-DE" sz="1400" smtClean="0"/>
              <a:pPr eaLnBrk="1" hangingPunct="1">
                <a:spcBef>
                  <a:spcPct val="0"/>
                </a:spcBef>
                <a:buFontTx/>
                <a:buNone/>
              </a:pPr>
              <a:t>64</a:t>
            </a:fld>
            <a:endParaRPr lang="de-DE" altLang="de-DE" sz="1400"/>
          </a:p>
        </p:txBody>
      </p:sp>
      <p:sp>
        <p:nvSpPr>
          <p:cNvPr id="70659" name="Rectangle 2"/>
          <p:cNvSpPr>
            <a:spLocks noGrp="1" noChangeArrowheads="1"/>
          </p:cNvSpPr>
          <p:nvPr>
            <p:ph type="title"/>
          </p:nvPr>
        </p:nvSpPr>
        <p:spPr/>
        <p:txBody>
          <a:bodyPr/>
          <a:lstStyle/>
          <a:p>
            <a:pPr eaLnBrk="1" hangingPunct="1"/>
            <a:r>
              <a:rPr lang="de-DE" altLang="de-DE" sz="2200" b="1"/>
              <a:t>Energie-, Stoff- und Signalumsatz in technischen Systemen</a:t>
            </a:r>
            <a:br>
              <a:rPr lang="de-DE" altLang="de-DE" sz="2200" b="1"/>
            </a:br>
            <a:r>
              <a:rPr lang="de-DE" altLang="de-DE" sz="2200"/>
              <a:t>(Beispiele)</a:t>
            </a:r>
          </a:p>
        </p:txBody>
      </p:sp>
      <p:sp>
        <p:nvSpPr>
          <p:cNvPr id="800771" name="Rectangle 3"/>
          <p:cNvSpPr>
            <a:spLocks noGrp="1" noChangeArrowheads="1"/>
          </p:cNvSpPr>
          <p:nvPr>
            <p:ph type="body" idx="1"/>
          </p:nvPr>
        </p:nvSpPr>
        <p:spPr>
          <a:xfrm>
            <a:off x="457200" y="1600200"/>
            <a:ext cx="8507413" cy="4525963"/>
          </a:xfrm>
        </p:spPr>
        <p:txBody>
          <a:bodyPr/>
          <a:lstStyle/>
          <a:p>
            <a:pPr eaLnBrk="1" hangingPunct="1">
              <a:buFontTx/>
              <a:buNone/>
            </a:pPr>
            <a:r>
              <a:rPr lang="de-DE" altLang="de-DE" sz="1800" b="1"/>
              <a:t>Umsatz von Energie</a:t>
            </a:r>
          </a:p>
          <a:p>
            <a:pPr eaLnBrk="1" hangingPunct="1"/>
            <a:r>
              <a:rPr lang="de-DE" altLang="de-DE" sz="1600"/>
              <a:t>Elektrische in mechanische und thermische Energie wandeln (Werkzeugmaschine)</a:t>
            </a:r>
          </a:p>
          <a:p>
            <a:pPr eaLnBrk="1" hangingPunct="1"/>
            <a:r>
              <a:rPr lang="de-DE" altLang="de-DE" sz="1600"/>
              <a:t>Drehmoment und Drehzahl ändern (Getriebe)</a:t>
            </a:r>
          </a:p>
          <a:p>
            <a:pPr eaLnBrk="1" hangingPunct="1"/>
            <a:r>
              <a:rPr lang="de-DE" altLang="de-DE" sz="1600"/>
              <a:t>Chemische Energie eine Brennstoffs in mechanische und thermische Energie wandeln (Verbrennungsmotor)</a:t>
            </a:r>
          </a:p>
          <a:p>
            <a:pPr eaLnBrk="1" hangingPunct="1"/>
            <a:r>
              <a:rPr lang="de-DE" altLang="de-DE" sz="1600"/>
              <a:t>Kernenergie in thermische Energie wandeln (Kernreaktor)</a:t>
            </a:r>
          </a:p>
          <a:p>
            <a:pPr eaLnBrk="1" hangingPunct="1"/>
            <a:endParaRPr lang="de-DE" altLang="de-DE" sz="800"/>
          </a:p>
          <a:p>
            <a:pPr eaLnBrk="1" hangingPunct="1">
              <a:buFontTx/>
              <a:buNone/>
            </a:pPr>
            <a:r>
              <a:rPr lang="de-DE" altLang="de-DE" sz="1800" b="1"/>
              <a:t>Veränderung von Stoffen</a:t>
            </a:r>
          </a:p>
          <a:p>
            <a:pPr eaLnBrk="1" hangingPunct="1"/>
            <a:r>
              <a:rPr lang="de-DE" altLang="de-DE" sz="1600"/>
              <a:t>Stoffe werden gemischt, getrennt, gefärbt, beschichtet, verpackt, </a:t>
            </a:r>
            <a:br>
              <a:rPr lang="de-DE" altLang="de-DE" sz="1600"/>
            </a:br>
            <a:r>
              <a:rPr lang="de-DE" altLang="de-DE" sz="1600"/>
              <a:t>..... transportiert, ….. in andere Zustände überführt, …..</a:t>
            </a:r>
          </a:p>
          <a:p>
            <a:pPr eaLnBrk="1" hangingPunct="1"/>
            <a:r>
              <a:rPr lang="de-DE" altLang="de-DE" sz="1600"/>
              <a:t>Rohstoffe (z.B. Eisenerz) werden zu Halbzeugen (z.B. U-Stahl) oder Fertigprodukten</a:t>
            </a:r>
          </a:p>
          <a:p>
            <a:pPr eaLnBrk="1" hangingPunct="1"/>
            <a:r>
              <a:rPr lang="de-DE" altLang="de-DE" sz="1600"/>
              <a:t>Mechanisch bearbeitete Teile erhalten besondere Oberflächen (z.B. durch Lackieren, Galvanisieren)</a:t>
            </a:r>
          </a:p>
          <a:p>
            <a:pPr eaLnBrk="1" hangingPunct="1"/>
            <a:r>
              <a:rPr lang="de-DE" altLang="de-DE" sz="1600"/>
              <a:t>Produkte durchlaufen Veredelungsanlagen</a:t>
            </a:r>
          </a:p>
          <a:p>
            <a:pPr eaLnBrk="1" hangingPunct="1"/>
            <a:r>
              <a:rPr lang="de-DE" altLang="de-DE" sz="1600"/>
              <a:t>Teile werden zwecks Prüfung zerstört</a:t>
            </a:r>
          </a:p>
          <a:p>
            <a:pPr eaLnBrk="1" hangingPunct="1"/>
            <a:endParaRPr lang="de-DE" altLang="de-DE" sz="800"/>
          </a:p>
          <a:p>
            <a:pPr eaLnBrk="1" hangingPunct="1">
              <a:buFontTx/>
              <a:buNone/>
            </a:pPr>
            <a:r>
              <a:rPr lang="de-DE" altLang="de-DE" sz="1800" b="1"/>
              <a:t>Informationsverarbeitung mittels Signalen</a:t>
            </a:r>
          </a:p>
          <a:p>
            <a:pPr eaLnBrk="1" hangingPunct="1"/>
            <a:r>
              <a:rPr lang="de-DE" altLang="de-DE" sz="1600"/>
              <a:t>Signale werden eingegeben, gesammelt, aufbereitet, weitergeleitet, mit anderen verglichen oder verknüpft, ausgegeben, angezeigt, registriert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00771">
                                            <p:txEl>
                                              <p:pRg st="0" end="0"/>
                                            </p:txEl>
                                          </p:spTgt>
                                        </p:tgtEl>
                                        <p:attrNameLst>
                                          <p:attrName>style.visibility</p:attrName>
                                        </p:attrNameLst>
                                      </p:cBhvr>
                                      <p:to>
                                        <p:strVal val="visible"/>
                                      </p:to>
                                    </p:set>
                                    <p:animEffect transition="in" filter="blinds(horizontal)">
                                      <p:cBhvr>
                                        <p:cTn id="7" dur="500"/>
                                        <p:tgtEl>
                                          <p:spTgt spid="800771">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00771">
                                            <p:txEl>
                                              <p:pRg st="1" end="1"/>
                                            </p:txEl>
                                          </p:spTgt>
                                        </p:tgtEl>
                                        <p:attrNameLst>
                                          <p:attrName>style.visibility</p:attrName>
                                        </p:attrNameLst>
                                      </p:cBhvr>
                                      <p:to>
                                        <p:strVal val="visible"/>
                                      </p:to>
                                    </p:set>
                                    <p:animEffect transition="in" filter="blinds(horizontal)">
                                      <p:cBhvr>
                                        <p:cTn id="11" dur="500"/>
                                        <p:tgtEl>
                                          <p:spTgt spid="800771">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00771">
                                            <p:txEl>
                                              <p:pRg st="2" end="2"/>
                                            </p:txEl>
                                          </p:spTgt>
                                        </p:tgtEl>
                                        <p:attrNameLst>
                                          <p:attrName>style.visibility</p:attrName>
                                        </p:attrNameLst>
                                      </p:cBhvr>
                                      <p:to>
                                        <p:strVal val="visible"/>
                                      </p:to>
                                    </p:set>
                                    <p:animEffect transition="in" filter="blinds(horizontal)">
                                      <p:cBhvr>
                                        <p:cTn id="15" dur="500"/>
                                        <p:tgtEl>
                                          <p:spTgt spid="800771">
                                            <p:txEl>
                                              <p:pRg st="2" end="2"/>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00771">
                                            <p:txEl>
                                              <p:pRg st="3" end="3"/>
                                            </p:txEl>
                                          </p:spTgt>
                                        </p:tgtEl>
                                        <p:attrNameLst>
                                          <p:attrName>style.visibility</p:attrName>
                                        </p:attrNameLst>
                                      </p:cBhvr>
                                      <p:to>
                                        <p:strVal val="visible"/>
                                      </p:to>
                                    </p:set>
                                    <p:animEffect transition="in" filter="blinds(horizontal)">
                                      <p:cBhvr>
                                        <p:cTn id="19" dur="500"/>
                                        <p:tgtEl>
                                          <p:spTgt spid="800771">
                                            <p:txEl>
                                              <p:pRg st="3" end="3"/>
                                            </p:txEl>
                                          </p:spTgt>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800771">
                                            <p:txEl>
                                              <p:pRg st="4" end="4"/>
                                            </p:txEl>
                                          </p:spTgt>
                                        </p:tgtEl>
                                        <p:attrNameLst>
                                          <p:attrName>style.visibility</p:attrName>
                                        </p:attrNameLst>
                                      </p:cBhvr>
                                      <p:to>
                                        <p:strVal val="visible"/>
                                      </p:to>
                                    </p:set>
                                    <p:animEffect transition="in" filter="blinds(horizontal)">
                                      <p:cBhvr>
                                        <p:cTn id="23" dur="500"/>
                                        <p:tgtEl>
                                          <p:spTgt spid="80077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00771">
                                            <p:txEl>
                                              <p:pRg st="6" end="6"/>
                                            </p:txEl>
                                          </p:spTgt>
                                        </p:tgtEl>
                                        <p:attrNameLst>
                                          <p:attrName>style.visibility</p:attrName>
                                        </p:attrNameLst>
                                      </p:cBhvr>
                                      <p:to>
                                        <p:strVal val="visible"/>
                                      </p:to>
                                    </p:set>
                                    <p:animEffect transition="in" filter="blinds(horizontal)">
                                      <p:cBhvr>
                                        <p:cTn id="28" dur="500"/>
                                        <p:tgtEl>
                                          <p:spTgt spid="800771">
                                            <p:txEl>
                                              <p:pRg st="6" end="6"/>
                                            </p:txEl>
                                          </p:spTgt>
                                        </p:tgtEl>
                                      </p:cBhvr>
                                    </p:animEffect>
                                  </p:childTnLst>
                                </p:cTn>
                              </p:par>
                            </p:childTnLst>
                          </p:cTn>
                        </p:par>
                        <p:par>
                          <p:cTn id="29" fill="hold" nodeType="afterGroup">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800771">
                                            <p:txEl>
                                              <p:pRg st="7" end="7"/>
                                            </p:txEl>
                                          </p:spTgt>
                                        </p:tgtEl>
                                        <p:attrNameLst>
                                          <p:attrName>style.visibility</p:attrName>
                                        </p:attrNameLst>
                                      </p:cBhvr>
                                      <p:to>
                                        <p:strVal val="visible"/>
                                      </p:to>
                                    </p:set>
                                    <p:animEffect transition="in" filter="blinds(horizontal)">
                                      <p:cBhvr>
                                        <p:cTn id="32" dur="500"/>
                                        <p:tgtEl>
                                          <p:spTgt spid="800771">
                                            <p:txEl>
                                              <p:pRg st="7" end="7"/>
                                            </p:txEl>
                                          </p:spTgt>
                                        </p:tgtEl>
                                      </p:cBhvr>
                                    </p:animEffect>
                                  </p:childTnLst>
                                </p:cTn>
                              </p:par>
                            </p:childTnLst>
                          </p:cTn>
                        </p:par>
                        <p:par>
                          <p:cTn id="33" fill="hold" nodeType="afterGroup">
                            <p:stCondLst>
                              <p:cond delay="1000"/>
                            </p:stCondLst>
                            <p:childTnLst>
                              <p:par>
                                <p:cTn id="34" presetID="3" presetClass="entr" presetSubtype="10" fill="hold" grpId="0" nodeType="afterEffect">
                                  <p:stCondLst>
                                    <p:cond delay="0"/>
                                  </p:stCondLst>
                                  <p:childTnLst>
                                    <p:set>
                                      <p:cBhvr>
                                        <p:cTn id="35" dur="1" fill="hold">
                                          <p:stCondLst>
                                            <p:cond delay="0"/>
                                          </p:stCondLst>
                                        </p:cTn>
                                        <p:tgtEl>
                                          <p:spTgt spid="800771">
                                            <p:txEl>
                                              <p:pRg st="8" end="8"/>
                                            </p:txEl>
                                          </p:spTgt>
                                        </p:tgtEl>
                                        <p:attrNameLst>
                                          <p:attrName>style.visibility</p:attrName>
                                        </p:attrNameLst>
                                      </p:cBhvr>
                                      <p:to>
                                        <p:strVal val="visible"/>
                                      </p:to>
                                    </p:set>
                                    <p:animEffect transition="in" filter="blinds(horizontal)">
                                      <p:cBhvr>
                                        <p:cTn id="36" dur="500"/>
                                        <p:tgtEl>
                                          <p:spTgt spid="800771">
                                            <p:txEl>
                                              <p:pRg st="8" end="8"/>
                                            </p:txEl>
                                          </p:spTgt>
                                        </p:tgtEl>
                                      </p:cBhvr>
                                    </p:animEffect>
                                  </p:childTnLst>
                                </p:cTn>
                              </p:par>
                            </p:childTnLst>
                          </p:cTn>
                        </p:par>
                        <p:par>
                          <p:cTn id="37" fill="hold" nodeType="afterGroup">
                            <p:stCondLst>
                              <p:cond delay="1500"/>
                            </p:stCondLst>
                            <p:childTnLst>
                              <p:par>
                                <p:cTn id="38" presetID="3" presetClass="entr" presetSubtype="10" fill="hold" grpId="0" nodeType="afterEffect">
                                  <p:stCondLst>
                                    <p:cond delay="0"/>
                                  </p:stCondLst>
                                  <p:childTnLst>
                                    <p:set>
                                      <p:cBhvr>
                                        <p:cTn id="39" dur="1" fill="hold">
                                          <p:stCondLst>
                                            <p:cond delay="0"/>
                                          </p:stCondLst>
                                        </p:cTn>
                                        <p:tgtEl>
                                          <p:spTgt spid="800771">
                                            <p:txEl>
                                              <p:pRg st="9" end="9"/>
                                            </p:txEl>
                                          </p:spTgt>
                                        </p:tgtEl>
                                        <p:attrNameLst>
                                          <p:attrName>style.visibility</p:attrName>
                                        </p:attrNameLst>
                                      </p:cBhvr>
                                      <p:to>
                                        <p:strVal val="visible"/>
                                      </p:to>
                                    </p:set>
                                    <p:animEffect transition="in" filter="blinds(horizontal)">
                                      <p:cBhvr>
                                        <p:cTn id="40" dur="500"/>
                                        <p:tgtEl>
                                          <p:spTgt spid="800771">
                                            <p:txEl>
                                              <p:pRg st="9" end="9"/>
                                            </p:txEl>
                                          </p:spTgt>
                                        </p:tgtEl>
                                      </p:cBhvr>
                                    </p:animEffect>
                                  </p:childTnLst>
                                </p:cTn>
                              </p:par>
                            </p:childTnLst>
                          </p:cTn>
                        </p:par>
                        <p:par>
                          <p:cTn id="41" fill="hold" nodeType="afterGroup">
                            <p:stCondLst>
                              <p:cond delay="2000"/>
                            </p:stCondLst>
                            <p:childTnLst>
                              <p:par>
                                <p:cTn id="42" presetID="3" presetClass="entr" presetSubtype="10" fill="hold" grpId="0" nodeType="afterEffect">
                                  <p:stCondLst>
                                    <p:cond delay="0"/>
                                  </p:stCondLst>
                                  <p:childTnLst>
                                    <p:set>
                                      <p:cBhvr>
                                        <p:cTn id="43" dur="1" fill="hold">
                                          <p:stCondLst>
                                            <p:cond delay="0"/>
                                          </p:stCondLst>
                                        </p:cTn>
                                        <p:tgtEl>
                                          <p:spTgt spid="800771">
                                            <p:txEl>
                                              <p:pRg st="10" end="10"/>
                                            </p:txEl>
                                          </p:spTgt>
                                        </p:tgtEl>
                                        <p:attrNameLst>
                                          <p:attrName>style.visibility</p:attrName>
                                        </p:attrNameLst>
                                      </p:cBhvr>
                                      <p:to>
                                        <p:strVal val="visible"/>
                                      </p:to>
                                    </p:set>
                                    <p:animEffect transition="in" filter="blinds(horizontal)">
                                      <p:cBhvr>
                                        <p:cTn id="44" dur="500"/>
                                        <p:tgtEl>
                                          <p:spTgt spid="800771">
                                            <p:txEl>
                                              <p:pRg st="10" end="10"/>
                                            </p:txEl>
                                          </p:spTgt>
                                        </p:tgtEl>
                                      </p:cBhvr>
                                    </p:animEffect>
                                  </p:childTnLst>
                                </p:cTn>
                              </p:par>
                            </p:childTnLst>
                          </p:cTn>
                        </p:par>
                        <p:par>
                          <p:cTn id="45" fill="hold" nodeType="afterGroup">
                            <p:stCondLst>
                              <p:cond delay="2500"/>
                            </p:stCondLst>
                            <p:childTnLst>
                              <p:par>
                                <p:cTn id="46" presetID="3" presetClass="entr" presetSubtype="10" fill="hold" grpId="0" nodeType="afterEffect">
                                  <p:stCondLst>
                                    <p:cond delay="0"/>
                                  </p:stCondLst>
                                  <p:childTnLst>
                                    <p:set>
                                      <p:cBhvr>
                                        <p:cTn id="47" dur="1" fill="hold">
                                          <p:stCondLst>
                                            <p:cond delay="0"/>
                                          </p:stCondLst>
                                        </p:cTn>
                                        <p:tgtEl>
                                          <p:spTgt spid="800771">
                                            <p:txEl>
                                              <p:pRg st="11" end="11"/>
                                            </p:txEl>
                                          </p:spTgt>
                                        </p:tgtEl>
                                        <p:attrNameLst>
                                          <p:attrName>style.visibility</p:attrName>
                                        </p:attrNameLst>
                                      </p:cBhvr>
                                      <p:to>
                                        <p:strVal val="visible"/>
                                      </p:to>
                                    </p:set>
                                    <p:animEffect transition="in" filter="blinds(horizontal)">
                                      <p:cBhvr>
                                        <p:cTn id="48" dur="500"/>
                                        <p:tgtEl>
                                          <p:spTgt spid="800771">
                                            <p:txEl>
                                              <p:pRg st="11" end="1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800771">
                                            <p:txEl>
                                              <p:pRg st="13" end="13"/>
                                            </p:txEl>
                                          </p:spTgt>
                                        </p:tgtEl>
                                        <p:attrNameLst>
                                          <p:attrName>style.visibility</p:attrName>
                                        </p:attrNameLst>
                                      </p:cBhvr>
                                      <p:to>
                                        <p:strVal val="visible"/>
                                      </p:to>
                                    </p:set>
                                    <p:animEffect transition="in" filter="blinds(horizontal)">
                                      <p:cBhvr>
                                        <p:cTn id="53" dur="500"/>
                                        <p:tgtEl>
                                          <p:spTgt spid="800771">
                                            <p:txEl>
                                              <p:pRg st="13" end="13"/>
                                            </p:txEl>
                                          </p:spTgt>
                                        </p:tgtEl>
                                      </p:cBhvr>
                                    </p:animEffect>
                                  </p:childTnLst>
                                </p:cTn>
                              </p:par>
                            </p:childTnLst>
                          </p:cTn>
                        </p:par>
                        <p:par>
                          <p:cTn id="54" fill="hold" nodeType="afterGroup">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800771">
                                            <p:txEl>
                                              <p:pRg st="14" end="14"/>
                                            </p:txEl>
                                          </p:spTgt>
                                        </p:tgtEl>
                                        <p:attrNameLst>
                                          <p:attrName>style.visibility</p:attrName>
                                        </p:attrNameLst>
                                      </p:cBhvr>
                                      <p:to>
                                        <p:strVal val="visible"/>
                                      </p:to>
                                    </p:set>
                                    <p:animEffect transition="in" filter="blinds(horizontal)">
                                      <p:cBhvr>
                                        <p:cTn id="57" dur="500"/>
                                        <p:tgtEl>
                                          <p:spTgt spid="80077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5A33B0-0D78-4FB5-9E40-FE67F2B258C8}" type="slidenum">
              <a:rPr lang="de-DE" altLang="de-DE" sz="1400" smtClean="0"/>
              <a:pPr eaLnBrk="1" hangingPunct="1">
                <a:spcBef>
                  <a:spcPct val="0"/>
                </a:spcBef>
                <a:buFontTx/>
                <a:buNone/>
              </a:pPr>
              <a:t>65</a:t>
            </a:fld>
            <a:endParaRPr lang="de-DE" altLang="de-DE" sz="1400"/>
          </a:p>
        </p:txBody>
      </p:sp>
      <p:sp>
        <p:nvSpPr>
          <p:cNvPr id="71683" name="Rectangle 2"/>
          <p:cNvSpPr>
            <a:spLocks noGrp="1" noChangeArrowheads="1"/>
          </p:cNvSpPr>
          <p:nvPr>
            <p:ph type="title"/>
          </p:nvPr>
        </p:nvSpPr>
        <p:spPr/>
        <p:txBody>
          <a:bodyPr/>
          <a:lstStyle/>
          <a:p>
            <a:pPr eaLnBrk="1" hangingPunct="1"/>
            <a:r>
              <a:rPr lang="de-DE" altLang="de-DE" sz="2200" b="1"/>
              <a:t>Energie, Stoff- und Signalumsatz in technischen Systemen</a:t>
            </a:r>
          </a:p>
        </p:txBody>
      </p:sp>
      <p:sp>
        <p:nvSpPr>
          <p:cNvPr id="801795" name="Text Box 3"/>
          <p:cNvSpPr txBox="1">
            <a:spLocks noChangeArrowheads="1"/>
          </p:cNvSpPr>
          <p:nvPr/>
        </p:nvSpPr>
        <p:spPr bwMode="auto">
          <a:xfrm>
            <a:off x="2916238" y="2965450"/>
            <a:ext cx="3457575" cy="15255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a:p>
            <a:pPr algn="ctr" eaLnBrk="1" hangingPunct="1">
              <a:spcBef>
                <a:spcPct val="0"/>
              </a:spcBef>
              <a:buFontTx/>
              <a:buNone/>
            </a:pPr>
            <a:endParaRPr lang="de-DE" altLang="de-DE" sz="1800"/>
          </a:p>
          <a:p>
            <a:pPr algn="ctr" eaLnBrk="1" hangingPunct="1">
              <a:spcBef>
                <a:spcPct val="0"/>
              </a:spcBef>
              <a:buFontTx/>
              <a:buNone/>
            </a:pPr>
            <a:r>
              <a:rPr lang="de-DE" altLang="de-DE" sz="1800" b="1"/>
              <a:t>Technisches System</a:t>
            </a:r>
          </a:p>
          <a:p>
            <a:pPr algn="ctr" eaLnBrk="1" hangingPunct="1">
              <a:spcBef>
                <a:spcPct val="0"/>
              </a:spcBef>
              <a:buFontTx/>
              <a:buNone/>
            </a:pPr>
            <a:r>
              <a:rPr lang="de-DE" altLang="de-DE" sz="1800"/>
              <a:t>(Maschine, Apparat, Gerät)</a:t>
            </a:r>
          </a:p>
          <a:p>
            <a:pPr algn="ctr" eaLnBrk="1" hangingPunct="1">
              <a:spcBef>
                <a:spcPct val="0"/>
              </a:spcBef>
              <a:buFontTx/>
              <a:buNone/>
            </a:pPr>
            <a:endParaRPr lang="de-DE" altLang="de-DE" sz="1800"/>
          </a:p>
          <a:p>
            <a:pPr algn="ctr" eaLnBrk="1" hangingPunct="1">
              <a:spcBef>
                <a:spcPct val="0"/>
              </a:spcBef>
            </a:pPr>
            <a:endParaRPr lang="de-DE" altLang="de-DE" sz="1800"/>
          </a:p>
        </p:txBody>
      </p:sp>
      <p:sp>
        <p:nvSpPr>
          <p:cNvPr id="801796" name="Text Box 4"/>
          <p:cNvSpPr txBox="1">
            <a:spLocks noChangeArrowheads="1"/>
          </p:cNvSpPr>
          <p:nvPr/>
        </p:nvSpPr>
        <p:spPr bwMode="auto">
          <a:xfrm rot="-5400000">
            <a:off x="7749381" y="4409282"/>
            <a:ext cx="2592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in Anlehnung an Pahl /, Beitz, Konstruktionslehre, Springer 2007</a:t>
            </a:r>
          </a:p>
        </p:txBody>
      </p:sp>
      <p:sp>
        <p:nvSpPr>
          <p:cNvPr id="801797" name="Text Box 5"/>
          <p:cNvSpPr txBox="1">
            <a:spLocks noChangeArrowheads="1"/>
          </p:cNvSpPr>
          <p:nvPr/>
        </p:nvSpPr>
        <p:spPr bwMode="auto">
          <a:xfrm>
            <a:off x="792163" y="3246438"/>
            <a:ext cx="1295400" cy="276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Energie</a:t>
            </a:r>
          </a:p>
        </p:txBody>
      </p:sp>
      <p:sp>
        <p:nvSpPr>
          <p:cNvPr id="801798" name="Text Box 6"/>
          <p:cNvSpPr txBox="1">
            <a:spLocks noChangeArrowheads="1"/>
          </p:cNvSpPr>
          <p:nvPr/>
        </p:nvSpPr>
        <p:spPr bwMode="auto">
          <a:xfrm>
            <a:off x="792163" y="3678238"/>
            <a:ext cx="871537"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Stoff</a:t>
            </a:r>
          </a:p>
        </p:txBody>
      </p:sp>
      <p:sp>
        <p:nvSpPr>
          <p:cNvPr id="801799" name="Text Box 7"/>
          <p:cNvSpPr txBox="1">
            <a:spLocks noChangeArrowheads="1"/>
          </p:cNvSpPr>
          <p:nvPr/>
        </p:nvSpPr>
        <p:spPr bwMode="auto">
          <a:xfrm>
            <a:off x="792163" y="4130675"/>
            <a:ext cx="109220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Signal</a:t>
            </a:r>
          </a:p>
        </p:txBody>
      </p:sp>
      <p:sp>
        <p:nvSpPr>
          <p:cNvPr id="801800" name="Line 8"/>
          <p:cNvSpPr>
            <a:spLocks noChangeShapeType="1"/>
          </p:cNvSpPr>
          <p:nvPr/>
        </p:nvSpPr>
        <p:spPr bwMode="auto">
          <a:xfrm>
            <a:off x="1835150" y="3430588"/>
            <a:ext cx="1079500" cy="0"/>
          </a:xfrm>
          <a:prstGeom prst="line">
            <a:avLst/>
          </a:prstGeom>
          <a:noFill/>
          <a:ln w="571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1801" name="Line 9"/>
          <p:cNvSpPr>
            <a:spLocks noChangeShapeType="1"/>
          </p:cNvSpPr>
          <p:nvPr/>
        </p:nvSpPr>
        <p:spPr bwMode="auto">
          <a:xfrm>
            <a:off x="1835150" y="4314825"/>
            <a:ext cx="1079500" cy="0"/>
          </a:xfrm>
          <a:prstGeom prst="line">
            <a:avLst/>
          </a:prstGeom>
          <a:noFill/>
          <a:ln w="57150">
            <a:solidFill>
              <a:schemeClr val="tx1"/>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1802" name="Text Box 10"/>
          <p:cNvSpPr txBox="1">
            <a:spLocks noChangeArrowheads="1"/>
          </p:cNvSpPr>
          <p:nvPr/>
        </p:nvSpPr>
        <p:spPr bwMode="auto">
          <a:xfrm>
            <a:off x="7416800" y="3252788"/>
            <a:ext cx="1379538"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Energie</a:t>
            </a:r>
            <a:r>
              <a:rPr lang="de-DE" altLang="de-DE" sz="1800" b="1"/>
              <a:t>‘</a:t>
            </a:r>
          </a:p>
        </p:txBody>
      </p:sp>
      <p:sp>
        <p:nvSpPr>
          <p:cNvPr id="801803" name="Text Box 11"/>
          <p:cNvSpPr txBox="1">
            <a:spLocks noChangeArrowheads="1"/>
          </p:cNvSpPr>
          <p:nvPr/>
        </p:nvSpPr>
        <p:spPr bwMode="auto">
          <a:xfrm>
            <a:off x="7416800" y="3684588"/>
            <a:ext cx="957263" cy="276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Stoff</a:t>
            </a:r>
            <a:r>
              <a:rPr lang="de-DE" altLang="de-DE" sz="1800" b="1"/>
              <a:t>‘</a:t>
            </a:r>
          </a:p>
        </p:txBody>
      </p:sp>
      <p:sp>
        <p:nvSpPr>
          <p:cNvPr id="801804" name="Text Box 12"/>
          <p:cNvSpPr txBox="1">
            <a:spLocks noChangeArrowheads="1"/>
          </p:cNvSpPr>
          <p:nvPr/>
        </p:nvSpPr>
        <p:spPr bwMode="auto">
          <a:xfrm>
            <a:off x="7416800" y="4137025"/>
            <a:ext cx="1176338" cy="276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Signal</a:t>
            </a:r>
            <a:r>
              <a:rPr lang="de-DE" altLang="de-DE" sz="1800" b="1"/>
              <a:t>‘</a:t>
            </a:r>
          </a:p>
        </p:txBody>
      </p:sp>
      <p:sp>
        <p:nvSpPr>
          <p:cNvPr id="801805" name="Line 13"/>
          <p:cNvSpPr>
            <a:spLocks noChangeShapeType="1"/>
          </p:cNvSpPr>
          <p:nvPr/>
        </p:nvSpPr>
        <p:spPr bwMode="auto">
          <a:xfrm>
            <a:off x="6373813" y="3436938"/>
            <a:ext cx="1079500" cy="0"/>
          </a:xfrm>
          <a:prstGeom prst="line">
            <a:avLst/>
          </a:prstGeom>
          <a:noFill/>
          <a:ln w="571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1806" name="Line 14"/>
          <p:cNvSpPr>
            <a:spLocks noChangeShapeType="1"/>
          </p:cNvSpPr>
          <p:nvPr/>
        </p:nvSpPr>
        <p:spPr bwMode="auto">
          <a:xfrm>
            <a:off x="6373813" y="4321175"/>
            <a:ext cx="1079500" cy="0"/>
          </a:xfrm>
          <a:prstGeom prst="line">
            <a:avLst/>
          </a:prstGeom>
          <a:noFill/>
          <a:ln w="57150">
            <a:solidFill>
              <a:schemeClr val="tx1"/>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1808" name="Text Box 16"/>
          <p:cNvSpPr txBox="1">
            <a:spLocks noChangeArrowheads="1"/>
          </p:cNvSpPr>
          <p:nvPr/>
        </p:nvSpPr>
        <p:spPr bwMode="auto">
          <a:xfrm>
            <a:off x="1639888" y="5229225"/>
            <a:ext cx="62452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1800" b="1"/>
              <a:t>Aufgabe des Technischen Systems (seine </a:t>
            </a:r>
            <a:r>
              <a:rPr lang="de-DE" altLang="de-DE" sz="1800" b="1">
                <a:solidFill>
                  <a:srgbClr val="0000CC"/>
                </a:solidFill>
              </a:rPr>
              <a:t>Funktion) ist </a:t>
            </a:r>
          </a:p>
          <a:p>
            <a:pPr algn="ctr" eaLnBrk="1" hangingPunct="1">
              <a:spcBef>
                <a:spcPct val="0"/>
              </a:spcBef>
              <a:buFontTx/>
              <a:buNone/>
            </a:pPr>
            <a:r>
              <a:rPr lang="de-DE" altLang="de-DE" sz="1800" b="1">
                <a:solidFill>
                  <a:srgbClr val="0000CC"/>
                </a:solidFill>
              </a:rPr>
              <a:t>bei Vorliegen definierter Ein- und Ausgangsgrößen </a:t>
            </a:r>
          </a:p>
          <a:p>
            <a:pPr algn="ctr" eaLnBrk="1" hangingPunct="1">
              <a:spcBef>
                <a:spcPct val="0"/>
              </a:spcBef>
              <a:buFontTx/>
              <a:buNone/>
            </a:pPr>
            <a:r>
              <a:rPr lang="de-DE" altLang="de-DE" sz="1800" b="1">
                <a:solidFill>
                  <a:srgbClr val="0000CC"/>
                </a:solidFill>
              </a:rPr>
              <a:t>eindeutig beschreibbar</a:t>
            </a:r>
          </a:p>
        </p:txBody>
      </p:sp>
      <p:sp>
        <p:nvSpPr>
          <p:cNvPr id="801809" name="Line 17"/>
          <p:cNvSpPr>
            <a:spLocks noChangeShapeType="1"/>
          </p:cNvSpPr>
          <p:nvPr/>
        </p:nvSpPr>
        <p:spPr bwMode="auto">
          <a:xfrm>
            <a:off x="1835150" y="3862388"/>
            <a:ext cx="1079500" cy="0"/>
          </a:xfrm>
          <a:prstGeom prst="line">
            <a:avLst/>
          </a:prstGeom>
          <a:noFill/>
          <a:ln w="63500" cmpd="dbl">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1810" name="Line 18"/>
          <p:cNvSpPr>
            <a:spLocks noChangeShapeType="1"/>
          </p:cNvSpPr>
          <p:nvPr/>
        </p:nvSpPr>
        <p:spPr bwMode="auto">
          <a:xfrm>
            <a:off x="6373813" y="3868738"/>
            <a:ext cx="1079500" cy="0"/>
          </a:xfrm>
          <a:prstGeom prst="line">
            <a:avLst/>
          </a:prstGeom>
          <a:noFill/>
          <a:ln w="63500" cmpd="dbl">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01795"/>
                                        </p:tgtEl>
                                        <p:attrNameLst>
                                          <p:attrName>style.visibility</p:attrName>
                                        </p:attrNameLst>
                                      </p:cBhvr>
                                      <p:to>
                                        <p:strVal val="visible"/>
                                      </p:to>
                                    </p:set>
                                    <p:animEffect transition="in" filter="blinds(horizontal)">
                                      <p:cBhvr>
                                        <p:cTn id="7" dur="500"/>
                                        <p:tgtEl>
                                          <p:spTgt spid="8017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01797"/>
                                        </p:tgtEl>
                                        <p:attrNameLst>
                                          <p:attrName>style.visibility</p:attrName>
                                        </p:attrNameLst>
                                      </p:cBhvr>
                                      <p:to>
                                        <p:strVal val="visible"/>
                                      </p:to>
                                    </p:set>
                                    <p:animEffect transition="in" filter="blinds(horizontal)">
                                      <p:cBhvr>
                                        <p:cTn id="10" dur="500"/>
                                        <p:tgtEl>
                                          <p:spTgt spid="80179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01798"/>
                                        </p:tgtEl>
                                        <p:attrNameLst>
                                          <p:attrName>style.visibility</p:attrName>
                                        </p:attrNameLst>
                                      </p:cBhvr>
                                      <p:to>
                                        <p:strVal val="visible"/>
                                      </p:to>
                                    </p:set>
                                    <p:animEffect transition="in" filter="blinds(horizontal)">
                                      <p:cBhvr>
                                        <p:cTn id="13" dur="500"/>
                                        <p:tgtEl>
                                          <p:spTgt spid="80179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01799"/>
                                        </p:tgtEl>
                                        <p:attrNameLst>
                                          <p:attrName>style.visibility</p:attrName>
                                        </p:attrNameLst>
                                      </p:cBhvr>
                                      <p:to>
                                        <p:strVal val="visible"/>
                                      </p:to>
                                    </p:set>
                                    <p:animEffect transition="in" filter="blinds(horizontal)">
                                      <p:cBhvr>
                                        <p:cTn id="16" dur="500"/>
                                        <p:tgtEl>
                                          <p:spTgt spid="80179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01800"/>
                                        </p:tgtEl>
                                        <p:attrNameLst>
                                          <p:attrName>style.visibility</p:attrName>
                                        </p:attrNameLst>
                                      </p:cBhvr>
                                      <p:to>
                                        <p:strVal val="visible"/>
                                      </p:to>
                                    </p:set>
                                    <p:animEffect transition="in" filter="blinds(horizontal)">
                                      <p:cBhvr>
                                        <p:cTn id="19" dur="500"/>
                                        <p:tgtEl>
                                          <p:spTgt spid="80180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01801"/>
                                        </p:tgtEl>
                                        <p:attrNameLst>
                                          <p:attrName>style.visibility</p:attrName>
                                        </p:attrNameLst>
                                      </p:cBhvr>
                                      <p:to>
                                        <p:strVal val="visible"/>
                                      </p:to>
                                    </p:set>
                                    <p:animEffect transition="in" filter="blinds(horizontal)">
                                      <p:cBhvr>
                                        <p:cTn id="22" dur="500"/>
                                        <p:tgtEl>
                                          <p:spTgt spid="80180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01802"/>
                                        </p:tgtEl>
                                        <p:attrNameLst>
                                          <p:attrName>style.visibility</p:attrName>
                                        </p:attrNameLst>
                                      </p:cBhvr>
                                      <p:to>
                                        <p:strVal val="visible"/>
                                      </p:to>
                                    </p:set>
                                    <p:animEffect transition="in" filter="blinds(horizontal)">
                                      <p:cBhvr>
                                        <p:cTn id="25" dur="500"/>
                                        <p:tgtEl>
                                          <p:spTgt spid="80180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01803"/>
                                        </p:tgtEl>
                                        <p:attrNameLst>
                                          <p:attrName>style.visibility</p:attrName>
                                        </p:attrNameLst>
                                      </p:cBhvr>
                                      <p:to>
                                        <p:strVal val="visible"/>
                                      </p:to>
                                    </p:set>
                                    <p:animEffect transition="in" filter="blinds(horizontal)">
                                      <p:cBhvr>
                                        <p:cTn id="28" dur="500"/>
                                        <p:tgtEl>
                                          <p:spTgt spid="80180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01804"/>
                                        </p:tgtEl>
                                        <p:attrNameLst>
                                          <p:attrName>style.visibility</p:attrName>
                                        </p:attrNameLst>
                                      </p:cBhvr>
                                      <p:to>
                                        <p:strVal val="visible"/>
                                      </p:to>
                                    </p:set>
                                    <p:animEffect transition="in" filter="blinds(horizontal)">
                                      <p:cBhvr>
                                        <p:cTn id="31" dur="500"/>
                                        <p:tgtEl>
                                          <p:spTgt spid="80180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01805"/>
                                        </p:tgtEl>
                                        <p:attrNameLst>
                                          <p:attrName>style.visibility</p:attrName>
                                        </p:attrNameLst>
                                      </p:cBhvr>
                                      <p:to>
                                        <p:strVal val="visible"/>
                                      </p:to>
                                    </p:set>
                                    <p:animEffect transition="in" filter="blinds(horizontal)">
                                      <p:cBhvr>
                                        <p:cTn id="34" dur="500"/>
                                        <p:tgtEl>
                                          <p:spTgt spid="80180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01806"/>
                                        </p:tgtEl>
                                        <p:attrNameLst>
                                          <p:attrName>style.visibility</p:attrName>
                                        </p:attrNameLst>
                                      </p:cBhvr>
                                      <p:to>
                                        <p:strVal val="visible"/>
                                      </p:to>
                                    </p:set>
                                    <p:animEffect transition="in" filter="blinds(horizontal)">
                                      <p:cBhvr>
                                        <p:cTn id="37" dur="500"/>
                                        <p:tgtEl>
                                          <p:spTgt spid="80180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01809"/>
                                        </p:tgtEl>
                                        <p:attrNameLst>
                                          <p:attrName>style.visibility</p:attrName>
                                        </p:attrNameLst>
                                      </p:cBhvr>
                                      <p:to>
                                        <p:strVal val="visible"/>
                                      </p:to>
                                    </p:set>
                                    <p:animEffect transition="in" filter="blinds(horizontal)">
                                      <p:cBhvr>
                                        <p:cTn id="40" dur="500"/>
                                        <p:tgtEl>
                                          <p:spTgt spid="80180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01810"/>
                                        </p:tgtEl>
                                        <p:attrNameLst>
                                          <p:attrName>style.visibility</p:attrName>
                                        </p:attrNameLst>
                                      </p:cBhvr>
                                      <p:to>
                                        <p:strVal val="visible"/>
                                      </p:to>
                                    </p:set>
                                    <p:animEffect transition="in" filter="blinds(horizontal)">
                                      <p:cBhvr>
                                        <p:cTn id="43" dur="500"/>
                                        <p:tgtEl>
                                          <p:spTgt spid="80181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01796"/>
                                        </p:tgtEl>
                                        <p:attrNameLst>
                                          <p:attrName>style.visibility</p:attrName>
                                        </p:attrNameLst>
                                      </p:cBhvr>
                                      <p:to>
                                        <p:strVal val="visible"/>
                                      </p:to>
                                    </p:set>
                                    <p:animEffect transition="in" filter="blinds(horizontal)">
                                      <p:cBhvr>
                                        <p:cTn id="46" dur="500"/>
                                        <p:tgtEl>
                                          <p:spTgt spid="80179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801808"/>
                                        </p:tgtEl>
                                        <p:attrNameLst>
                                          <p:attrName>style.visibility</p:attrName>
                                        </p:attrNameLst>
                                      </p:cBhvr>
                                      <p:to>
                                        <p:strVal val="visible"/>
                                      </p:to>
                                    </p:set>
                                    <p:animEffect transition="in" filter="blinds(horizontal)">
                                      <p:cBhvr>
                                        <p:cTn id="51" dur="500"/>
                                        <p:tgtEl>
                                          <p:spTgt spid="801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5" grpId="0" animBg="1"/>
      <p:bldP spid="801796" grpId="0"/>
      <p:bldP spid="801797" grpId="0" animBg="1"/>
      <p:bldP spid="801798" grpId="0" animBg="1"/>
      <p:bldP spid="801799" grpId="0" animBg="1"/>
      <p:bldP spid="801800" grpId="0" animBg="1"/>
      <p:bldP spid="801801" grpId="0" animBg="1"/>
      <p:bldP spid="801802" grpId="0" animBg="1"/>
      <p:bldP spid="801803" grpId="0" animBg="1"/>
      <p:bldP spid="801804" grpId="0" animBg="1"/>
      <p:bldP spid="801805" grpId="0" animBg="1"/>
      <p:bldP spid="801806" grpId="0" animBg="1"/>
      <p:bldP spid="801808" grpId="0"/>
      <p:bldP spid="801809" grpId="0" animBg="1"/>
      <p:bldP spid="8018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A18097E-A833-4A5E-89C9-8219DA3B15FD}" type="slidenum">
              <a:rPr lang="de-DE" altLang="de-DE" sz="1400" smtClean="0"/>
              <a:pPr eaLnBrk="1" hangingPunct="1">
                <a:spcBef>
                  <a:spcPct val="0"/>
                </a:spcBef>
                <a:buFontTx/>
                <a:buNone/>
              </a:pPr>
              <a:t>66</a:t>
            </a:fld>
            <a:endParaRPr lang="de-DE" altLang="de-DE" sz="1400"/>
          </a:p>
        </p:txBody>
      </p:sp>
      <p:sp>
        <p:nvSpPr>
          <p:cNvPr id="805890" name="Rectangle 2"/>
          <p:cNvSpPr>
            <a:spLocks noGrp="1" noChangeArrowheads="1"/>
          </p:cNvSpPr>
          <p:nvPr>
            <p:ph type="title"/>
          </p:nvPr>
        </p:nvSpPr>
        <p:spPr/>
        <p:txBody>
          <a:bodyPr/>
          <a:lstStyle/>
          <a:p>
            <a:pPr eaLnBrk="1" hangingPunct="1"/>
            <a:r>
              <a:rPr lang="de-DE" altLang="de-DE" sz="2200" b="1"/>
              <a:t>Funktion</a:t>
            </a:r>
          </a:p>
        </p:txBody>
      </p:sp>
      <p:sp>
        <p:nvSpPr>
          <p:cNvPr id="805891" name="Rectangle 3"/>
          <p:cNvSpPr>
            <a:spLocks noGrp="1" noChangeArrowheads="1"/>
          </p:cNvSpPr>
          <p:nvPr>
            <p:ph type="body" idx="1"/>
          </p:nvPr>
        </p:nvSpPr>
        <p:spPr>
          <a:xfrm>
            <a:off x="457200" y="1600200"/>
            <a:ext cx="8686800" cy="4525963"/>
          </a:xfrm>
        </p:spPr>
        <p:txBody>
          <a:bodyPr/>
          <a:lstStyle/>
          <a:p>
            <a:pPr eaLnBrk="1" hangingPunct="1">
              <a:buFontTx/>
              <a:buNone/>
            </a:pPr>
            <a:r>
              <a:rPr lang="de-DE" altLang="de-DE" sz="1800" b="1"/>
              <a:t>Lösung für technische Aufgabe</a:t>
            </a:r>
            <a:r>
              <a:rPr lang="de-DE" altLang="de-DE" sz="1800"/>
              <a:t> mit Energie-, Stoff- und Signalumsatz </a:t>
            </a:r>
          </a:p>
          <a:p>
            <a:pPr eaLnBrk="1" hangingPunct="1"/>
            <a:r>
              <a:rPr lang="de-DE" altLang="de-DE" sz="1800"/>
              <a:t>erfordert ein System, </a:t>
            </a:r>
          </a:p>
          <a:p>
            <a:pPr eaLnBrk="1" hangingPunct="1"/>
            <a:r>
              <a:rPr lang="de-DE" altLang="de-DE" sz="1800"/>
              <a:t>in dem ein eindeutiger, reproduzierbarer Zusammenhang zwischen </a:t>
            </a:r>
            <a:br>
              <a:rPr lang="de-DE" altLang="de-DE" sz="1800"/>
            </a:br>
            <a:r>
              <a:rPr lang="de-DE" altLang="de-DE" sz="1800"/>
              <a:t>Ein- und Ausgang besteht</a:t>
            </a:r>
          </a:p>
          <a:p>
            <a:pPr eaLnBrk="1" hangingPunct="1"/>
            <a:r>
              <a:rPr lang="de-DE" altLang="de-DE" sz="1800"/>
              <a:t>mit dem Ziel die technische Aufgabe zu erfüllen. </a:t>
            </a:r>
          </a:p>
          <a:p>
            <a:pPr eaLnBrk="1" hangingPunct="1">
              <a:buFontTx/>
              <a:buNone/>
            </a:pPr>
            <a:endParaRPr lang="de-DE" altLang="de-DE" sz="800"/>
          </a:p>
          <a:p>
            <a:pPr eaLnBrk="1" hangingPunct="1">
              <a:buFontTx/>
              <a:buNone/>
            </a:pPr>
            <a:r>
              <a:rPr lang="de-DE" altLang="de-DE" sz="1800" b="1"/>
              <a:t>Funktion</a:t>
            </a:r>
            <a:endParaRPr lang="de-DE" altLang="de-DE" sz="1800"/>
          </a:p>
          <a:p>
            <a:pPr eaLnBrk="1" hangingPunct="1"/>
            <a:r>
              <a:rPr lang="de-DE" altLang="de-DE" sz="1800"/>
              <a:t>Beschreibung des allgemeinen und gewollten </a:t>
            </a:r>
            <a:r>
              <a:rPr lang="de-DE" altLang="de-DE" sz="1800" b="1">
                <a:solidFill>
                  <a:srgbClr val="0000CC"/>
                </a:solidFill>
              </a:rPr>
              <a:t>Zusammenhangs zwischen Eingangs- und Ausgangsgrößen eines Systems</a:t>
            </a:r>
            <a:r>
              <a:rPr lang="de-DE" altLang="de-DE" sz="1800"/>
              <a:t> (auch Teilsystems oder </a:t>
            </a:r>
            <a:br>
              <a:rPr lang="de-DE" altLang="de-DE" sz="1800"/>
            </a:br>
            <a:r>
              <a:rPr lang="de-DE" altLang="de-DE" sz="1800"/>
              <a:t>von Systemteilen)</a:t>
            </a:r>
          </a:p>
          <a:p>
            <a:pPr eaLnBrk="1" hangingPunct="1"/>
            <a:r>
              <a:rPr lang="de-DE" altLang="de-DE" sz="1800" i="1">
                <a:solidFill>
                  <a:srgbClr val="FF0000"/>
                </a:solidFill>
              </a:rPr>
              <a:t>abstrakte und lösungsneutrale Formulierung (Black-Box) </a:t>
            </a:r>
          </a:p>
          <a:p>
            <a:pPr eaLnBrk="1" hangingPunct="1">
              <a:buFontTx/>
              <a:buNone/>
            </a:pPr>
            <a:r>
              <a:rPr lang="de-DE" altLang="de-DE" sz="1800">
                <a:solidFill>
                  <a:srgbClr val="FF0000"/>
                </a:solidFill>
              </a:rPr>
              <a:t>	</a:t>
            </a:r>
            <a:r>
              <a:rPr lang="de-DE" altLang="de-DE" sz="1800" i="1">
                <a:solidFill>
                  <a:srgbClr val="FF0000"/>
                </a:solidFill>
              </a:rPr>
              <a:t>=&gt; Welche Lösung eine solche Funktion erfüllen wird, ist zunächst unwesentlich!</a:t>
            </a:r>
            <a:br>
              <a:rPr lang="de-DE" altLang="de-DE" sz="1800" i="1">
                <a:solidFill>
                  <a:srgbClr val="FF0000"/>
                </a:solidFill>
              </a:rPr>
            </a:br>
            <a:endParaRPr lang="de-DE" altLang="de-DE" sz="1800" i="1">
              <a:solidFill>
                <a:srgbClr val="FF0000"/>
              </a:solidFill>
            </a:endParaRPr>
          </a:p>
          <a:p>
            <a:pPr eaLnBrk="1" hangingPunct="1">
              <a:buFontTx/>
              <a:buNone/>
            </a:pPr>
            <a:endParaRPr lang="de-DE" altLang="de-DE" sz="2000"/>
          </a:p>
        </p:txBody>
      </p:sp>
      <p:grpSp>
        <p:nvGrpSpPr>
          <p:cNvPr id="805892" name="Group 4"/>
          <p:cNvGrpSpPr>
            <a:grpSpLocks/>
          </p:cNvGrpSpPr>
          <p:nvPr/>
        </p:nvGrpSpPr>
        <p:grpSpPr bwMode="auto">
          <a:xfrm>
            <a:off x="1223963" y="5294313"/>
            <a:ext cx="5991225" cy="1158875"/>
            <a:chOff x="771" y="3335"/>
            <a:chExt cx="3774" cy="730"/>
          </a:xfrm>
        </p:grpSpPr>
        <p:sp>
          <p:nvSpPr>
            <p:cNvPr id="72710" name="Rectangle 5"/>
            <p:cNvSpPr>
              <a:spLocks noChangeArrowheads="1"/>
            </p:cNvSpPr>
            <p:nvPr/>
          </p:nvSpPr>
          <p:spPr bwMode="auto">
            <a:xfrm>
              <a:off x="2290" y="3335"/>
              <a:ext cx="861" cy="7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1800"/>
                <a:t>FUNKTION</a:t>
              </a:r>
            </a:p>
          </p:txBody>
        </p:sp>
        <p:sp>
          <p:nvSpPr>
            <p:cNvPr id="72711" name="Line 6"/>
            <p:cNvSpPr>
              <a:spLocks noChangeShapeType="1"/>
            </p:cNvSpPr>
            <p:nvPr/>
          </p:nvSpPr>
          <p:spPr bwMode="auto">
            <a:xfrm>
              <a:off x="1610" y="3516"/>
              <a:ext cx="680" cy="0"/>
            </a:xfrm>
            <a:prstGeom prst="line">
              <a:avLst/>
            </a:prstGeom>
            <a:noFill/>
            <a:ln w="571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712" name="Line 7"/>
            <p:cNvSpPr>
              <a:spLocks noChangeShapeType="1"/>
            </p:cNvSpPr>
            <p:nvPr/>
          </p:nvSpPr>
          <p:spPr bwMode="auto">
            <a:xfrm>
              <a:off x="3153" y="3516"/>
              <a:ext cx="680" cy="0"/>
            </a:xfrm>
            <a:prstGeom prst="line">
              <a:avLst/>
            </a:prstGeom>
            <a:noFill/>
            <a:ln w="571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713" name="Line 8"/>
            <p:cNvSpPr>
              <a:spLocks noChangeShapeType="1"/>
            </p:cNvSpPr>
            <p:nvPr/>
          </p:nvSpPr>
          <p:spPr bwMode="auto">
            <a:xfrm>
              <a:off x="1610" y="3924"/>
              <a:ext cx="680" cy="0"/>
            </a:xfrm>
            <a:prstGeom prst="line">
              <a:avLst/>
            </a:prstGeom>
            <a:noFill/>
            <a:ln w="57150">
              <a:solidFill>
                <a:schemeClr val="tx1"/>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714" name="Line 9"/>
            <p:cNvSpPr>
              <a:spLocks noChangeShapeType="1"/>
            </p:cNvSpPr>
            <p:nvPr/>
          </p:nvSpPr>
          <p:spPr bwMode="auto">
            <a:xfrm>
              <a:off x="3153" y="3924"/>
              <a:ext cx="680" cy="0"/>
            </a:xfrm>
            <a:prstGeom prst="line">
              <a:avLst/>
            </a:prstGeom>
            <a:noFill/>
            <a:ln w="57150">
              <a:solidFill>
                <a:schemeClr val="tx1"/>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715" name="Text Box 10"/>
            <p:cNvSpPr txBox="1">
              <a:spLocks noChangeArrowheads="1"/>
            </p:cNvSpPr>
            <p:nvPr/>
          </p:nvSpPr>
          <p:spPr bwMode="auto">
            <a:xfrm>
              <a:off x="771" y="3380"/>
              <a:ext cx="8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800"/>
                <a:t>Energie</a:t>
              </a:r>
            </a:p>
          </p:txBody>
        </p:sp>
        <p:sp>
          <p:nvSpPr>
            <p:cNvPr id="72716" name="Text Box 11"/>
            <p:cNvSpPr txBox="1">
              <a:spLocks noChangeArrowheads="1"/>
            </p:cNvSpPr>
            <p:nvPr/>
          </p:nvSpPr>
          <p:spPr bwMode="auto">
            <a:xfrm>
              <a:off x="3901" y="3380"/>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Energie‘</a:t>
              </a:r>
            </a:p>
          </p:txBody>
        </p:sp>
        <p:sp>
          <p:nvSpPr>
            <p:cNvPr id="72717" name="Text Box 12"/>
            <p:cNvSpPr txBox="1">
              <a:spLocks noChangeArrowheads="1"/>
            </p:cNvSpPr>
            <p:nvPr/>
          </p:nvSpPr>
          <p:spPr bwMode="auto">
            <a:xfrm>
              <a:off x="838" y="3607"/>
              <a:ext cx="54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800"/>
                <a:t>Stoff</a:t>
              </a:r>
            </a:p>
          </p:txBody>
        </p:sp>
        <p:sp>
          <p:nvSpPr>
            <p:cNvPr id="72718" name="Text Box 13"/>
            <p:cNvSpPr txBox="1">
              <a:spLocks noChangeArrowheads="1"/>
            </p:cNvSpPr>
            <p:nvPr/>
          </p:nvSpPr>
          <p:spPr bwMode="auto">
            <a:xfrm>
              <a:off x="3901" y="3607"/>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Stoff‘</a:t>
              </a:r>
            </a:p>
          </p:txBody>
        </p:sp>
        <p:sp>
          <p:nvSpPr>
            <p:cNvPr id="72719" name="Text Box 14"/>
            <p:cNvSpPr txBox="1">
              <a:spLocks noChangeArrowheads="1"/>
            </p:cNvSpPr>
            <p:nvPr/>
          </p:nvSpPr>
          <p:spPr bwMode="auto">
            <a:xfrm>
              <a:off x="803" y="3834"/>
              <a:ext cx="6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800"/>
                <a:t>Signal</a:t>
              </a:r>
            </a:p>
          </p:txBody>
        </p:sp>
        <p:sp>
          <p:nvSpPr>
            <p:cNvPr id="72720" name="Text Box 15"/>
            <p:cNvSpPr txBox="1">
              <a:spLocks noChangeArrowheads="1"/>
            </p:cNvSpPr>
            <p:nvPr/>
          </p:nvSpPr>
          <p:spPr bwMode="auto">
            <a:xfrm>
              <a:off x="3901" y="3834"/>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Signal‘</a:t>
              </a:r>
            </a:p>
          </p:txBody>
        </p:sp>
        <p:sp>
          <p:nvSpPr>
            <p:cNvPr id="72721" name="Line 16"/>
            <p:cNvSpPr>
              <a:spLocks noChangeShapeType="1"/>
            </p:cNvSpPr>
            <p:nvPr/>
          </p:nvSpPr>
          <p:spPr bwMode="auto">
            <a:xfrm>
              <a:off x="1610" y="3716"/>
              <a:ext cx="680" cy="0"/>
            </a:xfrm>
            <a:prstGeom prst="line">
              <a:avLst/>
            </a:prstGeom>
            <a:noFill/>
            <a:ln w="63500" cmpd="dbl">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722" name="Line 17"/>
            <p:cNvSpPr>
              <a:spLocks noChangeShapeType="1"/>
            </p:cNvSpPr>
            <p:nvPr/>
          </p:nvSpPr>
          <p:spPr bwMode="auto">
            <a:xfrm>
              <a:off x="3162" y="3730"/>
              <a:ext cx="680" cy="0"/>
            </a:xfrm>
            <a:prstGeom prst="line">
              <a:avLst/>
            </a:prstGeom>
            <a:noFill/>
            <a:ln w="63500" cmpd="dbl">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05891">
                                            <p:txEl>
                                              <p:pRg st="0" end="0"/>
                                            </p:txEl>
                                          </p:spTgt>
                                        </p:tgtEl>
                                        <p:attrNameLst>
                                          <p:attrName>style.visibility</p:attrName>
                                        </p:attrNameLst>
                                      </p:cBhvr>
                                      <p:to>
                                        <p:strVal val="visible"/>
                                      </p:to>
                                    </p:set>
                                    <p:animEffect transition="in" filter="blinds(horizontal)">
                                      <p:cBhvr>
                                        <p:cTn id="7" dur="500"/>
                                        <p:tgtEl>
                                          <p:spTgt spid="80589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05891">
                                            <p:txEl>
                                              <p:pRg st="1" end="1"/>
                                            </p:txEl>
                                          </p:spTgt>
                                        </p:tgtEl>
                                        <p:attrNameLst>
                                          <p:attrName>style.visibility</p:attrName>
                                        </p:attrNameLst>
                                      </p:cBhvr>
                                      <p:to>
                                        <p:strVal val="visible"/>
                                      </p:to>
                                    </p:set>
                                    <p:animEffect transition="in" filter="blinds(horizontal)">
                                      <p:cBhvr>
                                        <p:cTn id="10" dur="500"/>
                                        <p:tgtEl>
                                          <p:spTgt spid="80589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05891">
                                            <p:txEl>
                                              <p:pRg st="2" end="2"/>
                                            </p:txEl>
                                          </p:spTgt>
                                        </p:tgtEl>
                                        <p:attrNameLst>
                                          <p:attrName>style.visibility</p:attrName>
                                        </p:attrNameLst>
                                      </p:cBhvr>
                                      <p:to>
                                        <p:strVal val="visible"/>
                                      </p:to>
                                    </p:set>
                                    <p:animEffect transition="in" filter="blinds(horizontal)">
                                      <p:cBhvr>
                                        <p:cTn id="13" dur="500"/>
                                        <p:tgtEl>
                                          <p:spTgt spid="805891">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05891">
                                            <p:txEl>
                                              <p:pRg st="3" end="3"/>
                                            </p:txEl>
                                          </p:spTgt>
                                        </p:tgtEl>
                                        <p:attrNameLst>
                                          <p:attrName>style.visibility</p:attrName>
                                        </p:attrNameLst>
                                      </p:cBhvr>
                                      <p:to>
                                        <p:strVal val="visible"/>
                                      </p:to>
                                    </p:set>
                                    <p:animEffect transition="in" filter="blinds(horizontal)">
                                      <p:cBhvr>
                                        <p:cTn id="16" dur="500"/>
                                        <p:tgtEl>
                                          <p:spTgt spid="80589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05890"/>
                                        </p:tgtEl>
                                        <p:attrNameLst>
                                          <p:attrName>style.visibility</p:attrName>
                                        </p:attrNameLst>
                                      </p:cBhvr>
                                      <p:to>
                                        <p:strVal val="visible"/>
                                      </p:to>
                                    </p:set>
                                    <p:animEffect transition="in" filter="blinds(horizontal)">
                                      <p:cBhvr>
                                        <p:cTn id="21" dur="500"/>
                                        <p:tgtEl>
                                          <p:spTgt spid="80589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05891">
                                            <p:txEl>
                                              <p:pRg st="5" end="5"/>
                                            </p:txEl>
                                          </p:spTgt>
                                        </p:tgtEl>
                                        <p:attrNameLst>
                                          <p:attrName>style.visibility</p:attrName>
                                        </p:attrNameLst>
                                      </p:cBhvr>
                                      <p:to>
                                        <p:strVal val="visible"/>
                                      </p:to>
                                    </p:set>
                                    <p:animEffect transition="in" filter="blinds(horizontal)">
                                      <p:cBhvr>
                                        <p:cTn id="26" dur="500"/>
                                        <p:tgtEl>
                                          <p:spTgt spid="805891">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05891">
                                            <p:txEl>
                                              <p:pRg st="6" end="6"/>
                                            </p:txEl>
                                          </p:spTgt>
                                        </p:tgtEl>
                                        <p:attrNameLst>
                                          <p:attrName>style.visibility</p:attrName>
                                        </p:attrNameLst>
                                      </p:cBhvr>
                                      <p:to>
                                        <p:strVal val="visible"/>
                                      </p:to>
                                    </p:set>
                                    <p:animEffect transition="in" filter="blinds(horizontal)">
                                      <p:cBhvr>
                                        <p:cTn id="29" dur="500"/>
                                        <p:tgtEl>
                                          <p:spTgt spid="805891">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05892"/>
                                        </p:tgtEl>
                                        <p:attrNameLst>
                                          <p:attrName>style.visibility</p:attrName>
                                        </p:attrNameLst>
                                      </p:cBhvr>
                                      <p:to>
                                        <p:strVal val="visible"/>
                                      </p:to>
                                    </p:set>
                                    <p:animEffect transition="in" filter="blinds(horizontal)">
                                      <p:cBhvr>
                                        <p:cTn id="32" dur="500"/>
                                        <p:tgtEl>
                                          <p:spTgt spid="8058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05891">
                                            <p:txEl>
                                              <p:pRg st="7" end="7"/>
                                            </p:txEl>
                                          </p:spTgt>
                                        </p:tgtEl>
                                        <p:attrNameLst>
                                          <p:attrName>style.visibility</p:attrName>
                                        </p:attrNameLst>
                                      </p:cBhvr>
                                      <p:to>
                                        <p:strVal val="visible"/>
                                      </p:to>
                                    </p:set>
                                    <p:animEffect transition="in" filter="blinds(horizontal)">
                                      <p:cBhvr>
                                        <p:cTn id="37" dur="500"/>
                                        <p:tgtEl>
                                          <p:spTgt spid="805891">
                                            <p:txEl>
                                              <p:pRg st="7" end="7"/>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05891">
                                            <p:txEl>
                                              <p:pRg st="8" end="8"/>
                                            </p:txEl>
                                          </p:spTgt>
                                        </p:tgtEl>
                                        <p:attrNameLst>
                                          <p:attrName>style.visibility</p:attrName>
                                        </p:attrNameLst>
                                      </p:cBhvr>
                                      <p:to>
                                        <p:strVal val="visible"/>
                                      </p:to>
                                    </p:set>
                                    <p:animEffect transition="in" filter="blinds(horizontal)">
                                      <p:cBhvr>
                                        <p:cTn id="40" dur="500"/>
                                        <p:tgtEl>
                                          <p:spTgt spid="8058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0" grpId="0"/>
      <p:bldP spid="80589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BCF773D-9087-42C2-BE24-7951EF920477}" type="slidenum">
              <a:rPr lang="de-DE" altLang="de-DE" sz="1400" smtClean="0"/>
              <a:pPr eaLnBrk="1" hangingPunct="1">
                <a:spcBef>
                  <a:spcPct val="0"/>
                </a:spcBef>
                <a:buFontTx/>
                <a:buNone/>
              </a:pPr>
              <a:t>67</a:t>
            </a:fld>
            <a:endParaRPr lang="de-DE" altLang="de-DE" sz="1400"/>
          </a:p>
        </p:txBody>
      </p:sp>
      <p:pic>
        <p:nvPicPr>
          <p:cNvPr id="80691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5650" y="3446463"/>
            <a:ext cx="7272338" cy="3511550"/>
          </a:xfrm>
          <a:noFill/>
        </p:spPr>
      </p:pic>
      <p:sp>
        <p:nvSpPr>
          <p:cNvPr id="806915" name="Rectangle 3"/>
          <p:cNvSpPr>
            <a:spLocks noGrp="1" noChangeArrowheads="1"/>
          </p:cNvSpPr>
          <p:nvPr>
            <p:ph type="title"/>
          </p:nvPr>
        </p:nvSpPr>
        <p:spPr/>
        <p:txBody>
          <a:bodyPr/>
          <a:lstStyle/>
          <a:p>
            <a:pPr eaLnBrk="1" hangingPunct="1"/>
            <a:r>
              <a:rPr lang="de-DE" altLang="de-DE" sz="2200" b="1"/>
              <a:t>Funktionszusammenhang: Funktionsstruktur </a:t>
            </a:r>
          </a:p>
        </p:txBody>
      </p:sp>
      <p:sp>
        <p:nvSpPr>
          <p:cNvPr id="806916" name="Rectangle 4"/>
          <p:cNvSpPr>
            <a:spLocks noGrp="1" noChangeArrowheads="1"/>
          </p:cNvSpPr>
          <p:nvPr>
            <p:ph type="body" sz="half" idx="1"/>
          </p:nvPr>
        </p:nvSpPr>
        <p:spPr>
          <a:xfrm>
            <a:off x="457200" y="1600200"/>
            <a:ext cx="8362950" cy="3844925"/>
          </a:xfrm>
          <a:extLst>
            <a:ext uri="{91240B29-F687-4F45-9708-019B960494DF}">
              <a14:hiddenLine xmlns:a14="http://schemas.microsoft.com/office/drawing/2010/main" w="9525">
                <a:solidFill>
                  <a:srgbClr val="0000FF"/>
                </a:solidFill>
                <a:miter lim="800000"/>
                <a:headEnd/>
                <a:tailEnd/>
              </a14:hiddenLine>
            </a:ext>
          </a:extLst>
        </p:spPr>
        <p:txBody>
          <a:bodyPr/>
          <a:lstStyle/>
          <a:p>
            <a:pPr eaLnBrk="1" hangingPunct="1">
              <a:buFontTx/>
              <a:buNone/>
            </a:pPr>
            <a:r>
              <a:rPr lang="de-DE" altLang="de-DE" sz="1800" b="1"/>
              <a:t>Gesamtfunktion</a:t>
            </a:r>
          </a:p>
          <a:p>
            <a:pPr eaLnBrk="1" hangingPunct="1"/>
            <a:r>
              <a:rPr lang="de-DE" altLang="de-DE" sz="1600"/>
              <a:t>beschreibt Gesamtaufgabe des Systems (vereinfacht = </a:t>
            </a:r>
            <a:r>
              <a:rPr lang="de-DE" altLang="de-DE" sz="1600" b="1"/>
              <a:t>Zweck des Systems</a:t>
            </a:r>
            <a:r>
              <a:rPr lang="de-DE" altLang="de-DE" sz="1600"/>
              <a:t>)</a:t>
            </a:r>
          </a:p>
          <a:p>
            <a:pPr eaLnBrk="1" hangingPunct="1">
              <a:buFontTx/>
              <a:buNone/>
            </a:pPr>
            <a:endParaRPr lang="de-DE" altLang="de-DE" sz="800"/>
          </a:p>
          <a:p>
            <a:pPr eaLnBrk="1" hangingPunct="1">
              <a:buFontTx/>
              <a:buNone/>
            </a:pPr>
            <a:r>
              <a:rPr lang="de-DE" altLang="de-DE" sz="1800" b="1">
                <a:solidFill>
                  <a:srgbClr val="0000CC"/>
                </a:solidFill>
              </a:rPr>
              <a:t>Funktionsstruktur gliedert Gesamtfunktion in Teilfunktionen</a:t>
            </a:r>
          </a:p>
          <a:p>
            <a:pPr eaLnBrk="1" hangingPunct="1"/>
            <a:r>
              <a:rPr lang="de-DE" altLang="de-DE" sz="1600"/>
              <a:t>Teilfunktionen beschreiben die erforderlichen Teilaufgaben des Systems</a:t>
            </a:r>
          </a:p>
          <a:p>
            <a:pPr eaLnBrk="1" hangingPunct="1"/>
            <a:r>
              <a:rPr lang="de-DE" altLang="de-DE" sz="1600"/>
              <a:t>Sinnvolle und verträgliche </a:t>
            </a:r>
            <a:r>
              <a:rPr lang="de-DE" altLang="de-DE" sz="1600" b="1">
                <a:solidFill>
                  <a:srgbClr val="0000CC"/>
                </a:solidFill>
              </a:rPr>
              <a:t>Verknüpfung von Teilfunktionen</a:t>
            </a:r>
            <a:r>
              <a:rPr lang="de-DE" altLang="de-DE" sz="1600"/>
              <a:t> zur Gesamtfunktion führt zur Funktionsstruktur</a:t>
            </a:r>
          </a:p>
          <a:p>
            <a:pPr eaLnBrk="1" hangingPunct="1">
              <a:buFontTx/>
              <a:buNone/>
            </a:pPr>
            <a:r>
              <a:rPr lang="de-DE" altLang="de-DE" sz="1600" i="1">
                <a:solidFill>
                  <a:srgbClr val="FF0000"/>
                </a:solidFill>
              </a:rPr>
              <a:t>=&gt; Vorgänge und Teilsysteme innerhalb einer Black-Box werden hier </a:t>
            </a:r>
            <a:r>
              <a:rPr lang="de-DE" altLang="de-DE" sz="1600" b="1" i="1" u="sng">
                <a:solidFill>
                  <a:srgbClr val="FF0000"/>
                </a:solidFill>
              </a:rPr>
              <a:t>nicht</a:t>
            </a:r>
            <a:r>
              <a:rPr lang="de-DE" altLang="de-DE" sz="1600" i="1">
                <a:solidFill>
                  <a:srgbClr val="FF0000"/>
                </a:solidFill>
              </a:rPr>
              <a:t> betrachtet!</a:t>
            </a:r>
          </a:p>
          <a:p>
            <a:pPr eaLnBrk="1" hangingPunct="1"/>
            <a:endParaRPr lang="de-DE" altLang="de-DE" sz="1600" i="1">
              <a:solidFill>
                <a:srgbClr val="FF0000"/>
              </a:solidFill>
            </a:endParaRPr>
          </a:p>
          <a:p>
            <a:pPr eaLnBrk="1" hangingPunct="1"/>
            <a:endParaRPr lang="de-DE" altLang="de-DE" sz="1600"/>
          </a:p>
          <a:p>
            <a:pPr eaLnBrk="1" hangingPunct="1"/>
            <a:endParaRPr lang="de-DE" altLang="de-DE" sz="1800"/>
          </a:p>
        </p:txBody>
      </p:sp>
      <p:sp>
        <p:nvSpPr>
          <p:cNvPr id="73734" name="Text Box 5"/>
          <p:cNvSpPr txBox="1">
            <a:spLocks noChangeArrowheads="1"/>
          </p:cNvSpPr>
          <p:nvPr/>
        </p:nvSpPr>
        <p:spPr bwMode="auto">
          <a:xfrm rot="-5400000">
            <a:off x="8068469" y="5325269"/>
            <a:ext cx="201453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73735" name="Rectangle 6"/>
          <p:cNvSpPr>
            <a:spLocks noChangeArrowheads="1"/>
          </p:cNvSpPr>
          <p:nvPr/>
        </p:nvSpPr>
        <p:spPr bwMode="auto">
          <a:xfrm>
            <a:off x="7524750" y="5400675"/>
            <a:ext cx="287338" cy="1296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06919" name="Text Box 7"/>
          <p:cNvSpPr txBox="1">
            <a:spLocks noChangeArrowheads="1"/>
          </p:cNvSpPr>
          <p:nvPr/>
        </p:nvSpPr>
        <p:spPr bwMode="auto">
          <a:xfrm rot="-5400000">
            <a:off x="7385844" y="5612607"/>
            <a:ext cx="137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solidFill>
                  <a:srgbClr val="0000CC"/>
                </a:solidFill>
              </a:rPr>
              <a:t>Komplexität</a:t>
            </a:r>
          </a:p>
        </p:txBody>
      </p:sp>
      <p:sp>
        <p:nvSpPr>
          <p:cNvPr id="806920" name="Line 8"/>
          <p:cNvSpPr>
            <a:spLocks noChangeShapeType="1"/>
          </p:cNvSpPr>
          <p:nvPr/>
        </p:nvSpPr>
        <p:spPr bwMode="auto">
          <a:xfrm flipV="1">
            <a:off x="8101013" y="4105275"/>
            <a:ext cx="0" cy="936625"/>
          </a:xfrm>
          <a:prstGeom prst="line">
            <a:avLst/>
          </a:prstGeom>
          <a:noFill/>
          <a:ln w="38100">
            <a:solidFill>
              <a:srgbClr val="0000CC"/>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6921" name="Rectangle 9"/>
          <p:cNvSpPr>
            <a:spLocks noChangeArrowheads="1"/>
          </p:cNvSpPr>
          <p:nvPr/>
        </p:nvSpPr>
        <p:spPr bwMode="auto">
          <a:xfrm>
            <a:off x="827088" y="4537075"/>
            <a:ext cx="7058025" cy="21605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06914"/>
                                        </p:tgtEl>
                                        <p:attrNameLst>
                                          <p:attrName>style.visibility</p:attrName>
                                        </p:attrNameLst>
                                      </p:cBhvr>
                                      <p:to>
                                        <p:strVal val="visible"/>
                                      </p:to>
                                    </p:set>
                                    <p:animEffect transition="in" filter="blinds(horizontal)">
                                      <p:cBhvr>
                                        <p:cTn id="7" dur="500"/>
                                        <p:tgtEl>
                                          <p:spTgt spid="8069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06916">
                                            <p:txEl>
                                              <p:pRg st="0" end="0"/>
                                            </p:txEl>
                                          </p:spTgt>
                                        </p:tgtEl>
                                        <p:attrNameLst>
                                          <p:attrName>style.visibility</p:attrName>
                                        </p:attrNameLst>
                                      </p:cBhvr>
                                      <p:to>
                                        <p:strVal val="visible"/>
                                      </p:to>
                                    </p:set>
                                    <p:animEffect transition="in" filter="blinds(horizontal)">
                                      <p:cBhvr>
                                        <p:cTn id="10" dur="500"/>
                                        <p:tgtEl>
                                          <p:spTgt spid="806916">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06916">
                                            <p:txEl>
                                              <p:pRg st="1" end="1"/>
                                            </p:txEl>
                                          </p:spTgt>
                                        </p:tgtEl>
                                        <p:attrNameLst>
                                          <p:attrName>style.visibility</p:attrName>
                                        </p:attrNameLst>
                                      </p:cBhvr>
                                      <p:to>
                                        <p:strVal val="visible"/>
                                      </p:to>
                                    </p:set>
                                    <p:animEffect transition="in" filter="blinds(horizontal)">
                                      <p:cBhvr>
                                        <p:cTn id="13" dur="500"/>
                                        <p:tgtEl>
                                          <p:spTgt spid="806916">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806921"/>
                                        </p:tgtEl>
                                      </p:cBhvr>
                                    </p:animEffect>
                                    <p:set>
                                      <p:cBhvr>
                                        <p:cTn id="18" dur="1" fill="hold">
                                          <p:stCondLst>
                                            <p:cond delay="499"/>
                                          </p:stCondLst>
                                        </p:cTn>
                                        <p:tgtEl>
                                          <p:spTgt spid="806921"/>
                                        </p:tgtEl>
                                        <p:attrNameLst>
                                          <p:attrName>style.visibility</p:attrName>
                                        </p:attrNameLst>
                                      </p:cBhvr>
                                      <p:to>
                                        <p:strVal val="hidden"/>
                                      </p:to>
                                    </p:set>
                                  </p:childTnLst>
                                </p:cTn>
                              </p:par>
                              <p:par>
                                <p:cTn id="19" presetID="3" presetClass="entr" presetSubtype="10" fill="hold" grpId="0" nodeType="withEffect">
                                  <p:stCondLst>
                                    <p:cond delay="0"/>
                                  </p:stCondLst>
                                  <p:childTnLst>
                                    <p:set>
                                      <p:cBhvr>
                                        <p:cTn id="20" dur="1" fill="hold">
                                          <p:stCondLst>
                                            <p:cond delay="0"/>
                                          </p:stCondLst>
                                        </p:cTn>
                                        <p:tgtEl>
                                          <p:spTgt spid="806916">
                                            <p:txEl>
                                              <p:pRg st="3" end="3"/>
                                            </p:txEl>
                                          </p:spTgt>
                                        </p:tgtEl>
                                        <p:attrNameLst>
                                          <p:attrName>style.visibility</p:attrName>
                                        </p:attrNameLst>
                                      </p:cBhvr>
                                      <p:to>
                                        <p:strVal val="visible"/>
                                      </p:to>
                                    </p:set>
                                    <p:animEffect transition="in" filter="blinds(horizontal)">
                                      <p:cBhvr>
                                        <p:cTn id="21" dur="500"/>
                                        <p:tgtEl>
                                          <p:spTgt spid="806916">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06915"/>
                                        </p:tgtEl>
                                        <p:attrNameLst>
                                          <p:attrName>style.visibility</p:attrName>
                                        </p:attrNameLst>
                                      </p:cBhvr>
                                      <p:to>
                                        <p:strVal val="visible"/>
                                      </p:to>
                                    </p:set>
                                    <p:animEffect transition="in" filter="blinds(horizontal)">
                                      <p:cBhvr>
                                        <p:cTn id="26" dur="500"/>
                                        <p:tgtEl>
                                          <p:spTgt spid="806915"/>
                                        </p:tgtEl>
                                      </p:cBhvr>
                                    </p:animEffect>
                                  </p:childTnLst>
                                </p:cTn>
                              </p:par>
                            </p:childTnLst>
                          </p:cTn>
                        </p:par>
                        <p:par>
                          <p:cTn id="27" fill="hold" nodeType="afterGroup">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806916">
                                            <p:txEl>
                                              <p:pRg st="4" end="4"/>
                                            </p:txEl>
                                          </p:spTgt>
                                        </p:tgtEl>
                                        <p:attrNameLst>
                                          <p:attrName>style.visibility</p:attrName>
                                        </p:attrNameLst>
                                      </p:cBhvr>
                                      <p:to>
                                        <p:strVal val="visible"/>
                                      </p:to>
                                    </p:set>
                                    <p:animEffect transition="in" filter="blinds(horizontal)">
                                      <p:cBhvr>
                                        <p:cTn id="30" dur="500"/>
                                        <p:tgtEl>
                                          <p:spTgt spid="806916">
                                            <p:txEl>
                                              <p:pRg st="4" end="4"/>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06916">
                                            <p:txEl>
                                              <p:pRg st="5" end="5"/>
                                            </p:txEl>
                                          </p:spTgt>
                                        </p:tgtEl>
                                        <p:attrNameLst>
                                          <p:attrName>style.visibility</p:attrName>
                                        </p:attrNameLst>
                                      </p:cBhvr>
                                      <p:to>
                                        <p:strVal val="visible"/>
                                      </p:to>
                                    </p:set>
                                    <p:animEffect transition="in" filter="blinds(horizontal)">
                                      <p:cBhvr>
                                        <p:cTn id="33" dur="500"/>
                                        <p:tgtEl>
                                          <p:spTgt spid="806916">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06920"/>
                                        </p:tgtEl>
                                        <p:attrNameLst>
                                          <p:attrName>style.visibility</p:attrName>
                                        </p:attrNameLst>
                                      </p:cBhvr>
                                      <p:to>
                                        <p:strVal val="visible"/>
                                      </p:to>
                                    </p:set>
                                    <p:animEffect transition="in" filter="blinds(horizontal)">
                                      <p:cBhvr>
                                        <p:cTn id="38" dur="500"/>
                                        <p:tgtEl>
                                          <p:spTgt spid="80692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06919"/>
                                        </p:tgtEl>
                                        <p:attrNameLst>
                                          <p:attrName>style.visibility</p:attrName>
                                        </p:attrNameLst>
                                      </p:cBhvr>
                                      <p:to>
                                        <p:strVal val="visible"/>
                                      </p:to>
                                    </p:set>
                                    <p:animEffect transition="in" filter="blinds(horizontal)">
                                      <p:cBhvr>
                                        <p:cTn id="41" dur="500"/>
                                        <p:tgtEl>
                                          <p:spTgt spid="8069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06916">
                                            <p:txEl>
                                              <p:pRg st="6" end="6"/>
                                            </p:txEl>
                                          </p:spTgt>
                                        </p:tgtEl>
                                        <p:attrNameLst>
                                          <p:attrName>style.visibility</p:attrName>
                                        </p:attrNameLst>
                                      </p:cBhvr>
                                      <p:to>
                                        <p:strVal val="visible"/>
                                      </p:to>
                                    </p:set>
                                    <p:animEffect transition="in" filter="blinds(horizontal)">
                                      <p:cBhvr>
                                        <p:cTn id="46" dur="500"/>
                                        <p:tgtEl>
                                          <p:spTgt spid="8069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15" grpId="0"/>
      <p:bldP spid="806916" grpId="0" build="p"/>
      <p:bldP spid="806919" grpId="0"/>
      <p:bldP spid="806920" grpId="0" animBg="1"/>
      <p:bldP spid="8069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BCD06AA-43F5-4B6F-AABB-A41DF40C4170}" type="slidenum">
              <a:rPr lang="de-DE" altLang="de-DE" sz="1400" smtClean="0"/>
              <a:pPr eaLnBrk="1" hangingPunct="1">
                <a:spcBef>
                  <a:spcPct val="0"/>
                </a:spcBef>
                <a:buFontTx/>
                <a:buNone/>
              </a:pPr>
              <a:t>68</a:t>
            </a:fld>
            <a:endParaRPr lang="de-DE" altLang="de-DE" sz="1400"/>
          </a:p>
        </p:txBody>
      </p:sp>
      <p:sp>
        <p:nvSpPr>
          <p:cNvPr id="807940" name="Rectangle 4"/>
          <p:cNvSpPr>
            <a:spLocks noChangeArrowheads="1"/>
          </p:cNvSpPr>
          <p:nvPr/>
        </p:nvSpPr>
        <p:spPr bwMode="auto">
          <a:xfrm>
            <a:off x="350838" y="5343525"/>
            <a:ext cx="4535487" cy="1079500"/>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07938" name="Rectangle 2"/>
          <p:cNvSpPr>
            <a:spLocks noGrp="1" noChangeArrowheads="1"/>
          </p:cNvSpPr>
          <p:nvPr>
            <p:ph type="title"/>
          </p:nvPr>
        </p:nvSpPr>
        <p:spPr/>
        <p:txBody>
          <a:bodyPr/>
          <a:lstStyle/>
          <a:p>
            <a:pPr eaLnBrk="1" hangingPunct="1"/>
            <a:r>
              <a:rPr lang="de-DE" altLang="de-DE" sz="2200" b="1"/>
              <a:t>Zweck einer Funktionsstruktur</a:t>
            </a:r>
          </a:p>
        </p:txBody>
      </p:sp>
      <p:sp>
        <p:nvSpPr>
          <p:cNvPr id="807939" name="Rectangle 3"/>
          <p:cNvSpPr>
            <a:spLocks noGrp="1" noChangeArrowheads="1"/>
          </p:cNvSpPr>
          <p:nvPr>
            <p:ph type="body" idx="1"/>
          </p:nvPr>
        </p:nvSpPr>
        <p:spPr>
          <a:xfrm>
            <a:off x="457200" y="1600200"/>
            <a:ext cx="8218488" cy="4924425"/>
          </a:xfrm>
        </p:spPr>
        <p:txBody>
          <a:bodyPr/>
          <a:lstStyle/>
          <a:p>
            <a:pPr eaLnBrk="1" hangingPunct="1">
              <a:lnSpc>
                <a:spcPct val="90000"/>
              </a:lnSpc>
              <a:buFontTx/>
              <a:buNone/>
            </a:pPr>
            <a:endParaRPr lang="de-DE" altLang="de-DE" sz="1800"/>
          </a:p>
          <a:p>
            <a:pPr eaLnBrk="1" hangingPunct="1">
              <a:lnSpc>
                <a:spcPct val="90000"/>
              </a:lnSpc>
            </a:pPr>
            <a:r>
              <a:rPr lang="de-DE" altLang="de-DE" sz="1800"/>
              <a:t>Zerlegung eines komplexen Problems in überschaubare Probleme</a:t>
            </a:r>
          </a:p>
          <a:p>
            <a:pPr eaLnBrk="1" hangingPunct="1">
              <a:lnSpc>
                <a:spcPct val="90000"/>
              </a:lnSpc>
            </a:pPr>
            <a:r>
              <a:rPr lang="de-DE" altLang="de-DE" sz="1800"/>
              <a:t>Durch Strukturierung wird Bearbeitung weniger komplex</a:t>
            </a:r>
          </a:p>
          <a:p>
            <a:pPr eaLnBrk="1" hangingPunct="1">
              <a:lnSpc>
                <a:spcPct val="90000"/>
              </a:lnSpc>
            </a:pPr>
            <a:r>
              <a:rPr lang="de-DE" altLang="de-DE" sz="1800"/>
              <a:t>Funktionale Darstellung logischer Zusammenhänge</a:t>
            </a:r>
          </a:p>
          <a:p>
            <a:pPr eaLnBrk="1" hangingPunct="1">
              <a:lnSpc>
                <a:spcPct val="90000"/>
              </a:lnSpc>
            </a:pPr>
            <a:r>
              <a:rPr lang="de-DE" altLang="de-DE" sz="1800"/>
              <a:t>Erleichtert das Finden von Lösungen</a:t>
            </a:r>
          </a:p>
          <a:p>
            <a:pPr eaLnBrk="1" hangingPunct="1">
              <a:lnSpc>
                <a:spcPct val="90000"/>
              </a:lnSpc>
            </a:pPr>
            <a:endParaRPr lang="de-DE" altLang="de-DE" sz="1800"/>
          </a:p>
          <a:p>
            <a:pPr eaLnBrk="1" hangingPunct="1">
              <a:lnSpc>
                <a:spcPct val="90000"/>
              </a:lnSpc>
            </a:pPr>
            <a:r>
              <a:rPr lang="de-DE" altLang="de-DE" sz="1800"/>
              <a:t>Die logische Verknüpfung (Verkettung) von Teilfunktionen zur Funktionsstruktur ist </a:t>
            </a:r>
            <a:r>
              <a:rPr lang="de-DE" altLang="de-DE" sz="1800" b="1">
                <a:solidFill>
                  <a:srgbClr val="0000CC"/>
                </a:solidFill>
              </a:rPr>
              <a:t>der erste Schritt zur Lösung</a:t>
            </a:r>
            <a:r>
              <a:rPr lang="de-DE" altLang="de-DE" sz="1800" b="1"/>
              <a:t>!</a:t>
            </a:r>
          </a:p>
          <a:p>
            <a:pPr eaLnBrk="1" hangingPunct="1">
              <a:lnSpc>
                <a:spcPct val="90000"/>
              </a:lnSpc>
            </a:pPr>
            <a:r>
              <a:rPr lang="de-DE" altLang="de-DE" sz="1800"/>
              <a:t>Vorgänge und Teilsysteme innerhalb einer </a:t>
            </a:r>
            <a:r>
              <a:rPr lang="de-DE" altLang="de-DE" sz="1800" b="1"/>
              <a:t>Black-Box</a:t>
            </a:r>
            <a:r>
              <a:rPr lang="de-DE" altLang="de-DE" sz="1800"/>
              <a:t> (</a:t>
            </a:r>
            <a:r>
              <a:rPr lang="de-DE" altLang="de-DE" sz="1800" b="1">
                <a:solidFill>
                  <a:srgbClr val="FF0000"/>
                </a:solidFill>
              </a:rPr>
              <a:t>Teilfunktion</a:t>
            </a:r>
            <a:r>
              <a:rPr lang="de-DE" altLang="de-DE" sz="1800"/>
              <a:t>) werden hier nicht betrachtet</a:t>
            </a:r>
            <a:r>
              <a:rPr lang="de-DE" altLang="de-DE" sz="1800" b="1"/>
              <a:t> (</a:t>
            </a:r>
            <a:r>
              <a:rPr lang="de-DE" altLang="de-DE" sz="1800" b="1">
                <a:solidFill>
                  <a:srgbClr val="FF0000"/>
                </a:solidFill>
              </a:rPr>
              <a:t>lösungsneutral</a:t>
            </a:r>
            <a:r>
              <a:rPr lang="de-DE" altLang="de-DE" sz="1800" b="1"/>
              <a:t>)!</a:t>
            </a:r>
          </a:p>
          <a:p>
            <a:pPr eaLnBrk="1" hangingPunct="1">
              <a:lnSpc>
                <a:spcPct val="90000"/>
              </a:lnSpc>
            </a:pPr>
            <a:endParaRPr lang="de-DE" altLang="de-DE" sz="1800" b="1"/>
          </a:p>
          <a:p>
            <a:pPr eaLnBrk="1" hangingPunct="1">
              <a:lnSpc>
                <a:spcPct val="90000"/>
              </a:lnSpc>
              <a:buFont typeface="Symbol" pitchFamily="18" charset="2"/>
              <a:buChar char="Þ"/>
            </a:pPr>
            <a:r>
              <a:rPr lang="de-DE" altLang="de-DE" sz="1800" b="1"/>
              <a:t>Erhöhung des Innovationspotentials</a:t>
            </a:r>
          </a:p>
          <a:p>
            <a:pPr eaLnBrk="1" hangingPunct="1">
              <a:lnSpc>
                <a:spcPct val="90000"/>
              </a:lnSpc>
              <a:buFont typeface="Symbol" pitchFamily="18" charset="2"/>
              <a:buChar char="Þ"/>
            </a:pPr>
            <a:endParaRPr lang="de-DE" altLang="de-DE" sz="1800" b="1"/>
          </a:p>
          <a:p>
            <a:pPr eaLnBrk="1" hangingPunct="1">
              <a:lnSpc>
                <a:spcPct val="90000"/>
              </a:lnSpc>
              <a:buFont typeface="Symbol" pitchFamily="18" charset="2"/>
              <a:buNone/>
            </a:pPr>
            <a:r>
              <a:rPr lang="de-DE" altLang="de-DE" sz="1800" b="1"/>
              <a:t>MERKE: </a:t>
            </a:r>
          </a:p>
          <a:p>
            <a:pPr eaLnBrk="1" hangingPunct="1">
              <a:lnSpc>
                <a:spcPct val="90000"/>
              </a:lnSpc>
              <a:buFont typeface="Symbol" pitchFamily="18" charset="2"/>
              <a:buNone/>
            </a:pPr>
            <a:r>
              <a:rPr lang="de-DE" altLang="de-DE" sz="1800" b="1"/>
              <a:t>Der Kunde kauft kein Produkt! </a:t>
            </a:r>
          </a:p>
          <a:p>
            <a:pPr eaLnBrk="1" hangingPunct="1">
              <a:lnSpc>
                <a:spcPct val="90000"/>
              </a:lnSpc>
              <a:buFont typeface="Symbol" pitchFamily="18" charset="2"/>
              <a:buNone/>
            </a:pPr>
            <a:r>
              <a:rPr lang="de-DE" altLang="de-DE" sz="1800" b="1"/>
              <a:t>Der Kunde kauft </a:t>
            </a:r>
            <a:r>
              <a:rPr lang="de-DE" altLang="de-DE" sz="1800"/>
              <a:t>(Kunden-)</a:t>
            </a:r>
            <a:r>
              <a:rPr lang="de-DE" altLang="de-DE" sz="1800" b="1"/>
              <a:t>Funktionen!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07938"/>
                                        </p:tgtEl>
                                        <p:attrNameLst>
                                          <p:attrName>style.visibility</p:attrName>
                                        </p:attrNameLst>
                                      </p:cBhvr>
                                      <p:to>
                                        <p:strVal val="visible"/>
                                      </p:to>
                                    </p:set>
                                    <p:animEffect transition="in" filter="blinds(horizontal)">
                                      <p:cBhvr>
                                        <p:cTn id="7" dur="500"/>
                                        <p:tgtEl>
                                          <p:spTgt spid="80793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07939">
                                            <p:txEl>
                                              <p:pRg st="1" end="1"/>
                                            </p:txEl>
                                          </p:spTgt>
                                        </p:tgtEl>
                                        <p:attrNameLst>
                                          <p:attrName>style.visibility</p:attrName>
                                        </p:attrNameLst>
                                      </p:cBhvr>
                                      <p:to>
                                        <p:strVal val="visible"/>
                                      </p:to>
                                    </p:set>
                                    <p:animEffect transition="in" filter="blinds(horizontal)">
                                      <p:cBhvr>
                                        <p:cTn id="11" dur="500"/>
                                        <p:tgtEl>
                                          <p:spTgt spid="807939">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07939">
                                            <p:txEl>
                                              <p:pRg st="2" end="2"/>
                                            </p:txEl>
                                          </p:spTgt>
                                        </p:tgtEl>
                                        <p:attrNameLst>
                                          <p:attrName>style.visibility</p:attrName>
                                        </p:attrNameLst>
                                      </p:cBhvr>
                                      <p:to>
                                        <p:strVal val="visible"/>
                                      </p:to>
                                    </p:set>
                                    <p:animEffect transition="in" filter="blinds(horizontal)">
                                      <p:cBhvr>
                                        <p:cTn id="15" dur="500"/>
                                        <p:tgtEl>
                                          <p:spTgt spid="80793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07939">
                                            <p:txEl>
                                              <p:pRg st="3" end="3"/>
                                            </p:txEl>
                                          </p:spTgt>
                                        </p:tgtEl>
                                        <p:attrNameLst>
                                          <p:attrName>style.visibility</p:attrName>
                                        </p:attrNameLst>
                                      </p:cBhvr>
                                      <p:to>
                                        <p:strVal val="visible"/>
                                      </p:to>
                                    </p:set>
                                    <p:animEffect transition="in" filter="blinds(horizontal)">
                                      <p:cBhvr>
                                        <p:cTn id="20" dur="500"/>
                                        <p:tgtEl>
                                          <p:spTgt spid="807939">
                                            <p:txEl>
                                              <p:pRg st="3" end="3"/>
                                            </p:txEl>
                                          </p:spTgt>
                                        </p:tgtEl>
                                      </p:cBhvr>
                                    </p:animEffect>
                                  </p:childTnLst>
                                </p:cTn>
                              </p:par>
                            </p:childTnLst>
                          </p:cTn>
                        </p:par>
                        <p:par>
                          <p:cTn id="21" fill="hold" nodeType="afterGroup">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807939">
                                            <p:txEl>
                                              <p:pRg st="4" end="4"/>
                                            </p:txEl>
                                          </p:spTgt>
                                        </p:tgtEl>
                                        <p:attrNameLst>
                                          <p:attrName>style.visibility</p:attrName>
                                        </p:attrNameLst>
                                      </p:cBhvr>
                                      <p:to>
                                        <p:strVal val="visible"/>
                                      </p:to>
                                    </p:set>
                                    <p:animEffect transition="in" filter="blinds(horizontal)">
                                      <p:cBhvr>
                                        <p:cTn id="24" dur="500"/>
                                        <p:tgtEl>
                                          <p:spTgt spid="807939">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07939">
                                            <p:txEl>
                                              <p:pRg st="6" end="6"/>
                                            </p:txEl>
                                          </p:spTgt>
                                        </p:tgtEl>
                                        <p:attrNameLst>
                                          <p:attrName>style.visibility</p:attrName>
                                        </p:attrNameLst>
                                      </p:cBhvr>
                                      <p:to>
                                        <p:strVal val="visible"/>
                                      </p:to>
                                    </p:set>
                                    <p:animEffect transition="in" filter="blinds(horizontal)">
                                      <p:cBhvr>
                                        <p:cTn id="29" dur="500"/>
                                        <p:tgtEl>
                                          <p:spTgt spid="807939">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07939">
                                            <p:txEl>
                                              <p:pRg st="7" end="7"/>
                                            </p:txEl>
                                          </p:spTgt>
                                        </p:tgtEl>
                                        <p:attrNameLst>
                                          <p:attrName>style.visibility</p:attrName>
                                        </p:attrNameLst>
                                      </p:cBhvr>
                                      <p:to>
                                        <p:strVal val="visible"/>
                                      </p:to>
                                    </p:set>
                                    <p:animEffect transition="in" filter="blinds(horizontal)">
                                      <p:cBhvr>
                                        <p:cTn id="34" dur="500"/>
                                        <p:tgtEl>
                                          <p:spTgt spid="807939">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07939">
                                            <p:txEl>
                                              <p:pRg st="9" end="9"/>
                                            </p:txEl>
                                          </p:spTgt>
                                        </p:tgtEl>
                                        <p:attrNameLst>
                                          <p:attrName>style.visibility</p:attrName>
                                        </p:attrNameLst>
                                      </p:cBhvr>
                                      <p:to>
                                        <p:strVal val="visible"/>
                                      </p:to>
                                    </p:set>
                                    <p:animEffect transition="in" filter="blinds(horizontal)">
                                      <p:cBhvr>
                                        <p:cTn id="39" dur="500"/>
                                        <p:tgtEl>
                                          <p:spTgt spid="807939">
                                            <p:txEl>
                                              <p:pRg st="9" end="9"/>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07939">
                                            <p:txEl>
                                              <p:pRg st="11" end="11"/>
                                            </p:txEl>
                                          </p:spTgt>
                                        </p:tgtEl>
                                        <p:attrNameLst>
                                          <p:attrName>style.visibility</p:attrName>
                                        </p:attrNameLst>
                                      </p:cBhvr>
                                      <p:to>
                                        <p:strVal val="visible"/>
                                      </p:to>
                                    </p:set>
                                    <p:animEffect transition="in" filter="blinds(horizontal)">
                                      <p:cBhvr>
                                        <p:cTn id="44" dur="500"/>
                                        <p:tgtEl>
                                          <p:spTgt spid="807939">
                                            <p:txEl>
                                              <p:pRg st="11" end="11"/>
                                            </p:txEl>
                                          </p:spTgt>
                                        </p:tgtEl>
                                      </p:cBhvr>
                                    </p:animEffect>
                                  </p:childTnLst>
                                </p:cTn>
                              </p:par>
                            </p:childTnLst>
                          </p:cTn>
                        </p:par>
                        <p:par>
                          <p:cTn id="45" fill="hold" nodeType="afterGroup">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807939">
                                            <p:txEl>
                                              <p:pRg st="12" end="12"/>
                                            </p:txEl>
                                          </p:spTgt>
                                        </p:tgtEl>
                                        <p:attrNameLst>
                                          <p:attrName>style.visibility</p:attrName>
                                        </p:attrNameLst>
                                      </p:cBhvr>
                                      <p:to>
                                        <p:strVal val="visible"/>
                                      </p:to>
                                    </p:set>
                                    <p:animEffect transition="in" filter="blinds(horizontal)">
                                      <p:cBhvr>
                                        <p:cTn id="48" dur="500"/>
                                        <p:tgtEl>
                                          <p:spTgt spid="807939">
                                            <p:txEl>
                                              <p:pRg st="12" end="12"/>
                                            </p:txEl>
                                          </p:spTgt>
                                        </p:tgtEl>
                                      </p:cBhvr>
                                    </p:animEffect>
                                  </p:childTnLst>
                                </p:cTn>
                              </p:par>
                            </p:childTnLst>
                          </p:cTn>
                        </p:par>
                        <p:par>
                          <p:cTn id="49" fill="hold" nodeType="afterGroup">
                            <p:stCondLst>
                              <p:cond delay="1000"/>
                            </p:stCondLst>
                            <p:childTnLst>
                              <p:par>
                                <p:cTn id="50" presetID="3" presetClass="entr" presetSubtype="10" fill="hold" grpId="0" nodeType="afterEffect">
                                  <p:stCondLst>
                                    <p:cond delay="0"/>
                                  </p:stCondLst>
                                  <p:childTnLst>
                                    <p:set>
                                      <p:cBhvr>
                                        <p:cTn id="51" dur="1" fill="hold">
                                          <p:stCondLst>
                                            <p:cond delay="0"/>
                                          </p:stCondLst>
                                        </p:cTn>
                                        <p:tgtEl>
                                          <p:spTgt spid="807939">
                                            <p:txEl>
                                              <p:pRg st="13" end="13"/>
                                            </p:txEl>
                                          </p:spTgt>
                                        </p:tgtEl>
                                        <p:attrNameLst>
                                          <p:attrName>style.visibility</p:attrName>
                                        </p:attrNameLst>
                                      </p:cBhvr>
                                      <p:to>
                                        <p:strVal val="visible"/>
                                      </p:to>
                                    </p:set>
                                    <p:animEffect transition="in" filter="blinds(horizontal)">
                                      <p:cBhvr>
                                        <p:cTn id="52" dur="500"/>
                                        <p:tgtEl>
                                          <p:spTgt spid="807939">
                                            <p:txEl>
                                              <p:pRg st="13" end="13"/>
                                            </p:txEl>
                                          </p:spTgt>
                                        </p:tgtEl>
                                      </p:cBhvr>
                                    </p:animEffect>
                                  </p:childTnLst>
                                </p:cTn>
                              </p:par>
                            </p:childTnLst>
                          </p:cTn>
                        </p:par>
                        <p:par>
                          <p:cTn id="53" fill="hold" nodeType="afterGroup">
                            <p:stCondLst>
                              <p:cond delay="1500"/>
                            </p:stCondLst>
                            <p:childTnLst>
                              <p:par>
                                <p:cTn id="54" presetID="3" presetClass="entr" presetSubtype="10" fill="hold" grpId="0" nodeType="afterEffect">
                                  <p:stCondLst>
                                    <p:cond delay="0"/>
                                  </p:stCondLst>
                                  <p:childTnLst>
                                    <p:set>
                                      <p:cBhvr>
                                        <p:cTn id="55" dur="1" fill="hold">
                                          <p:stCondLst>
                                            <p:cond delay="0"/>
                                          </p:stCondLst>
                                        </p:cTn>
                                        <p:tgtEl>
                                          <p:spTgt spid="807940"/>
                                        </p:tgtEl>
                                        <p:attrNameLst>
                                          <p:attrName>style.visibility</p:attrName>
                                        </p:attrNameLst>
                                      </p:cBhvr>
                                      <p:to>
                                        <p:strVal val="visible"/>
                                      </p:to>
                                    </p:set>
                                    <p:animEffect transition="in" filter="blinds(horizontal)">
                                      <p:cBhvr>
                                        <p:cTn id="56" dur="500"/>
                                        <p:tgtEl>
                                          <p:spTgt spid="80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40" grpId="0" animBg="1"/>
      <p:bldP spid="807938" grpId="0"/>
      <p:bldP spid="80793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253BA99-2036-4B14-81E0-F2A6B6BC2A4C}" type="slidenum">
              <a:rPr lang="de-DE" altLang="de-DE" sz="1400" smtClean="0"/>
              <a:pPr eaLnBrk="1" hangingPunct="1">
                <a:spcBef>
                  <a:spcPct val="0"/>
                </a:spcBef>
                <a:buFontTx/>
                <a:buNone/>
              </a:pPr>
              <a:t>69</a:t>
            </a:fld>
            <a:endParaRPr lang="de-DE" altLang="de-DE" sz="1400"/>
          </a:p>
        </p:txBody>
      </p:sp>
      <p:sp>
        <p:nvSpPr>
          <p:cNvPr id="808962" name="Rectangle 2"/>
          <p:cNvSpPr>
            <a:spLocks noGrp="1" noChangeArrowheads="1"/>
          </p:cNvSpPr>
          <p:nvPr>
            <p:ph type="title"/>
          </p:nvPr>
        </p:nvSpPr>
        <p:spPr/>
        <p:txBody>
          <a:bodyPr/>
          <a:lstStyle/>
          <a:p>
            <a:pPr eaLnBrk="1" hangingPunct="1"/>
            <a:r>
              <a:rPr lang="de-DE" altLang="de-DE" sz="2200" b="1"/>
              <a:t>Haupt- und Nebenfunktionen</a:t>
            </a:r>
          </a:p>
        </p:txBody>
      </p:sp>
      <p:sp>
        <p:nvSpPr>
          <p:cNvPr id="808963" name="Rectangle 3"/>
          <p:cNvSpPr>
            <a:spLocks noGrp="1" noChangeArrowheads="1"/>
          </p:cNvSpPr>
          <p:nvPr>
            <p:ph type="body" idx="1"/>
          </p:nvPr>
        </p:nvSpPr>
        <p:spPr>
          <a:xfrm>
            <a:off x="457200" y="1600200"/>
            <a:ext cx="8437563" cy="4525963"/>
          </a:xfrm>
        </p:spPr>
        <p:txBody>
          <a:bodyPr/>
          <a:lstStyle/>
          <a:p>
            <a:pPr eaLnBrk="1" hangingPunct="1">
              <a:buFontTx/>
              <a:buNone/>
            </a:pPr>
            <a:r>
              <a:rPr lang="de-DE" altLang="de-DE" sz="1600" b="1"/>
              <a:t>Funktionen</a:t>
            </a:r>
            <a:r>
              <a:rPr lang="de-DE" altLang="de-DE" sz="1600"/>
              <a:t> </a:t>
            </a:r>
          </a:p>
          <a:p>
            <a:pPr eaLnBrk="1" hangingPunct="1"/>
            <a:r>
              <a:rPr lang="de-DE" altLang="de-DE" sz="1600"/>
              <a:t>werden IMMER durch Wortangabe mit Substantiv und Verb beschrieben</a:t>
            </a:r>
            <a:br>
              <a:rPr lang="de-DE" altLang="de-DE" sz="1600"/>
            </a:br>
            <a:r>
              <a:rPr lang="de-DE" altLang="de-DE" sz="1600"/>
              <a:t>=&gt; „</a:t>
            </a:r>
            <a:r>
              <a:rPr lang="de-DE" altLang="de-DE" sz="1600">
                <a:solidFill>
                  <a:srgbClr val="FF0000"/>
                </a:solidFill>
              </a:rPr>
              <a:t>Druck erhöhen</a:t>
            </a:r>
            <a:r>
              <a:rPr lang="de-DE" altLang="de-DE" sz="1600"/>
              <a:t>“, „</a:t>
            </a:r>
            <a:r>
              <a:rPr lang="de-DE" altLang="de-DE" sz="1600">
                <a:solidFill>
                  <a:srgbClr val="FF0000"/>
                </a:solidFill>
              </a:rPr>
              <a:t>Drehmoment leiten</a:t>
            </a:r>
            <a:r>
              <a:rPr lang="de-DE" altLang="de-DE" sz="1600"/>
              <a:t>“, „</a:t>
            </a:r>
            <a:r>
              <a:rPr lang="de-DE" altLang="de-DE" sz="1600">
                <a:solidFill>
                  <a:srgbClr val="FF0000"/>
                </a:solidFill>
              </a:rPr>
              <a:t>Drehzahl verkleinern</a:t>
            </a:r>
            <a:r>
              <a:rPr lang="de-DE" altLang="de-DE" sz="1600"/>
              <a:t>“</a:t>
            </a:r>
          </a:p>
          <a:p>
            <a:pPr eaLnBrk="1" hangingPunct="1"/>
            <a:r>
              <a:rPr lang="de-DE" altLang="de-DE" sz="1600"/>
              <a:t>Teilfunktionen sind </a:t>
            </a:r>
            <a:r>
              <a:rPr lang="de-DE" altLang="de-DE" sz="1600" i="1">
                <a:solidFill>
                  <a:srgbClr val="0000CC"/>
                </a:solidFill>
              </a:rPr>
              <a:t>Hauptfunktionen</a:t>
            </a:r>
            <a:r>
              <a:rPr lang="de-DE" altLang="de-DE" sz="1600"/>
              <a:t> oder </a:t>
            </a:r>
            <a:r>
              <a:rPr lang="de-DE" altLang="de-DE" sz="1600" i="1">
                <a:solidFill>
                  <a:srgbClr val="008000"/>
                </a:solidFill>
              </a:rPr>
              <a:t>Nebenfunktionen</a:t>
            </a:r>
          </a:p>
          <a:p>
            <a:pPr eaLnBrk="1" hangingPunct="1">
              <a:buFontTx/>
              <a:buNone/>
            </a:pPr>
            <a:endParaRPr lang="de-DE" altLang="de-DE" sz="1600" b="1"/>
          </a:p>
          <a:p>
            <a:pPr eaLnBrk="1" hangingPunct="1">
              <a:buFontTx/>
              <a:buNone/>
            </a:pPr>
            <a:r>
              <a:rPr lang="de-DE" altLang="de-DE" sz="1600" b="1"/>
              <a:t>Hauptfunktionen</a:t>
            </a:r>
          </a:p>
          <a:p>
            <a:pPr eaLnBrk="1" hangingPunct="1"/>
            <a:r>
              <a:rPr lang="de-DE" altLang="de-DE" sz="1600">
                <a:solidFill>
                  <a:srgbClr val="0000CC"/>
                </a:solidFill>
              </a:rPr>
              <a:t>dienen </a:t>
            </a:r>
            <a:r>
              <a:rPr lang="de-DE" altLang="de-DE" sz="1600" b="1" i="1">
                <a:solidFill>
                  <a:srgbClr val="0000CC"/>
                </a:solidFill>
              </a:rPr>
              <a:t>unmittelbar</a:t>
            </a:r>
            <a:r>
              <a:rPr lang="de-DE" altLang="de-DE" sz="1600">
                <a:solidFill>
                  <a:srgbClr val="0000CC"/>
                </a:solidFill>
              </a:rPr>
              <a:t> der Gesamtfunktion</a:t>
            </a:r>
          </a:p>
          <a:p>
            <a:pPr eaLnBrk="1" hangingPunct="1">
              <a:buFontTx/>
              <a:buNone/>
            </a:pPr>
            <a:endParaRPr lang="de-DE" altLang="de-DE" sz="1600"/>
          </a:p>
          <a:p>
            <a:pPr eaLnBrk="1" hangingPunct="1">
              <a:buFontTx/>
              <a:buNone/>
            </a:pPr>
            <a:r>
              <a:rPr lang="de-DE" altLang="de-DE" sz="1600" b="1"/>
              <a:t>Nebenfunktionen</a:t>
            </a:r>
          </a:p>
          <a:p>
            <a:pPr eaLnBrk="1" hangingPunct="1"/>
            <a:r>
              <a:rPr lang="de-DE" altLang="de-DE" sz="1600">
                <a:solidFill>
                  <a:srgbClr val="008000"/>
                </a:solidFill>
              </a:rPr>
              <a:t>tragen nur </a:t>
            </a:r>
            <a:r>
              <a:rPr lang="de-DE" altLang="de-DE" sz="1600" b="1" i="1">
                <a:solidFill>
                  <a:srgbClr val="008000"/>
                </a:solidFill>
              </a:rPr>
              <a:t>mittelbar</a:t>
            </a:r>
            <a:r>
              <a:rPr lang="de-DE" altLang="de-DE" sz="1600">
                <a:solidFill>
                  <a:srgbClr val="008000"/>
                </a:solidFill>
              </a:rPr>
              <a:t> zur Gesamtfunktion bei (Hilfsfunktionen)</a:t>
            </a:r>
          </a:p>
          <a:p>
            <a:pPr eaLnBrk="1" hangingPunct="1"/>
            <a:r>
              <a:rPr lang="de-DE" altLang="de-DE" sz="1600"/>
              <a:t>haben unterstützenden oder ergänzenden Charakter</a:t>
            </a:r>
          </a:p>
          <a:p>
            <a:pPr eaLnBrk="1" hangingPunct="1"/>
            <a:r>
              <a:rPr lang="de-DE" altLang="de-DE" sz="1600"/>
              <a:t>sind häufig von der Art der Lösung der Hauptfunktionen bedingt</a:t>
            </a:r>
          </a:p>
          <a:p>
            <a:pPr eaLnBrk="1" hangingPunct="1"/>
            <a:r>
              <a:rPr lang="de-DE" altLang="de-DE" sz="1600"/>
              <a:t>nicht in allen Fällen sind Haupt- und Nebenfunktionen eindeutig zu unterscheiden</a:t>
            </a:r>
          </a:p>
          <a:p>
            <a:pPr eaLnBrk="1" hangingPunct="1"/>
            <a:r>
              <a:rPr lang="de-DE" altLang="de-DE" sz="1600"/>
              <a:t>bei Änderung von Systemgrenzen können Nebenfunktionen eines Systems zu Hauptfunktionen eines Untersystems werden</a:t>
            </a:r>
          </a:p>
        </p:txBody>
      </p:sp>
      <p:sp>
        <p:nvSpPr>
          <p:cNvPr id="808964" name="Rectangle 4"/>
          <p:cNvSpPr>
            <a:spLocks noChangeArrowheads="1"/>
          </p:cNvSpPr>
          <p:nvPr/>
        </p:nvSpPr>
        <p:spPr bwMode="auto">
          <a:xfrm>
            <a:off x="468313" y="1412875"/>
            <a:ext cx="7200900" cy="1368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08965" name="Rectangle 5"/>
          <p:cNvSpPr>
            <a:spLocks noChangeArrowheads="1"/>
          </p:cNvSpPr>
          <p:nvPr/>
        </p:nvSpPr>
        <p:spPr bwMode="auto">
          <a:xfrm>
            <a:off x="468313" y="2997200"/>
            <a:ext cx="2159000"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grpId="0" nodeType="withEffect">
                                  <p:stCondLst>
                                    <p:cond delay="0"/>
                                  </p:stCondLst>
                                  <p:childTnLst>
                                    <p:animEffect transition="out" filter="blinds(horizontal)">
                                      <p:cBhvr>
                                        <p:cTn id="6" dur="500"/>
                                        <p:tgtEl>
                                          <p:spTgt spid="808964"/>
                                        </p:tgtEl>
                                      </p:cBhvr>
                                    </p:animEffect>
                                    <p:set>
                                      <p:cBhvr>
                                        <p:cTn id="7" dur="1" fill="hold">
                                          <p:stCondLst>
                                            <p:cond delay="499"/>
                                          </p:stCondLst>
                                        </p:cTn>
                                        <p:tgtEl>
                                          <p:spTgt spid="80896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8962"/>
                                        </p:tgtEl>
                                        <p:attrNameLst>
                                          <p:attrName>style.visibility</p:attrName>
                                        </p:attrNameLst>
                                      </p:cBhvr>
                                      <p:to>
                                        <p:strVal val="visible"/>
                                      </p:to>
                                    </p:set>
                                    <p:animEffect transition="in" filter="blinds(horizontal)">
                                      <p:cBhvr>
                                        <p:cTn id="12" dur="500"/>
                                        <p:tgtEl>
                                          <p:spTgt spid="808962"/>
                                        </p:tgtEl>
                                      </p:cBhvr>
                                    </p:animEffect>
                                  </p:childTnLst>
                                </p:cTn>
                              </p:par>
                              <p:par>
                                <p:cTn id="13" presetID="3" presetClass="exit" presetSubtype="10" fill="hold" grpId="0" nodeType="withEffect">
                                  <p:stCondLst>
                                    <p:cond delay="0"/>
                                  </p:stCondLst>
                                  <p:childTnLst>
                                    <p:animEffect transition="out" filter="blinds(horizontal)">
                                      <p:cBhvr>
                                        <p:cTn id="14" dur="500"/>
                                        <p:tgtEl>
                                          <p:spTgt spid="808965"/>
                                        </p:tgtEl>
                                      </p:cBhvr>
                                    </p:animEffect>
                                    <p:set>
                                      <p:cBhvr>
                                        <p:cTn id="15" dur="1" fill="hold">
                                          <p:stCondLst>
                                            <p:cond delay="499"/>
                                          </p:stCondLst>
                                        </p:cTn>
                                        <p:tgtEl>
                                          <p:spTgt spid="808965"/>
                                        </p:tgtEl>
                                        <p:attrNameLst>
                                          <p:attrName>style.visibility</p:attrName>
                                        </p:attrNameLst>
                                      </p:cBhvr>
                                      <p:to>
                                        <p:strVal val="hidden"/>
                                      </p:to>
                                    </p:set>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808963">
                                            <p:txEl>
                                              <p:pRg st="5" end="5"/>
                                            </p:txEl>
                                          </p:spTgt>
                                        </p:tgtEl>
                                        <p:attrNameLst>
                                          <p:attrName>style.visibility</p:attrName>
                                        </p:attrNameLst>
                                      </p:cBhvr>
                                      <p:to>
                                        <p:strVal val="visible"/>
                                      </p:to>
                                    </p:set>
                                    <p:animEffect transition="in" filter="blinds(horizontal)">
                                      <p:cBhvr>
                                        <p:cTn id="19" dur="500"/>
                                        <p:tgtEl>
                                          <p:spTgt spid="808963">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08963">
                                            <p:txEl>
                                              <p:pRg st="7" end="7"/>
                                            </p:txEl>
                                          </p:spTgt>
                                        </p:tgtEl>
                                        <p:attrNameLst>
                                          <p:attrName>style.visibility</p:attrName>
                                        </p:attrNameLst>
                                      </p:cBhvr>
                                      <p:to>
                                        <p:strVal val="visible"/>
                                      </p:to>
                                    </p:set>
                                    <p:animEffect transition="in" filter="blinds(horizontal)">
                                      <p:cBhvr>
                                        <p:cTn id="24" dur="500"/>
                                        <p:tgtEl>
                                          <p:spTgt spid="808963">
                                            <p:txEl>
                                              <p:pRg st="7" end="7"/>
                                            </p:txEl>
                                          </p:spTgt>
                                        </p:tgtEl>
                                      </p:cBhvr>
                                    </p:animEffect>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808963">
                                            <p:txEl>
                                              <p:pRg st="8" end="8"/>
                                            </p:txEl>
                                          </p:spTgt>
                                        </p:tgtEl>
                                        <p:attrNameLst>
                                          <p:attrName>style.visibility</p:attrName>
                                        </p:attrNameLst>
                                      </p:cBhvr>
                                      <p:to>
                                        <p:strVal val="visible"/>
                                      </p:to>
                                    </p:set>
                                    <p:animEffect transition="in" filter="blinds(horizontal)">
                                      <p:cBhvr>
                                        <p:cTn id="28" dur="500"/>
                                        <p:tgtEl>
                                          <p:spTgt spid="808963">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08963">
                                            <p:txEl>
                                              <p:pRg st="9" end="9"/>
                                            </p:txEl>
                                          </p:spTgt>
                                        </p:tgtEl>
                                        <p:attrNameLst>
                                          <p:attrName>style.visibility</p:attrName>
                                        </p:attrNameLst>
                                      </p:cBhvr>
                                      <p:to>
                                        <p:strVal val="visible"/>
                                      </p:to>
                                    </p:set>
                                    <p:animEffect transition="in" filter="blinds(horizontal)">
                                      <p:cBhvr>
                                        <p:cTn id="33" dur="500"/>
                                        <p:tgtEl>
                                          <p:spTgt spid="808963">
                                            <p:txEl>
                                              <p:pRg st="9" end="9"/>
                                            </p:txEl>
                                          </p:spTgt>
                                        </p:tgtEl>
                                      </p:cBhvr>
                                    </p:animEffect>
                                  </p:childTnLst>
                                </p:cTn>
                              </p:par>
                            </p:childTnLst>
                          </p:cTn>
                        </p:par>
                        <p:par>
                          <p:cTn id="34" fill="hold" nodeType="afterGroup">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08963">
                                            <p:txEl>
                                              <p:pRg st="10" end="10"/>
                                            </p:txEl>
                                          </p:spTgt>
                                        </p:tgtEl>
                                        <p:attrNameLst>
                                          <p:attrName>style.visibility</p:attrName>
                                        </p:attrNameLst>
                                      </p:cBhvr>
                                      <p:to>
                                        <p:strVal val="visible"/>
                                      </p:to>
                                    </p:set>
                                    <p:animEffect transition="in" filter="blinds(horizontal)">
                                      <p:cBhvr>
                                        <p:cTn id="37" dur="500"/>
                                        <p:tgtEl>
                                          <p:spTgt spid="808963">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08963">
                                            <p:txEl>
                                              <p:pRg st="11" end="11"/>
                                            </p:txEl>
                                          </p:spTgt>
                                        </p:tgtEl>
                                        <p:attrNameLst>
                                          <p:attrName>style.visibility</p:attrName>
                                        </p:attrNameLst>
                                      </p:cBhvr>
                                      <p:to>
                                        <p:strVal val="visible"/>
                                      </p:to>
                                    </p:set>
                                    <p:animEffect transition="in" filter="blinds(horizontal)">
                                      <p:cBhvr>
                                        <p:cTn id="42" dur="500"/>
                                        <p:tgtEl>
                                          <p:spTgt spid="808963">
                                            <p:txEl>
                                              <p:pRg st="11" end="11"/>
                                            </p:txEl>
                                          </p:spTgt>
                                        </p:tgtEl>
                                      </p:cBhvr>
                                    </p:animEffect>
                                  </p:childTnLst>
                                </p:cTn>
                              </p:par>
                            </p:childTnLst>
                          </p:cTn>
                        </p:par>
                        <p:par>
                          <p:cTn id="43" fill="hold" nodeType="afterGroup">
                            <p:stCondLst>
                              <p:cond delay="500"/>
                            </p:stCondLst>
                            <p:childTnLst>
                              <p:par>
                                <p:cTn id="44" presetID="3" presetClass="entr" presetSubtype="10" fill="hold" grpId="0" nodeType="afterEffect">
                                  <p:stCondLst>
                                    <p:cond delay="0"/>
                                  </p:stCondLst>
                                  <p:childTnLst>
                                    <p:set>
                                      <p:cBhvr>
                                        <p:cTn id="45" dur="1" fill="hold">
                                          <p:stCondLst>
                                            <p:cond delay="0"/>
                                          </p:stCondLst>
                                        </p:cTn>
                                        <p:tgtEl>
                                          <p:spTgt spid="808963">
                                            <p:txEl>
                                              <p:pRg st="12" end="12"/>
                                            </p:txEl>
                                          </p:spTgt>
                                        </p:tgtEl>
                                        <p:attrNameLst>
                                          <p:attrName>style.visibility</p:attrName>
                                        </p:attrNameLst>
                                      </p:cBhvr>
                                      <p:to>
                                        <p:strVal val="visible"/>
                                      </p:to>
                                    </p:set>
                                    <p:animEffect transition="in" filter="blinds(horizontal)">
                                      <p:cBhvr>
                                        <p:cTn id="46" dur="500"/>
                                        <p:tgtEl>
                                          <p:spTgt spid="80896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2" grpId="0"/>
      <p:bldP spid="808963" grpId="0" build="p"/>
      <p:bldP spid="808964" grpId="0" animBg="1"/>
      <p:bldP spid="8089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ctrTitle"/>
          </p:nvPr>
        </p:nvSpPr>
        <p:spPr/>
        <p:txBody>
          <a:bodyPr/>
          <a:lstStyle/>
          <a:p>
            <a:pPr eaLnBrk="1" hangingPunct="1"/>
            <a:br>
              <a:rPr lang="de-DE" altLang="de-DE" sz="4000" dirty="0"/>
            </a:br>
            <a:r>
              <a:rPr lang="de-DE" altLang="de-DE" sz="4000" dirty="0"/>
              <a:t>I) Lernziele und Organisation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9730"/>
                                        </p:tgtEl>
                                        <p:attrNameLst>
                                          <p:attrName>style.visibility</p:attrName>
                                        </p:attrNameLst>
                                      </p:cBhvr>
                                      <p:to>
                                        <p:strVal val="visible"/>
                                      </p:to>
                                    </p:set>
                                    <p:animEffect transition="in" filter="blinds(horizontal)">
                                      <p:cBhvr>
                                        <p:cTn id="7" dur="500"/>
                                        <p:tgtEl>
                                          <p:spTgt spid="329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943916C-4E55-4932-B525-331F65EAABA1}" type="slidenum">
              <a:rPr lang="de-DE" altLang="de-DE" sz="1400" smtClean="0"/>
              <a:pPr eaLnBrk="1" hangingPunct="1">
                <a:spcBef>
                  <a:spcPct val="0"/>
                </a:spcBef>
                <a:buFontTx/>
                <a:buNone/>
              </a:pPr>
              <a:t>70</a:t>
            </a:fld>
            <a:endParaRPr lang="de-DE" altLang="de-DE" sz="1400"/>
          </a:p>
        </p:txBody>
      </p:sp>
      <p:sp>
        <p:nvSpPr>
          <p:cNvPr id="76803" name="Rectangle 2"/>
          <p:cNvSpPr>
            <a:spLocks noGrp="1" noChangeArrowheads="1"/>
          </p:cNvSpPr>
          <p:nvPr>
            <p:ph type="title"/>
          </p:nvPr>
        </p:nvSpPr>
        <p:spPr/>
        <p:txBody>
          <a:bodyPr/>
          <a:lstStyle/>
          <a:p>
            <a:pPr eaLnBrk="1" hangingPunct="1"/>
            <a:r>
              <a:rPr lang="de-DE" altLang="de-DE" sz="2200" b="1"/>
              <a:t>Entwicklung der Funktionsstruktur eines </a:t>
            </a:r>
            <a:br>
              <a:rPr lang="de-DE" altLang="de-DE" sz="2200" b="1"/>
            </a:br>
            <a:r>
              <a:rPr lang="de-DE" altLang="de-DE" sz="2200" b="1"/>
              <a:t>Systems zum Verpacken von Teppichfliesen 1</a:t>
            </a:r>
          </a:p>
        </p:txBody>
      </p:sp>
      <p:sp>
        <p:nvSpPr>
          <p:cNvPr id="809987" name="Rectangle 3"/>
          <p:cNvSpPr>
            <a:spLocks noGrp="1" noChangeArrowheads="1"/>
          </p:cNvSpPr>
          <p:nvPr>
            <p:ph type="body" sz="half" idx="1"/>
          </p:nvPr>
        </p:nvSpPr>
        <p:spPr>
          <a:xfrm>
            <a:off x="457200" y="1600200"/>
            <a:ext cx="8362950" cy="4525963"/>
          </a:xfrm>
        </p:spPr>
        <p:txBody>
          <a:bodyPr/>
          <a:lstStyle/>
          <a:p>
            <a:pPr eaLnBrk="1" hangingPunct="1">
              <a:buFontTx/>
              <a:buNone/>
            </a:pPr>
            <a:r>
              <a:rPr lang="de-DE" altLang="de-DE" sz="1800" b="1"/>
              <a:t>Funktionsstruktur: </a:t>
            </a:r>
            <a:r>
              <a:rPr lang="de-DE" altLang="de-DE" sz="1800"/>
              <a:t>Hauptfunktionen</a:t>
            </a:r>
          </a:p>
          <a:p>
            <a:pPr eaLnBrk="1" hangingPunct="1">
              <a:buFontTx/>
              <a:buNone/>
            </a:pPr>
            <a:r>
              <a:rPr lang="de-DE" altLang="de-DE" sz="1800"/>
              <a:t> </a:t>
            </a:r>
          </a:p>
        </p:txBody>
      </p:sp>
      <p:pic>
        <p:nvPicPr>
          <p:cNvPr id="80998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5288" y="2349500"/>
            <a:ext cx="8424862" cy="3198813"/>
          </a:xfrm>
          <a:noFill/>
        </p:spPr>
      </p:pic>
      <p:sp>
        <p:nvSpPr>
          <p:cNvPr id="809989" name="Rectangle 5"/>
          <p:cNvSpPr>
            <a:spLocks noChangeArrowheads="1"/>
          </p:cNvSpPr>
          <p:nvPr/>
        </p:nvSpPr>
        <p:spPr bwMode="auto">
          <a:xfrm>
            <a:off x="2014538" y="3860800"/>
            <a:ext cx="739775" cy="849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09990" name="Rectangle 6"/>
          <p:cNvSpPr>
            <a:spLocks noChangeArrowheads="1"/>
          </p:cNvSpPr>
          <p:nvPr/>
        </p:nvSpPr>
        <p:spPr bwMode="auto">
          <a:xfrm>
            <a:off x="2773363" y="3860800"/>
            <a:ext cx="1295400" cy="849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09991" name="Rectangle 7"/>
          <p:cNvSpPr>
            <a:spLocks noChangeArrowheads="1"/>
          </p:cNvSpPr>
          <p:nvPr/>
        </p:nvSpPr>
        <p:spPr bwMode="auto">
          <a:xfrm>
            <a:off x="4106863" y="3860800"/>
            <a:ext cx="835025" cy="849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09992" name="Rectangle 8"/>
          <p:cNvSpPr>
            <a:spLocks noChangeArrowheads="1"/>
          </p:cNvSpPr>
          <p:nvPr/>
        </p:nvSpPr>
        <p:spPr bwMode="auto">
          <a:xfrm>
            <a:off x="4957763" y="3860800"/>
            <a:ext cx="1343025" cy="849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09993" name="Rectangle 9"/>
          <p:cNvSpPr>
            <a:spLocks noChangeArrowheads="1"/>
          </p:cNvSpPr>
          <p:nvPr/>
        </p:nvSpPr>
        <p:spPr bwMode="auto">
          <a:xfrm>
            <a:off x="6329363" y="3870325"/>
            <a:ext cx="1143000" cy="849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09994" name="Rectangle 10"/>
          <p:cNvSpPr>
            <a:spLocks noChangeArrowheads="1"/>
          </p:cNvSpPr>
          <p:nvPr/>
        </p:nvSpPr>
        <p:spPr bwMode="auto">
          <a:xfrm>
            <a:off x="0" y="3460750"/>
            <a:ext cx="8964613" cy="2200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09995" name="Text Box 11"/>
          <p:cNvSpPr txBox="1">
            <a:spLocks noChangeArrowheads="1"/>
          </p:cNvSpPr>
          <p:nvPr/>
        </p:nvSpPr>
        <p:spPr bwMode="auto">
          <a:xfrm rot="-5400000">
            <a:off x="8068469" y="5325269"/>
            <a:ext cx="201453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09996" name="Text Box 12"/>
          <p:cNvSpPr txBox="1">
            <a:spLocks noChangeArrowheads="1"/>
          </p:cNvSpPr>
          <p:nvPr/>
        </p:nvSpPr>
        <p:spPr bwMode="auto">
          <a:xfrm>
            <a:off x="2624138" y="5276850"/>
            <a:ext cx="139541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500" b="1">
                <a:solidFill>
                  <a:srgbClr val="0000CC"/>
                </a:solidFill>
                <a:latin typeface="Arial Narrow" pitchFamily="34" charset="0"/>
              </a:rPr>
              <a:t>= Hauptfluß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987">
                                            <p:txEl>
                                              <p:pRg st="0" end="0"/>
                                            </p:txEl>
                                          </p:spTgt>
                                        </p:tgtEl>
                                        <p:attrNameLst>
                                          <p:attrName>style.visibility</p:attrName>
                                        </p:attrNameLst>
                                      </p:cBhvr>
                                      <p:to>
                                        <p:strVal val="visible"/>
                                      </p:to>
                                    </p:set>
                                    <p:animEffect transition="in" filter="blinds(horizontal)">
                                      <p:cBhvr>
                                        <p:cTn id="7" dur="500"/>
                                        <p:tgtEl>
                                          <p:spTgt spid="80998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09988"/>
                                        </p:tgtEl>
                                        <p:attrNameLst>
                                          <p:attrName>style.visibility</p:attrName>
                                        </p:attrNameLst>
                                      </p:cBhvr>
                                      <p:to>
                                        <p:strVal val="visible"/>
                                      </p:to>
                                    </p:set>
                                    <p:animEffect transition="in" filter="blinds(horizontal)">
                                      <p:cBhvr>
                                        <p:cTn id="10" dur="500"/>
                                        <p:tgtEl>
                                          <p:spTgt spid="80998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09995"/>
                                        </p:tgtEl>
                                        <p:attrNameLst>
                                          <p:attrName>style.visibility</p:attrName>
                                        </p:attrNameLst>
                                      </p:cBhvr>
                                      <p:to>
                                        <p:strVal val="visible"/>
                                      </p:to>
                                    </p:set>
                                    <p:animEffect transition="in" filter="blinds(horizontal)">
                                      <p:cBhvr>
                                        <p:cTn id="13" dur="500"/>
                                        <p:tgtEl>
                                          <p:spTgt spid="80999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809994"/>
                                        </p:tgtEl>
                                      </p:cBhvr>
                                    </p:animEffect>
                                    <p:set>
                                      <p:cBhvr>
                                        <p:cTn id="18" dur="1" fill="hold">
                                          <p:stCondLst>
                                            <p:cond delay="499"/>
                                          </p:stCondLst>
                                        </p:cTn>
                                        <p:tgtEl>
                                          <p:spTgt spid="809994"/>
                                        </p:tgtEl>
                                        <p:attrNameLst>
                                          <p:attrName>style.visibility</p:attrName>
                                        </p:attrNameLst>
                                      </p:cBhvr>
                                      <p:to>
                                        <p:strVal val="hidden"/>
                                      </p:to>
                                    </p:set>
                                  </p:childTnLst>
                                </p:cTn>
                              </p:par>
                            </p:childTnLst>
                          </p:cTn>
                        </p:par>
                        <p:par>
                          <p:cTn id="19" fill="hold" nodeType="afterGroup">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809987">
                                            <p:txEl>
                                              <p:pRg st="1" end="1"/>
                                            </p:txEl>
                                          </p:spTgt>
                                        </p:tgtEl>
                                        <p:attrNameLst>
                                          <p:attrName>style.visibility</p:attrName>
                                        </p:attrNameLst>
                                      </p:cBhvr>
                                      <p:to>
                                        <p:strVal val="visible"/>
                                      </p:to>
                                    </p:set>
                                    <p:animEffect transition="in" filter="blinds(horizontal)">
                                      <p:cBhvr>
                                        <p:cTn id="22" dur="500"/>
                                        <p:tgtEl>
                                          <p:spTgt spid="80998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809989"/>
                                        </p:tgtEl>
                                      </p:cBhvr>
                                    </p:animEffect>
                                    <p:set>
                                      <p:cBhvr>
                                        <p:cTn id="27" dur="1" fill="hold">
                                          <p:stCondLst>
                                            <p:cond delay="499"/>
                                          </p:stCondLst>
                                        </p:cTn>
                                        <p:tgtEl>
                                          <p:spTgt spid="80998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809990"/>
                                        </p:tgtEl>
                                      </p:cBhvr>
                                    </p:animEffect>
                                    <p:set>
                                      <p:cBhvr>
                                        <p:cTn id="32" dur="1" fill="hold">
                                          <p:stCondLst>
                                            <p:cond delay="499"/>
                                          </p:stCondLst>
                                        </p:cTn>
                                        <p:tgtEl>
                                          <p:spTgt spid="80999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809991"/>
                                        </p:tgtEl>
                                      </p:cBhvr>
                                    </p:animEffect>
                                    <p:set>
                                      <p:cBhvr>
                                        <p:cTn id="37" dur="1" fill="hold">
                                          <p:stCondLst>
                                            <p:cond delay="499"/>
                                          </p:stCondLst>
                                        </p:cTn>
                                        <p:tgtEl>
                                          <p:spTgt spid="80999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809992"/>
                                        </p:tgtEl>
                                      </p:cBhvr>
                                    </p:animEffect>
                                    <p:set>
                                      <p:cBhvr>
                                        <p:cTn id="42" dur="1" fill="hold">
                                          <p:stCondLst>
                                            <p:cond delay="499"/>
                                          </p:stCondLst>
                                        </p:cTn>
                                        <p:tgtEl>
                                          <p:spTgt spid="80999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0" nodeType="clickEffect">
                                  <p:stCondLst>
                                    <p:cond delay="0"/>
                                  </p:stCondLst>
                                  <p:childTnLst>
                                    <p:animEffect transition="out" filter="blinds(horizontal)">
                                      <p:cBhvr>
                                        <p:cTn id="46" dur="500"/>
                                        <p:tgtEl>
                                          <p:spTgt spid="809993"/>
                                        </p:tgtEl>
                                      </p:cBhvr>
                                    </p:animEffect>
                                    <p:set>
                                      <p:cBhvr>
                                        <p:cTn id="47" dur="1" fill="hold">
                                          <p:stCondLst>
                                            <p:cond delay="499"/>
                                          </p:stCondLst>
                                        </p:cTn>
                                        <p:tgtEl>
                                          <p:spTgt spid="809993"/>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09996"/>
                                        </p:tgtEl>
                                        <p:attrNameLst>
                                          <p:attrName>style.visibility</p:attrName>
                                        </p:attrNameLst>
                                      </p:cBhvr>
                                      <p:to>
                                        <p:strVal val="visible"/>
                                      </p:to>
                                    </p:set>
                                    <p:animEffect transition="in" filter="blinds(horizontal)">
                                      <p:cBhvr>
                                        <p:cTn id="52" dur="500"/>
                                        <p:tgtEl>
                                          <p:spTgt spid="809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7" grpId="0" build="p"/>
      <p:bldP spid="809989" grpId="0" animBg="1"/>
      <p:bldP spid="809990" grpId="0" animBg="1"/>
      <p:bldP spid="809991" grpId="0" animBg="1"/>
      <p:bldP spid="809992" grpId="0" animBg="1"/>
      <p:bldP spid="809993" grpId="0" animBg="1"/>
      <p:bldP spid="809994" grpId="0" animBg="1"/>
      <p:bldP spid="809995" grpId="0"/>
      <p:bldP spid="80999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A857E80-2226-43E7-9369-7E15E3F3C5CE}" type="slidenum">
              <a:rPr lang="de-DE" altLang="de-DE" sz="1400" smtClean="0"/>
              <a:pPr eaLnBrk="1" hangingPunct="1">
                <a:spcBef>
                  <a:spcPct val="0"/>
                </a:spcBef>
                <a:buFontTx/>
                <a:buNone/>
              </a:pPr>
              <a:t>71</a:t>
            </a:fld>
            <a:endParaRPr lang="de-DE" altLang="de-DE" sz="1400"/>
          </a:p>
        </p:txBody>
      </p:sp>
      <p:sp>
        <p:nvSpPr>
          <p:cNvPr id="77827" name="Rectangle 2"/>
          <p:cNvSpPr>
            <a:spLocks noGrp="1" noChangeArrowheads="1"/>
          </p:cNvSpPr>
          <p:nvPr>
            <p:ph type="title"/>
          </p:nvPr>
        </p:nvSpPr>
        <p:spPr/>
        <p:txBody>
          <a:bodyPr/>
          <a:lstStyle/>
          <a:p>
            <a:pPr eaLnBrk="1" hangingPunct="1"/>
            <a:r>
              <a:rPr lang="de-DE" altLang="de-DE" sz="2200" b="1"/>
              <a:t>Entwicklung der Funktionsstruktur eines </a:t>
            </a:r>
            <a:br>
              <a:rPr lang="de-DE" altLang="de-DE" sz="2200" b="1"/>
            </a:br>
            <a:r>
              <a:rPr lang="de-DE" altLang="de-DE" sz="2200" b="1"/>
              <a:t>Systems zum Verpacken von Teppichfliesen 2</a:t>
            </a:r>
          </a:p>
        </p:txBody>
      </p:sp>
      <p:sp>
        <p:nvSpPr>
          <p:cNvPr id="811011" name="Rectangle 3"/>
          <p:cNvSpPr>
            <a:spLocks noGrp="1" noChangeArrowheads="1"/>
          </p:cNvSpPr>
          <p:nvPr>
            <p:ph type="body" sz="half" idx="1"/>
          </p:nvPr>
        </p:nvSpPr>
        <p:spPr>
          <a:xfrm>
            <a:off x="457200" y="1600200"/>
            <a:ext cx="8362950" cy="4525963"/>
          </a:xfrm>
        </p:spPr>
        <p:txBody>
          <a:bodyPr/>
          <a:lstStyle/>
          <a:p>
            <a:pPr eaLnBrk="1" hangingPunct="1">
              <a:buFontTx/>
              <a:buNone/>
            </a:pPr>
            <a:r>
              <a:rPr lang="de-DE" altLang="de-DE" sz="1800" b="1"/>
              <a:t>Funktionsstruktur: </a:t>
            </a:r>
            <a:r>
              <a:rPr lang="de-DE" altLang="de-DE" sz="1800"/>
              <a:t>Haupt- und Nebenfunktionen (hier ohne Energieumsatz)</a:t>
            </a:r>
            <a:endParaRPr lang="de-DE" altLang="de-DE" sz="1800" b="1"/>
          </a:p>
          <a:p>
            <a:pPr eaLnBrk="1" hangingPunct="1">
              <a:buFontTx/>
              <a:buNone/>
            </a:pPr>
            <a:r>
              <a:rPr lang="de-DE" altLang="de-DE" sz="1800"/>
              <a:t> </a:t>
            </a:r>
          </a:p>
        </p:txBody>
      </p:sp>
      <p:pic>
        <p:nvPicPr>
          <p:cNvPr id="81101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9750" y="2347913"/>
            <a:ext cx="8208963" cy="4106862"/>
          </a:xfrm>
          <a:noFill/>
        </p:spPr>
      </p:pic>
      <p:sp>
        <p:nvSpPr>
          <p:cNvPr id="811013" name="Text Box 5"/>
          <p:cNvSpPr txBox="1">
            <a:spLocks noChangeArrowheads="1"/>
          </p:cNvSpPr>
          <p:nvPr/>
        </p:nvSpPr>
        <p:spPr bwMode="auto">
          <a:xfrm>
            <a:off x="3033713" y="5657850"/>
            <a:ext cx="59880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500">
                <a:latin typeface="Arial Narrow" pitchFamily="34" charset="0"/>
              </a:rPr>
              <a:t>(</a:t>
            </a:r>
            <a:r>
              <a:rPr lang="de-DE" altLang="de-DE" sz="1500" b="1">
                <a:solidFill>
                  <a:srgbClr val="0000CC"/>
                </a:solidFill>
                <a:latin typeface="Arial Narrow" pitchFamily="34" charset="0"/>
              </a:rPr>
              <a:t>Hauptfluß</a:t>
            </a:r>
            <a:r>
              <a:rPr lang="de-DE" altLang="de-DE" sz="1500">
                <a:latin typeface="Arial Narrow" pitchFamily="34" charset="0"/>
              </a:rPr>
              <a:t>)		            </a:t>
            </a:r>
            <a:r>
              <a:rPr lang="de-DE" altLang="de-DE" sz="1500" b="1">
                <a:solidFill>
                  <a:srgbClr val="0000CC"/>
                </a:solidFill>
                <a:latin typeface="Arial Narrow" pitchFamily="34" charset="0"/>
              </a:rPr>
              <a:t>Zweck des Systems: Verpackte Teppichfliesen</a:t>
            </a:r>
          </a:p>
        </p:txBody>
      </p:sp>
      <p:sp>
        <p:nvSpPr>
          <p:cNvPr id="811014" name="Text Box 6"/>
          <p:cNvSpPr txBox="1">
            <a:spLocks noChangeArrowheads="1"/>
          </p:cNvSpPr>
          <p:nvPr/>
        </p:nvSpPr>
        <p:spPr bwMode="auto">
          <a:xfrm rot="-5400000">
            <a:off x="8068469" y="5325269"/>
            <a:ext cx="201453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1011">
                                            <p:txEl>
                                              <p:pRg st="0" end="0"/>
                                            </p:txEl>
                                          </p:spTgt>
                                        </p:tgtEl>
                                        <p:attrNameLst>
                                          <p:attrName>style.visibility</p:attrName>
                                        </p:attrNameLst>
                                      </p:cBhvr>
                                      <p:to>
                                        <p:strVal val="visible"/>
                                      </p:to>
                                    </p:set>
                                    <p:animEffect transition="in" filter="blinds(horizontal)">
                                      <p:cBhvr>
                                        <p:cTn id="7" dur="500"/>
                                        <p:tgtEl>
                                          <p:spTgt spid="81101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1011">
                                            <p:txEl>
                                              <p:pRg st="1" end="1"/>
                                            </p:txEl>
                                          </p:spTgt>
                                        </p:tgtEl>
                                        <p:attrNameLst>
                                          <p:attrName>style.visibility</p:attrName>
                                        </p:attrNameLst>
                                      </p:cBhvr>
                                      <p:to>
                                        <p:strVal val="visible"/>
                                      </p:to>
                                    </p:set>
                                    <p:animEffect transition="in" filter="blinds(horizontal)">
                                      <p:cBhvr>
                                        <p:cTn id="10" dur="500"/>
                                        <p:tgtEl>
                                          <p:spTgt spid="8110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811012"/>
                                        </p:tgtEl>
                                        <p:attrNameLst>
                                          <p:attrName>style.visibility</p:attrName>
                                        </p:attrNameLst>
                                      </p:cBhvr>
                                      <p:to>
                                        <p:strVal val="visible"/>
                                      </p:to>
                                    </p:set>
                                    <p:animEffect transition="in" filter="blinds(horizontal)">
                                      <p:cBhvr>
                                        <p:cTn id="15" dur="500"/>
                                        <p:tgtEl>
                                          <p:spTgt spid="8110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11014"/>
                                        </p:tgtEl>
                                        <p:attrNameLst>
                                          <p:attrName>style.visibility</p:attrName>
                                        </p:attrNameLst>
                                      </p:cBhvr>
                                      <p:to>
                                        <p:strVal val="visible"/>
                                      </p:to>
                                    </p:set>
                                    <p:animEffect transition="in" filter="blinds(horizontal)">
                                      <p:cBhvr>
                                        <p:cTn id="18" dur="500"/>
                                        <p:tgtEl>
                                          <p:spTgt spid="8110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11013"/>
                                        </p:tgtEl>
                                        <p:attrNameLst>
                                          <p:attrName>style.visibility</p:attrName>
                                        </p:attrNameLst>
                                      </p:cBhvr>
                                      <p:to>
                                        <p:strVal val="visible"/>
                                      </p:to>
                                    </p:set>
                                    <p:animEffect transition="in" filter="blinds(horizontal)">
                                      <p:cBhvr>
                                        <p:cTn id="23" dur="500"/>
                                        <p:tgtEl>
                                          <p:spTgt spid="81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1" grpId="0" build="p"/>
      <p:bldP spid="811013" grpId="0"/>
      <p:bldP spid="8110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639F81A-9BB0-4A2D-A55B-6E6DF4640663}" type="slidenum">
              <a:rPr lang="de-DE" altLang="de-DE" sz="1400" smtClean="0"/>
              <a:pPr eaLnBrk="1" hangingPunct="1">
                <a:spcBef>
                  <a:spcPct val="0"/>
                </a:spcBef>
                <a:buFontTx/>
                <a:buNone/>
              </a:pPr>
              <a:t>72</a:t>
            </a:fld>
            <a:endParaRPr lang="de-DE" altLang="de-DE" sz="1400"/>
          </a:p>
        </p:txBody>
      </p:sp>
      <p:sp>
        <p:nvSpPr>
          <p:cNvPr id="78851" name="Rectangle 2"/>
          <p:cNvSpPr>
            <a:spLocks noGrp="1" noChangeArrowheads="1"/>
          </p:cNvSpPr>
          <p:nvPr>
            <p:ph type="title"/>
          </p:nvPr>
        </p:nvSpPr>
        <p:spPr/>
        <p:txBody>
          <a:bodyPr/>
          <a:lstStyle/>
          <a:p>
            <a:pPr eaLnBrk="1" hangingPunct="1"/>
            <a:r>
              <a:rPr lang="de-DE" altLang="de-DE" sz="2200" b="1"/>
              <a:t>Entwicklung der Funktionsstruktur einer</a:t>
            </a:r>
            <a:br>
              <a:rPr lang="de-DE" altLang="de-DE" sz="2200" b="1"/>
            </a:br>
            <a:r>
              <a:rPr lang="de-DE" altLang="de-DE" sz="2200" b="1"/>
              <a:t>Kartoffel-Vollernte-Maschine</a:t>
            </a:r>
          </a:p>
        </p:txBody>
      </p:sp>
      <p:pic>
        <p:nvPicPr>
          <p:cNvPr id="8120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76288" y="1600200"/>
            <a:ext cx="7591425" cy="4525963"/>
          </a:xfrm>
          <a:noFill/>
        </p:spPr>
      </p:pic>
      <p:sp>
        <p:nvSpPr>
          <p:cNvPr id="78853" name="Text Box 4"/>
          <p:cNvSpPr txBox="1">
            <a:spLocks noChangeArrowheads="1"/>
          </p:cNvSpPr>
          <p:nvPr/>
        </p:nvSpPr>
        <p:spPr bwMode="auto">
          <a:xfrm rot="-5400000">
            <a:off x="8047831" y="4952207"/>
            <a:ext cx="19923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12037" name="Text Box 5"/>
          <p:cNvSpPr txBox="1">
            <a:spLocks noChangeArrowheads="1"/>
          </p:cNvSpPr>
          <p:nvPr/>
        </p:nvSpPr>
        <p:spPr bwMode="auto">
          <a:xfrm>
            <a:off x="468313" y="1436688"/>
            <a:ext cx="2308225"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b="1"/>
              <a:t>Gesamtfunktion</a:t>
            </a:r>
          </a:p>
        </p:txBody>
      </p:sp>
      <p:sp>
        <p:nvSpPr>
          <p:cNvPr id="812038" name="Text Box 6"/>
          <p:cNvSpPr txBox="1">
            <a:spLocks noChangeArrowheads="1"/>
          </p:cNvSpPr>
          <p:nvPr/>
        </p:nvSpPr>
        <p:spPr bwMode="auto">
          <a:xfrm>
            <a:off x="468313" y="2581275"/>
            <a:ext cx="69580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b="1"/>
              <a:t>Funktionsstruktur: </a:t>
            </a:r>
            <a:r>
              <a:rPr lang="de-DE" altLang="de-DE" sz="1600"/>
              <a:t>Haupt- und Nebenfunktionen (hier ohne Signalumsatz)</a:t>
            </a:r>
          </a:p>
        </p:txBody>
      </p:sp>
      <p:grpSp>
        <p:nvGrpSpPr>
          <p:cNvPr id="812039" name="Group 7"/>
          <p:cNvGrpSpPr>
            <a:grpSpLocks/>
          </p:cNvGrpSpPr>
          <p:nvPr/>
        </p:nvGrpSpPr>
        <p:grpSpPr bwMode="auto">
          <a:xfrm>
            <a:off x="755650" y="4845050"/>
            <a:ext cx="7632700" cy="1609725"/>
            <a:chOff x="476" y="3052"/>
            <a:chExt cx="4808" cy="1014"/>
          </a:xfrm>
        </p:grpSpPr>
        <p:sp>
          <p:nvSpPr>
            <p:cNvPr id="78863" name="Rectangle 8"/>
            <p:cNvSpPr>
              <a:spLocks noChangeArrowheads="1"/>
            </p:cNvSpPr>
            <p:nvPr/>
          </p:nvSpPr>
          <p:spPr bwMode="auto">
            <a:xfrm>
              <a:off x="476" y="3113"/>
              <a:ext cx="4808" cy="9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8864" name="Rectangle 9"/>
            <p:cNvSpPr>
              <a:spLocks noChangeArrowheads="1"/>
            </p:cNvSpPr>
            <p:nvPr/>
          </p:nvSpPr>
          <p:spPr bwMode="auto">
            <a:xfrm>
              <a:off x="1020" y="3052"/>
              <a:ext cx="4128" cy="15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grpSp>
      <p:grpSp>
        <p:nvGrpSpPr>
          <p:cNvPr id="812042" name="Group 10"/>
          <p:cNvGrpSpPr>
            <a:grpSpLocks/>
          </p:cNvGrpSpPr>
          <p:nvPr/>
        </p:nvGrpSpPr>
        <p:grpSpPr bwMode="auto">
          <a:xfrm>
            <a:off x="539750" y="2852738"/>
            <a:ext cx="7632700" cy="1603375"/>
            <a:chOff x="340" y="1797"/>
            <a:chExt cx="4808" cy="1010"/>
          </a:xfrm>
        </p:grpSpPr>
        <p:sp>
          <p:nvSpPr>
            <p:cNvPr id="78861" name="Rectangle 11"/>
            <p:cNvSpPr>
              <a:spLocks noChangeArrowheads="1"/>
            </p:cNvSpPr>
            <p:nvPr/>
          </p:nvSpPr>
          <p:spPr bwMode="auto">
            <a:xfrm>
              <a:off x="340" y="1797"/>
              <a:ext cx="4808" cy="9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78862" name="Rectangle 12"/>
            <p:cNvSpPr>
              <a:spLocks noChangeArrowheads="1"/>
            </p:cNvSpPr>
            <p:nvPr/>
          </p:nvSpPr>
          <p:spPr bwMode="auto">
            <a:xfrm>
              <a:off x="979" y="2671"/>
              <a:ext cx="3946"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grpSp>
      <p:sp>
        <p:nvSpPr>
          <p:cNvPr id="812045" name="Text Box 13"/>
          <p:cNvSpPr txBox="1">
            <a:spLocks noChangeArrowheads="1"/>
          </p:cNvSpPr>
          <p:nvPr/>
        </p:nvSpPr>
        <p:spPr bwMode="auto">
          <a:xfrm>
            <a:off x="1258888" y="6308725"/>
            <a:ext cx="53101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500" b="1">
                <a:solidFill>
                  <a:srgbClr val="0000CC"/>
                </a:solidFill>
                <a:latin typeface="Arial Narrow" pitchFamily="34" charset="0"/>
              </a:rPr>
              <a:t>Hauptfluß: hier Stoff-Fluß (Zweck des Systems: Geerntete Kartoffeln)</a:t>
            </a:r>
          </a:p>
        </p:txBody>
      </p:sp>
      <p:sp>
        <p:nvSpPr>
          <p:cNvPr id="812046" name="Rectangle 14"/>
          <p:cNvSpPr>
            <a:spLocks noChangeArrowheads="1"/>
          </p:cNvSpPr>
          <p:nvPr/>
        </p:nvSpPr>
        <p:spPr bwMode="auto">
          <a:xfrm>
            <a:off x="173038" y="4221163"/>
            <a:ext cx="8359775" cy="10080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12047" name="Text Box 15"/>
          <p:cNvSpPr txBox="1">
            <a:spLocks noChangeArrowheads="1"/>
          </p:cNvSpPr>
          <p:nvPr/>
        </p:nvSpPr>
        <p:spPr bwMode="auto">
          <a:xfrm>
            <a:off x="1258888" y="6524625"/>
            <a:ext cx="23256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500" b="1">
                <a:solidFill>
                  <a:srgbClr val="FF0000"/>
                </a:solidFill>
                <a:latin typeface="Arial Narrow" pitchFamily="34" charset="0"/>
              </a:rPr>
              <a:t>Nebenfluß: hier Energie-Fluß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2037"/>
                                        </p:tgtEl>
                                        <p:attrNameLst>
                                          <p:attrName>style.visibility</p:attrName>
                                        </p:attrNameLst>
                                      </p:cBhvr>
                                      <p:to>
                                        <p:strVal val="visible"/>
                                      </p:to>
                                    </p:set>
                                    <p:animEffect transition="in" filter="blinds(horizontal)">
                                      <p:cBhvr>
                                        <p:cTn id="7" dur="500"/>
                                        <p:tgtEl>
                                          <p:spTgt spid="812037"/>
                                        </p:tgtEl>
                                      </p:cBhvr>
                                    </p:animEffect>
                                  </p:childTnLst>
                                </p:cTn>
                              </p:par>
                              <p:par>
                                <p:cTn id="8" presetID="3" presetClass="entr" presetSubtype="10" fill="hold" nodeType="withEffect">
                                  <p:stCondLst>
                                    <p:cond delay="0"/>
                                  </p:stCondLst>
                                  <p:childTnLst>
                                    <p:set>
                                      <p:cBhvr>
                                        <p:cTn id="9" dur="1" fill="hold">
                                          <p:stCondLst>
                                            <p:cond delay="0"/>
                                          </p:stCondLst>
                                        </p:cTn>
                                        <p:tgtEl>
                                          <p:spTgt spid="812035"/>
                                        </p:tgtEl>
                                        <p:attrNameLst>
                                          <p:attrName>style.visibility</p:attrName>
                                        </p:attrNameLst>
                                      </p:cBhvr>
                                      <p:to>
                                        <p:strVal val="visible"/>
                                      </p:to>
                                    </p:set>
                                    <p:animEffect transition="in" filter="blinds(horizontal)">
                                      <p:cBhvr>
                                        <p:cTn id="10" dur="500"/>
                                        <p:tgtEl>
                                          <p:spTgt spid="8120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12038"/>
                                        </p:tgtEl>
                                        <p:attrNameLst>
                                          <p:attrName>style.visibility</p:attrName>
                                        </p:attrNameLst>
                                      </p:cBhvr>
                                      <p:to>
                                        <p:strVal val="visible"/>
                                      </p:to>
                                    </p:set>
                                    <p:animEffect transition="in" filter="blinds(horizontal)">
                                      <p:cBhvr>
                                        <p:cTn id="15" dur="500"/>
                                        <p:tgtEl>
                                          <p:spTgt spid="8120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0" nodeType="clickEffect">
                                  <p:stCondLst>
                                    <p:cond delay="0"/>
                                  </p:stCondLst>
                                  <p:childTnLst>
                                    <p:animEffect transition="out" filter="blinds(horizontal)">
                                      <p:cBhvr>
                                        <p:cTn id="19" dur="500"/>
                                        <p:tgtEl>
                                          <p:spTgt spid="812046"/>
                                        </p:tgtEl>
                                      </p:cBhvr>
                                    </p:animEffect>
                                    <p:set>
                                      <p:cBhvr>
                                        <p:cTn id="20" dur="1" fill="hold">
                                          <p:stCondLst>
                                            <p:cond delay="499"/>
                                          </p:stCondLst>
                                        </p:cTn>
                                        <p:tgtEl>
                                          <p:spTgt spid="81204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812039"/>
                                        </p:tgtEl>
                                      </p:cBhvr>
                                    </p:animEffect>
                                    <p:set>
                                      <p:cBhvr>
                                        <p:cTn id="25" dur="1" fill="hold">
                                          <p:stCondLst>
                                            <p:cond delay="499"/>
                                          </p:stCondLst>
                                        </p:cTn>
                                        <p:tgtEl>
                                          <p:spTgt spid="812039"/>
                                        </p:tgtEl>
                                        <p:attrNameLst>
                                          <p:attrName>style.visibility</p:attrName>
                                        </p:attrNameLst>
                                      </p:cBhvr>
                                      <p:to>
                                        <p:strVal val="hidden"/>
                                      </p:to>
                                    </p:set>
                                  </p:childTnLst>
                                </p:cTn>
                              </p:par>
                              <p:par>
                                <p:cTn id="26" presetID="3" presetClass="entr" presetSubtype="10" fill="hold" grpId="0" nodeType="withEffect">
                                  <p:stCondLst>
                                    <p:cond delay="0"/>
                                  </p:stCondLst>
                                  <p:childTnLst>
                                    <p:set>
                                      <p:cBhvr>
                                        <p:cTn id="27" dur="1" fill="hold">
                                          <p:stCondLst>
                                            <p:cond delay="0"/>
                                          </p:stCondLst>
                                        </p:cTn>
                                        <p:tgtEl>
                                          <p:spTgt spid="812045"/>
                                        </p:tgtEl>
                                        <p:attrNameLst>
                                          <p:attrName>style.visibility</p:attrName>
                                        </p:attrNameLst>
                                      </p:cBhvr>
                                      <p:to>
                                        <p:strVal val="visible"/>
                                      </p:to>
                                    </p:set>
                                    <p:animEffect transition="in" filter="blinds(horizontal)">
                                      <p:cBhvr>
                                        <p:cTn id="28" dur="500"/>
                                        <p:tgtEl>
                                          <p:spTgt spid="8120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nodeType="clickEffect">
                                  <p:stCondLst>
                                    <p:cond delay="0"/>
                                  </p:stCondLst>
                                  <p:childTnLst>
                                    <p:animEffect transition="out" filter="blinds(horizontal)">
                                      <p:cBhvr>
                                        <p:cTn id="32" dur="500"/>
                                        <p:tgtEl>
                                          <p:spTgt spid="812042"/>
                                        </p:tgtEl>
                                      </p:cBhvr>
                                    </p:animEffect>
                                    <p:set>
                                      <p:cBhvr>
                                        <p:cTn id="33" dur="1" fill="hold">
                                          <p:stCondLst>
                                            <p:cond delay="499"/>
                                          </p:stCondLst>
                                        </p:cTn>
                                        <p:tgtEl>
                                          <p:spTgt spid="812042"/>
                                        </p:tgtEl>
                                        <p:attrNameLst>
                                          <p:attrName>style.visibility</p:attrName>
                                        </p:attrNameLst>
                                      </p:cBhvr>
                                      <p:to>
                                        <p:strVal val="hidden"/>
                                      </p:to>
                                    </p:set>
                                  </p:childTnLst>
                                </p:cTn>
                              </p:par>
                              <p:par>
                                <p:cTn id="34" presetID="3" presetClass="entr" presetSubtype="10" fill="hold" grpId="0" nodeType="withEffect">
                                  <p:stCondLst>
                                    <p:cond delay="0"/>
                                  </p:stCondLst>
                                  <p:childTnLst>
                                    <p:set>
                                      <p:cBhvr>
                                        <p:cTn id="35" dur="1" fill="hold">
                                          <p:stCondLst>
                                            <p:cond delay="0"/>
                                          </p:stCondLst>
                                        </p:cTn>
                                        <p:tgtEl>
                                          <p:spTgt spid="812047"/>
                                        </p:tgtEl>
                                        <p:attrNameLst>
                                          <p:attrName>style.visibility</p:attrName>
                                        </p:attrNameLst>
                                      </p:cBhvr>
                                      <p:to>
                                        <p:strVal val="visible"/>
                                      </p:to>
                                    </p:set>
                                    <p:animEffect transition="in" filter="blinds(horizontal)">
                                      <p:cBhvr>
                                        <p:cTn id="36" dur="500"/>
                                        <p:tgtEl>
                                          <p:spTgt spid="812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7" grpId="0"/>
      <p:bldP spid="812038" grpId="0"/>
      <p:bldP spid="812045" grpId="0"/>
      <p:bldP spid="812046" grpId="0" animBg="1"/>
      <p:bldP spid="81204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ctrTitle"/>
          </p:nvPr>
        </p:nvSpPr>
        <p:spPr>
          <a:xfrm>
            <a:off x="685800" y="2130425"/>
            <a:ext cx="8458200" cy="1470025"/>
          </a:xfrm>
        </p:spPr>
        <p:txBody>
          <a:bodyPr/>
          <a:lstStyle/>
          <a:p>
            <a:pPr algn="l" eaLnBrk="1" hangingPunct="1"/>
            <a:br>
              <a:rPr lang="de-DE" altLang="de-DE" sz="2800" b="1"/>
            </a:br>
            <a:r>
              <a:rPr lang="de-DE" altLang="de-DE" sz="2800" b="1"/>
              <a:t>2.	Suchen von Wirkprinzipien zum</a:t>
            </a:r>
            <a:br>
              <a:rPr lang="de-DE" altLang="de-DE" sz="2800" b="1"/>
            </a:br>
            <a:r>
              <a:rPr lang="de-DE" altLang="de-DE" sz="2800" b="1"/>
              <a:t>	Erfüllen der Teilfunktionen</a:t>
            </a:r>
            <a:br>
              <a:rPr lang="de-DE" altLang="de-DE" sz="2800" b="1"/>
            </a:br>
            <a:r>
              <a:rPr lang="de-DE" altLang="de-DE" sz="2800" b="1"/>
              <a:t>	</a:t>
            </a:r>
            <a:r>
              <a:rPr lang="de-DE" altLang="de-DE" sz="2800"/>
              <a:t>(Suchen von Lösungen für Teilfunktionen)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92578"/>
                                        </p:tgtEl>
                                        <p:attrNameLst>
                                          <p:attrName>style.visibility</p:attrName>
                                        </p:attrNameLst>
                                      </p:cBhvr>
                                      <p:to>
                                        <p:strVal val="visible"/>
                                      </p:to>
                                    </p:set>
                                    <p:animEffect transition="in" filter="blinds(horizontal)">
                                      <p:cBhvr>
                                        <p:cTn id="7" dur="500"/>
                                        <p:tgtEl>
                                          <p:spTgt spid="79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078B6EB-146E-412E-B4C9-147ED4238315}" type="slidenum">
              <a:rPr lang="de-DE" altLang="de-DE" sz="1400" smtClean="0"/>
              <a:pPr eaLnBrk="1" hangingPunct="1">
                <a:spcBef>
                  <a:spcPct val="0"/>
                </a:spcBef>
                <a:buFontTx/>
                <a:buNone/>
              </a:pPr>
              <a:t>74</a:t>
            </a:fld>
            <a:endParaRPr lang="de-DE" altLang="de-DE" sz="1400"/>
          </a:p>
        </p:txBody>
      </p:sp>
      <p:sp>
        <p:nvSpPr>
          <p:cNvPr id="80899" name="Rectangle 2"/>
          <p:cNvSpPr>
            <a:spLocks noGrp="1" noChangeArrowheads="1"/>
          </p:cNvSpPr>
          <p:nvPr>
            <p:ph type="title"/>
          </p:nvPr>
        </p:nvSpPr>
        <p:spPr/>
        <p:txBody>
          <a:bodyPr/>
          <a:lstStyle/>
          <a:p>
            <a:pPr eaLnBrk="1" hangingPunct="1"/>
            <a:r>
              <a:rPr lang="de-DE" altLang="de-DE" sz="2200" b="1"/>
              <a:t>Wirkzusammenhang: Wirkstruktur</a:t>
            </a:r>
          </a:p>
        </p:txBody>
      </p:sp>
      <p:sp>
        <p:nvSpPr>
          <p:cNvPr id="883715" name="Rectangle 3"/>
          <p:cNvSpPr>
            <a:spLocks noGrp="1" noChangeArrowheads="1"/>
          </p:cNvSpPr>
          <p:nvPr>
            <p:ph type="body" idx="1"/>
          </p:nvPr>
        </p:nvSpPr>
        <p:spPr>
          <a:xfrm>
            <a:off x="457200" y="1600200"/>
            <a:ext cx="8686800" cy="4565650"/>
          </a:xfrm>
        </p:spPr>
        <p:txBody>
          <a:bodyPr/>
          <a:lstStyle/>
          <a:p>
            <a:pPr eaLnBrk="1" hangingPunct="1">
              <a:buFontTx/>
              <a:buNone/>
            </a:pPr>
            <a:endParaRPr lang="de-DE" altLang="de-DE" sz="1800" b="1"/>
          </a:p>
          <a:p>
            <a:pPr eaLnBrk="1" hangingPunct="1">
              <a:buFontTx/>
              <a:buNone/>
            </a:pPr>
            <a:r>
              <a:rPr lang="de-DE" altLang="de-DE" sz="1800" b="1"/>
              <a:t>Wirkzusammenhang</a:t>
            </a:r>
          </a:p>
          <a:p>
            <a:pPr eaLnBrk="1" hangingPunct="1"/>
            <a:r>
              <a:rPr lang="de-DE" altLang="de-DE" sz="1800"/>
              <a:t>ergibt sich aus der </a:t>
            </a:r>
            <a:r>
              <a:rPr lang="de-DE" altLang="de-DE" sz="1800" b="1">
                <a:solidFill>
                  <a:srgbClr val="FF0000"/>
                </a:solidFill>
              </a:rPr>
              <a:t>Wirkstruktur</a:t>
            </a:r>
            <a:r>
              <a:rPr lang="de-DE" altLang="de-DE" sz="1800"/>
              <a:t> des Technischen Systems</a:t>
            </a:r>
            <a:endParaRPr lang="de-DE" altLang="de-DE" sz="1800" i="1"/>
          </a:p>
          <a:p>
            <a:pPr eaLnBrk="1" hangingPunct="1"/>
            <a:endParaRPr lang="de-DE" altLang="de-DE" sz="1800"/>
          </a:p>
          <a:p>
            <a:pPr eaLnBrk="1" hangingPunct="1">
              <a:buFontTx/>
              <a:buNone/>
            </a:pPr>
            <a:r>
              <a:rPr lang="de-DE" altLang="de-DE" sz="1800" b="1">
                <a:solidFill>
                  <a:srgbClr val="FF0000"/>
                </a:solidFill>
              </a:rPr>
              <a:t>Wirkstruktur</a:t>
            </a:r>
          </a:p>
          <a:p>
            <a:pPr eaLnBrk="1" hangingPunct="1"/>
            <a:r>
              <a:rPr lang="de-DE" altLang="de-DE" sz="1800"/>
              <a:t>ist die sinnvolle und verträgliche </a:t>
            </a:r>
            <a:r>
              <a:rPr lang="de-DE" altLang="de-DE" sz="1800">
                <a:solidFill>
                  <a:srgbClr val="FF0000"/>
                </a:solidFill>
              </a:rPr>
              <a:t>Verknüpfung von </a:t>
            </a:r>
            <a:r>
              <a:rPr lang="de-DE" altLang="de-DE" sz="1800" b="1">
                <a:solidFill>
                  <a:srgbClr val="FF0000"/>
                </a:solidFill>
              </a:rPr>
              <a:t>Wirkprinzipien</a:t>
            </a:r>
            <a:r>
              <a:rPr lang="de-DE" altLang="de-DE" sz="1800"/>
              <a:t> </a:t>
            </a:r>
            <a:r>
              <a:rPr lang="de-DE" altLang="de-DE" sz="1800">
                <a:solidFill>
                  <a:srgbClr val="FF0000"/>
                </a:solidFill>
              </a:rPr>
              <a:t>mehrerer Teilfunktionen</a:t>
            </a:r>
            <a:r>
              <a:rPr lang="de-DE" altLang="de-DE" sz="1800"/>
              <a:t> zum Erfüllen der Gesamtfunktion</a:t>
            </a:r>
          </a:p>
          <a:p>
            <a:pPr eaLnBrk="1" hangingPunct="1"/>
            <a:r>
              <a:rPr lang="de-DE" altLang="de-DE" sz="1800"/>
              <a:t>eine </a:t>
            </a:r>
            <a:r>
              <a:rPr lang="de-DE" altLang="de-DE" sz="1800" i="1">
                <a:solidFill>
                  <a:srgbClr val="FF0000"/>
                </a:solidFill>
              </a:rPr>
              <a:t>Wirkstruktur</a:t>
            </a:r>
            <a:r>
              <a:rPr lang="de-DE" altLang="de-DE" sz="1800"/>
              <a:t> läßt ein </a:t>
            </a:r>
            <a:r>
              <a:rPr lang="de-DE" altLang="de-DE" sz="1800" i="1">
                <a:solidFill>
                  <a:srgbClr val="FF0000"/>
                </a:solidFill>
              </a:rPr>
              <a:t>Lösungsprinzip zum Erfüllen der Gesamtaufgabe</a:t>
            </a:r>
            <a:r>
              <a:rPr lang="de-DE" altLang="de-DE" sz="1800"/>
              <a:t> erkennen</a:t>
            </a:r>
          </a:p>
          <a:p>
            <a:pPr eaLnBrk="1" hangingPunct="1"/>
            <a:r>
              <a:rPr lang="de-DE" altLang="de-DE" sz="1800"/>
              <a:t>Bei Vorliegen unterschiedlicher Wirkprinzipien für eine Teilfunktion sind häufig auch mehrere unterschiedliche Kombinationen zur Wirkstruktur möglich (</a:t>
            </a:r>
            <a:r>
              <a:rPr lang="de-DE" altLang="de-DE" sz="1800" i="1">
                <a:solidFill>
                  <a:srgbClr val="FF0000"/>
                </a:solidFill>
              </a:rPr>
              <a:t>Wirkstrukturvarianten</a:t>
            </a:r>
            <a:r>
              <a:rPr lang="de-DE" altLang="de-DE" sz="1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83715">
                                            <p:txEl>
                                              <p:pRg st="1" end="1"/>
                                            </p:txEl>
                                          </p:spTgt>
                                        </p:tgtEl>
                                        <p:attrNameLst>
                                          <p:attrName>style.visibility</p:attrName>
                                        </p:attrNameLst>
                                      </p:cBhvr>
                                      <p:to>
                                        <p:strVal val="visible"/>
                                      </p:to>
                                    </p:set>
                                    <p:animEffect transition="in" filter="blinds(horizontal)">
                                      <p:cBhvr>
                                        <p:cTn id="7" dur="500"/>
                                        <p:tgtEl>
                                          <p:spTgt spid="883715">
                                            <p:txEl>
                                              <p:pRg st="1" end="1"/>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83715">
                                            <p:txEl>
                                              <p:pRg st="2" end="2"/>
                                            </p:txEl>
                                          </p:spTgt>
                                        </p:tgtEl>
                                        <p:attrNameLst>
                                          <p:attrName>style.visibility</p:attrName>
                                        </p:attrNameLst>
                                      </p:cBhvr>
                                      <p:to>
                                        <p:strVal val="visible"/>
                                      </p:to>
                                    </p:set>
                                    <p:animEffect transition="in" filter="blinds(horizontal)">
                                      <p:cBhvr>
                                        <p:cTn id="11" dur="500"/>
                                        <p:tgtEl>
                                          <p:spTgt spid="88371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83715">
                                            <p:txEl>
                                              <p:pRg st="4" end="4"/>
                                            </p:txEl>
                                          </p:spTgt>
                                        </p:tgtEl>
                                        <p:attrNameLst>
                                          <p:attrName>style.visibility</p:attrName>
                                        </p:attrNameLst>
                                      </p:cBhvr>
                                      <p:to>
                                        <p:strVal val="visible"/>
                                      </p:to>
                                    </p:set>
                                    <p:animEffect transition="in" filter="blinds(horizontal)">
                                      <p:cBhvr>
                                        <p:cTn id="16" dur="500"/>
                                        <p:tgtEl>
                                          <p:spTgt spid="883715">
                                            <p:txEl>
                                              <p:pRg st="4" end="4"/>
                                            </p:txEl>
                                          </p:spTgt>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883715">
                                            <p:txEl>
                                              <p:pRg st="5" end="5"/>
                                            </p:txEl>
                                          </p:spTgt>
                                        </p:tgtEl>
                                        <p:attrNameLst>
                                          <p:attrName>style.visibility</p:attrName>
                                        </p:attrNameLst>
                                      </p:cBhvr>
                                      <p:to>
                                        <p:strVal val="visible"/>
                                      </p:to>
                                    </p:set>
                                    <p:animEffect transition="in" filter="blinds(horizontal)">
                                      <p:cBhvr>
                                        <p:cTn id="20" dur="500"/>
                                        <p:tgtEl>
                                          <p:spTgt spid="883715">
                                            <p:txEl>
                                              <p:pRg st="5" end="5"/>
                                            </p:txEl>
                                          </p:spTgt>
                                        </p:tgtEl>
                                      </p:cBhvr>
                                    </p:animEffect>
                                  </p:childTnLst>
                                </p:cTn>
                              </p:par>
                            </p:childTnLst>
                          </p:cTn>
                        </p:par>
                        <p:par>
                          <p:cTn id="21" fill="hold" nodeType="afterGroup">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883715">
                                            <p:txEl>
                                              <p:pRg st="6" end="6"/>
                                            </p:txEl>
                                          </p:spTgt>
                                        </p:tgtEl>
                                        <p:attrNameLst>
                                          <p:attrName>style.visibility</p:attrName>
                                        </p:attrNameLst>
                                      </p:cBhvr>
                                      <p:to>
                                        <p:strVal val="visible"/>
                                      </p:to>
                                    </p:set>
                                    <p:animEffect transition="in" filter="blinds(horizontal)">
                                      <p:cBhvr>
                                        <p:cTn id="24" dur="500"/>
                                        <p:tgtEl>
                                          <p:spTgt spid="883715">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83715">
                                            <p:txEl>
                                              <p:pRg st="7" end="7"/>
                                            </p:txEl>
                                          </p:spTgt>
                                        </p:tgtEl>
                                        <p:attrNameLst>
                                          <p:attrName>style.visibility</p:attrName>
                                        </p:attrNameLst>
                                      </p:cBhvr>
                                      <p:to>
                                        <p:strVal val="visible"/>
                                      </p:to>
                                    </p:set>
                                    <p:animEffect transition="in" filter="blinds(horizontal)">
                                      <p:cBhvr>
                                        <p:cTn id="29" dur="500"/>
                                        <p:tgtEl>
                                          <p:spTgt spid="8837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C95F419-FEDA-4E39-85D8-778CB36E8728}" type="slidenum">
              <a:rPr lang="de-DE" altLang="de-DE" sz="1400" smtClean="0"/>
              <a:pPr eaLnBrk="1" hangingPunct="1">
                <a:spcBef>
                  <a:spcPct val="0"/>
                </a:spcBef>
                <a:buFontTx/>
                <a:buNone/>
              </a:pPr>
              <a:t>75</a:t>
            </a:fld>
            <a:endParaRPr lang="de-DE" altLang="de-DE" sz="1400"/>
          </a:p>
        </p:txBody>
      </p:sp>
      <p:sp>
        <p:nvSpPr>
          <p:cNvPr id="813058" name="Rectangle 2"/>
          <p:cNvSpPr>
            <a:spLocks noGrp="1" noChangeArrowheads="1"/>
          </p:cNvSpPr>
          <p:nvPr>
            <p:ph type="title"/>
          </p:nvPr>
        </p:nvSpPr>
        <p:spPr/>
        <p:txBody>
          <a:bodyPr/>
          <a:lstStyle/>
          <a:p>
            <a:pPr eaLnBrk="1" hangingPunct="1"/>
            <a:r>
              <a:rPr lang="de-DE" altLang="de-DE" sz="2200" b="1"/>
              <a:t>Wirkprinzip = Lösung für eine Teilfunktion</a:t>
            </a:r>
          </a:p>
        </p:txBody>
      </p:sp>
      <p:sp>
        <p:nvSpPr>
          <p:cNvPr id="813059" name="Rectangle 3"/>
          <p:cNvSpPr>
            <a:spLocks noGrp="1" noChangeArrowheads="1"/>
          </p:cNvSpPr>
          <p:nvPr>
            <p:ph type="body" idx="1"/>
          </p:nvPr>
        </p:nvSpPr>
        <p:spPr>
          <a:xfrm>
            <a:off x="457200" y="1600200"/>
            <a:ext cx="8507413" cy="3557588"/>
          </a:xfrm>
        </p:spPr>
        <p:txBody>
          <a:bodyPr/>
          <a:lstStyle/>
          <a:p>
            <a:pPr eaLnBrk="1" hangingPunct="1">
              <a:buFontTx/>
              <a:buNone/>
            </a:pPr>
            <a:endParaRPr lang="de-DE" altLang="de-DE" sz="1800"/>
          </a:p>
          <a:p>
            <a:pPr eaLnBrk="1" hangingPunct="1"/>
            <a:r>
              <a:rPr lang="de-DE" altLang="de-DE" sz="1800"/>
              <a:t>Teilfunktionen werden durch sogenannte Wirkprinzipien erfüllt</a:t>
            </a:r>
          </a:p>
          <a:p>
            <a:pPr eaLnBrk="1" hangingPunct="1"/>
            <a:endParaRPr lang="de-DE" altLang="de-DE" sz="1800"/>
          </a:p>
          <a:p>
            <a:pPr eaLnBrk="1" hangingPunct="1"/>
            <a:r>
              <a:rPr lang="de-DE" altLang="de-DE" sz="1800">
                <a:solidFill>
                  <a:srgbClr val="0000CC"/>
                </a:solidFill>
              </a:rPr>
              <a:t>Ein Wirkprinzip besteht</a:t>
            </a:r>
            <a:r>
              <a:rPr lang="de-DE" altLang="de-DE" sz="1800"/>
              <a:t>: </a:t>
            </a:r>
          </a:p>
          <a:p>
            <a:pPr lvl="1" eaLnBrk="1" hangingPunct="1"/>
            <a:r>
              <a:rPr lang="de-DE" altLang="de-DE" sz="1800"/>
              <a:t>aus einem oder mehreren </a:t>
            </a:r>
            <a:r>
              <a:rPr lang="de-DE" altLang="de-DE" sz="1800" i="1">
                <a:solidFill>
                  <a:srgbClr val="0000CC"/>
                </a:solidFill>
              </a:rPr>
              <a:t>physikalischen Effekten</a:t>
            </a:r>
            <a:r>
              <a:rPr lang="de-DE" altLang="de-DE" sz="1800"/>
              <a:t> (in der Verfahrenstechnik auch aus chemischen oder biologischen Effekten)</a:t>
            </a:r>
          </a:p>
          <a:p>
            <a:pPr lvl="1" eaLnBrk="1" hangingPunct="1">
              <a:buFontTx/>
              <a:buNone/>
            </a:pPr>
            <a:r>
              <a:rPr lang="de-DE" altLang="de-DE" sz="1800"/>
              <a:t>sowie </a:t>
            </a:r>
          </a:p>
          <a:p>
            <a:pPr lvl="1" eaLnBrk="1" hangingPunct="1"/>
            <a:r>
              <a:rPr lang="de-DE" altLang="de-DE" sz="1800"/>
              <a:t>aus </a:t>
            </a:r>
            <a:r>
              <a:rPr lang="de-DE" altLang="de-DE" sz="1800" i="1">
                <a:solidFill>
                  <a:srgbClr val="0000CC"/>
                </a:solidFill>
              </a:rPr>
              <a:t>stofflichen und geometrischen Merkmalen</a:t>
            </a:r>
            <a:r>
              <a:rPr lang="de-DE" altLang="de-DE" sz="1800"/>
              <a:t> (Wirkgeometrie, Wirkbewegung, Werkstoff)</a:t>
            </a:r>
          </a:p>
          <a:p>
            <a:pPr lvl="1" eaLnBrk="1" hangingPunct="1"/>
            <a:endParaRPr lang="de-DE" altLang="de-DE" sz="1800"/>
          </a:p>
          <a:p>
            <a:pPr eaLnBrk="1" hangingPunct="1"/>
            <a:r>
              <a:rPr lang="de-DE" altLang="de-DE" sz="1800"/>
              <a:t>Ein Wirkprinzip läßt das </a:t>
            </a:r>
            <a:r>
              <a:rPr lang="de-DE" altLang="de-DE" sz="1800" i="1">
                <a:solidFill>
                  <a:srgbClr val="0000CC"/>
                </a:solidFill>
              </a:rPr>
              <a:t>Prinzip einer Lösung</a:t>
            </a:r>
            <a:r>
              <a:rPr lang="de-DE" altLang="de-DE" sz="1800"/>
              <a:t> für eine Teilfunktion erkennen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3058"/>
                                        </p:tgtEl>
                                        <p:attrNameLst>
                                          <p:attrName>style.visibility</p:attrName>
                                        </p:attrNameLst>
                                      </p:cBhvr>
                                      <p:to>
                                        <p:strVal val="visible"/>
                                      </p:to>
                                    </p:set>
                                    <p:animEffect transition="in" filter="blinds(horizontal)">
                                      <p:cBhvr>
                                        <p:cTn id="7" dur="500"/>
                                        <p:tgtEl>
                                          <p:spTgt spid="81305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13059">
                                            <p:txEl>
                                              <p:pRg st="1" end="1"/>
                                            </p:txEl>
                                          </p:spTgt>
                                        </p:tgtEl>
                                        <p:attrNameLst>
                                          <p:attrName>style.visibility</p:attrName>
                                        </p:attrNameLst>
                                      </p:cBhvr>
                                      <p:to>
                                        <p:strVal val="visible"/>
                                      </p:to>
                                    </p:set>
                                    <p:animEffect transition="in" filter="blinds(horizontal)">
                                      <p:cBhvr>
                                        <p:cTn id="11" dur="500"/>
                                        <p:tgtEl>
                                          <p:spTgt spid="81305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13059">
                                            <p:txEl>
                                              <p:pRg st="3" end="3"/>
                                            </p:txEl>
                                          </p:spTgt>
                                        </p:tgtEl>
                                        <p:attrNameLst>
                                          <p:attrName>style.visibility</p:attrName>
                                        </p:attrNameLst>
                                      </p:cBhvr>
                                      <p:to>
                                        <p:strVal val="visible"/>
                                      </p:to>
                                    </p:set>
                                    <p:animEffect transition="in" filter="blinds(horizontal)">
                                      <p:cBhvr>
                                        <p:cTn id="16" dur="500"/>
                                        <p:tgtEl>
                                          <p:spTgt spid="813059">
                                            <p:txEl>
                                              <p:pRg st="3" end="3"/>
                                            </p:txEl>
                                          </p:spTgt>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813059">
                                            <p:txEl>
                                              <p:pRg st="4" end="4"/>
                                            </p:txEl>
                                          </p:spTgt>
                                        </p:tgtEl>
                                        <p:attrNameLst>
                                          <p:attrName>style.visibility</p:attrName>
                                        </p:attrNameLst>
                                      </p:cBhvr>
                                      <p:to>
                                        <p:strVal val="visible"/>
                                      </p:to>
                                    </p:set>
                                    <p:animEffect transition="in" filter="blinds(horizontal)">
                                      <p:cBhvr>
                                        <p:cTn id="20" dur="500"/>
                                        <p:tgtEl>
                                          <p:spTgt spid="813059">
                                            <p:txEl>
                                              <p:pRg st="4" end="4"/>
                                            </p:txEl>
                                          </p:spTgt>
                                        </p:tgtEl>
                                      </p:cBhvr>
                                    </p:animEffect>
                                  </p:childTnLst>
                                </p:cTn>
                              </p:par>
                            </p:childTnLst>
                          </p:cTn>
                        </p:par>
                        <p:par>
                          <p:cTn id="21" fill="hold" nodeType="afterGroup">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813059">
                                            <p:txEl>
                                              <p:pRg st="5" end="5"/>
                                            </p:txEl>
                                          </p:spTgt>
                                        </p:tgtEl>
                                        <p:attrNameLst>
                                          <p:attrName>style.visibility</p:attrName>
                                        </p:attrNameLst>
                                      </p:cBhvr>
                                      <p:to>
                                        <p:strVal val="visible"/>
                                      </p:to>
                                    </p:set>
                                    <p:animEffect transition="in" filter="blinds(horizontal)">
                                      <p:cBhvr>
                                        <p:cTn id="24" dur="500"/>
                                        <p:tgtEl>
                                          <p:spTgt spid="813059">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13059">
                                            <p:txEl>
                                              <p:pRg st="6" end="6"/>
                                            </p:txEl>
                                          </p:spTgt>
                                        </p:tgtEl>
                                        <p:attrNameLst>
                                          <p:attrName>style.visibility</p:attrName>
                                        </p:attrNameLst>
                                      </p:cBhvr>
                                      <p:to>
                                        <p:strVal val="visible"/>
                                      </p:to>
                                    </p:set>
                                    <p:animEffect transition="in" filter="blinds(horizontal)">
                                      <p:cBhvr>
                                        <p:cTn id="27" dur="500"/>
                                        <p:tgtEl>
                                          <p:spTgt spid="81305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13059">
                                            <p:txEl>
                                              <p:pRg st="8" end="8"/>
                                            </p:txEl>
                                          </p:spTgt>
                                        </p:tgtEl>
                                        <p:attrNameLst>
                                          <p:attrName>style.visibility</p:attrName>
                                        </p:attrNameLst>
                                      </p:cBhvr>
                                      <p:to>
                                        <p:strVal val="visible"/>
                                      </p:to>
                                    </p:set>
                                    <p:animEffect transition="in" filter="blinds(horizontal)">
                                      <p:cBhvr>
                                        <p:cTn id="32" dur="500"/>
                                        <p:tgtEl>
                                          <p:spTgt spid="8130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8" grpId="0"/>
      <p:bldP spid="81305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652D6AC-14D6-497F-A2CB-55217A362DBF}" type="slidenum">
              <a:rPr lang="de-DE" altLang="de-DE" sz="1400" smtClean="0"/>
              <a:pPr eaLnBrk="1" hangingPunct="1">
                <a:spcBef>
                  <a:spcPct val="0"/>
                </a:spcBef>
                <a:buFontTx/>
                <a:buNone/>
              </a:pPr>
              <a:t>76</a:t>
            </a:fld>
            <a:endParaRPr lang="de-DE" altLang="de-DE" sz="1400"/>
          </a:p>
        </p:txBody>
      </p:sp>
      <p:pic>
        <p:nvPicPr>
          <p:cNvPr id="814083"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71550" y="1957388"/>
            <a:ext cx="7416800" cy="4711700"/>
          </a:xfrm>
          <a:noFill/>
        </p:spPr>
      </p:pic>
      <p:sp>
        <p:nvSpPr>
          <p:cNvPr id="82948" name="Rectangle 2"/>
          <p:cNvSpPr>
            <a:spLocks noGrp="1" noChangeArrowheads="1"/>
          </p:cNvSpPr>
          <p:nvPr>
            <p:ph type="title"/>
          </p:nvPr>
        </p:nvSpPr>
        <p:spPr/>
        <p:txBody>
          <a:bodyPr/>
          <a:lstStyle/>
          <a:p>
            <a:pPr eaLnBrk="1" hangingPunct="1"/>
            <a:r>
              <a:rPr lang="de-DE" altLang="de-DE" sz="2200" b="1">
                <a:solidFill>
                  <a:srgbClr val="0000CC"/>
                </a:solidFill>
              </a:rPr>
              <a:t>Wirkprinzipien bestehen aus physikalischen Effekten und stofflichen und geometrischen Merkmalen</a:t>
            </a:r>
          </a:p>
        </p:txBody>
      </p:sp>
      <p:sp>
        <p:nvSpPr>
          <p:cNvPr id="814084" name="Text Box 4"/>
          <p:cNvSpPr txBox="1">
            <a:spLocks noChangeArrowheads="1"/>
          </p:cNvSpPr>
          <p:nvPr/>
        </p:nvSpPr>
        <p:spPr bwMode="auto">
          <a:xfrm rot="-5400000">
            <a:off x="6886575" y="4037013"/>
            <a:ext cx="43132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In Anlehnung an Pahl / Beitz, Konstruktionslehre, Springer 2007</a:t>
            </a:r>
          </a:p>
        </p:txBody>
      </p:sp>
      <p:sp>
        <p:nvSpPr>
          <p:cNvPr id="814085" name="Rectangle 5"/>
          <p:cNvSpPr>
            <a:spLocks noGrp="1" noChangeArrowheads="1"/>
          </p:cNvSpPr>
          <p:nvPr>
            <p:ph type="body" idx="1"/>
          </p:nvPr>
        </p:nvSpPr>
        <p:spPr>
          <a:xfrm>
            <a:off x="457200" y="1484313"/>
            <a:ext cx="8507413" cy="3557587"/>
          </a:xfrm>
          <a:noFill/>
        </p:spPr>
        <p:txBody>
          <a:bodyPr/>
          <a:lstStyle/>
          <a:p>
            <a:pPr eaLnBrk="1" hangingPunct="1">
              <a:buFontTx/>
              <a:buNone/>
            </a:pPr>
            <a:r>
              <a:rPr lang="de-DE" altLang="de-DE" sz="1800" b="1"/>
              <a:t>Beispiele</a:t>
            </a:r>
          </a:p>
        </p:txBody>
      </p:sp>
      <p:sp>
        <p:nvSpPr>
          <p:cNvPr id="814086" name="Rectangle 6"/>
          <p:cNvSpPr>
            <a:spLocks noChangeArrowheads="1"/>
          </p:cNvSpPr>
          <p:nvPr/>
        </p:nvSpPr>
        <p:spPr bwMode="auto">
          <a:xfrm>
            <a:off x="1057275" y="4224338"/>
            <a:ext cx="1828800" cy="1154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14087" name="Rectangle 7"/>
          <p:cNvSpPr>
            <a:spLocks noChangeArrowheads="1"/>
          </p:cNvSpPr>
          <p:nvPr/>
        </p:nvSpPr>
        <p:spPr bwMode="auto">
          <a:xfrm>
            <a:off x="1066800" y="5443538"/>
            <a:ext cx="1817688" cy="1160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14088" name="Text Box 8"/>
          <p:cNvSpPr txBox="1">
            <a:spLocks noChangeArrowheads="1"/>
          </p:cNvSpPr>
          <p:nvPr/>
        </p:nvSpPr>
        <p:spPr bwMode="auto">
          <a:xfrm>
            <a:off x="5003800" y="3956050"/>
            <a:ext cx="1149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t>Preßpassung</a:t>
            </a:r>
          </a:p>
        </p:txBody>
      </p:sp>
      <p:sp>
        <p:nvSpPr>
          <p:cNvPr id="814089" name="Text Box 9"/>
          <p:cNvSpPr txBox="1">
            <a:spLocks noChangeArrowheads="1"/>
          </p:cNvSpPr>
          <p:nvPr/>
        </p:nvSpPr>
        <p:spPr bwMode="auto">
          <a:xfrm>
            <a:off x="6732588" y="3956050"/>
            <a:ext cx="9445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t>Klemmsitz</a:t>
            </a:r>
          </a:p>
        </p:txBody>
      </p:sp>
      <p:sp>
        <p:nvSpPr>
          <p:cNvPr id="814090" name="Rectangle 10"/>
          <p:cNvSpPr>
            <a:spLocks noChangeArrowheads="1"/>
          </p:cNvSpPr>
          <p:nvPr/>
        </p:nvSpPr>
        <p:spPr bwMode="auto">
          <a:xfrm>
            <a:off x="2916238" y="3068638"/>
            <a:ext cx="1727200" cy="1081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14091" name="Rectangle 11"/>
          <p:cNvSpPr>
            <a:spLocks noChangeArrowheads="1"/>
          </p:cNvSpPr>
          <p:nvPr/>
        </p:nvSpPr>
        <p:spPr bwMode="auto">
          <a:xfrm>
            <a:off x="4724400" y="3028950"/>
            <a:ext cx="1792288" cy="1163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14092" name="Rectangle 12"/>
          <p:cNvSpPr>
            <a:spLocks noChangeArrowheads="1"/>
          </p:cNvSpPr>
          <p:nvPr/>
        </p:nvSpPr>
        <p:spPr bwMode="auto">
          <a:xfrm>
            <a:off x="2946400" y="4260850"/>
            <a:ext cx="1717675" cy="1081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14093" name="Rectangle 13"/>
          <p:cNvSpPr>
            <a:spLocks noChangeArrowheads="1"/>
          </p:cNvSpPr>
          <p:nvPr/>
        </p:nvSpPr>
        <p:spPr bwMode="auto">
          <a:xfrm>
            <a:off x="4724400" y="4221163"/>
            <a:ext cx="1863725" cy="1162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14094" name="Rectangle 14"/>
          <p:cNvSpPr>
            <a:spLocks noChangeArrowheads="1"/>
          </p:cNvSpPr>
          <p:nvPr/>
        </p:nvSpPr>
        <p:spPr bwMode="auto">
          <a:xfrm>
            <a:off x="2936875" y="5445125"/>
            <a:ext cx="1706563" cy="1081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14095" name="Rectangle 15"/>
          <p:cNvSpPr>
            <a:spLocks noChangeArrowheads="1"/>
          </p:cNvSpPr>
          <p:nvPr/>
        </p:nvSpPr>
        <p:spPr bwMode="auto">
          <a:xfrm>
            <a:off x="4754563" y="5446713"/>
            <a:ext cx="1762125" cy="11509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14096" name="Rectangle 16"/>
          <p:cNvSpPr>
            <a:spLocks noChangeArrowheads="1"/>
          </p:cNvSpPr>
          <p:nvPr/>
        </p:nvSpPr>
        <p:spPr bwMode="auto">
          <a:xfrm>
            <a:off x="6511925" y="3041650"/>
            <a:ext cx="1792288" cy="1131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14097" name="Rectangle 17"/>
          <p:cNvSpPr>
            <a:spLocks noChangeArrowheads="1"/>
          </p:cNvSpPr>
          <p:nvPr/>
        </p:nvSpPr>
        <p:spPr bwMode="auto">
          <a:xfrm>
            <a:off x="6732588" y="4251325"/>
            <a:ext cx="1581150" cy="1162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14098" name="Rectangle 18"/>
          <p:cNvSpPr>
            <a:spLocks noChangeArrowheads="1"/>
          </p:cNvSpPr>
          <p:nvPr/>
        </p:nvSpPr>
        <p:spPr bwMode="auto">
          <a:xfrm>
            <a:off x="6545263" y="5445125"/>
            <a:ext cx="1771650" cy="11509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14099" name="Line 19"/>
          <p:cNvSpPr>
            <a:spLocks noChangeShapeType="1"/>
          </p:cNvSpPr>
          <p:nvPr/>
        </p:nvSpPr>
        <p:spPr bwMode="auto">
          <a:xfrm>
            <a:off x="6372225" y="2997200"/>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14100" name="Line 20"/>
          <p:cNvSpPr>
            <a:spLocks noChangeShapeType="1"/>
          </p:cNvSpPr>
          <p:nvPr/>
        </p:nvSpPr>
        <p:spPr bwMode="auto">
          <a:xfrm>
            <a:off x="6657975" y="4202113"/>
            <a:ext cx="1588" cy="1171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14101" name="Line 21"/>
          <p:cNvSpPr>
            <a:spLocks noChangeShapeType="1"/>
          </p:cNvSpPr>
          <p:nvPr/>
        </p:nvSpPr>
        <p:spPr bwMode="auto">
          <a:xfrm flipH="1">
            <a:off x="6516688" y="5414963"/>
            <a:ext cx="4762" cy="11826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14102" name="Text Box 22"/>
          <p:cNvSpPr txBox="1">
            <a:spLocks noChangeArrowheads="1"/>
          </p:cNvSpPr>
          <p:nvPr/>
        </p:nvSpPr>
        <p:spPr bwMode="auto">
          <a:xfrm>
            <a:off x="5016500" y="2024063"/>
            <a:ext cx="995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a:t>Mögliche</a:t>
            </a:r>
          </a:p>
        </p:txBody>
      </p:sp>
      <p:sp>
        <p:nvSpPr>
          <p:cNvPr id="814103" name="Text Box 23"/>
          <p:cNvSpPr txBox="1">
            <a:spLocks noChangeArrowheads="1"/>
          </p:cNvSpPr>
          <p:nvPr/>
        </p:nvSpPr>
        <p:spPr bwMode="auto">
          <a:xfrm>
            <a:off x="7043738" y="2022475"/>
            <a:ext cx="1211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a:t>(Lösungen)</a:t>
            </a:r>
          </a:p>
        </p:txBody>
      </p:sp>
      <p:sp>
        <p:nvSpPr>
          <p:cNvPr id="814104" name="Rectangle 24"/>
          <p:cNvSpPr>
            <a:spLocks noChangeArrowheads="1"/>
          </p:cNvSpPr>
          <p:nvPr/>
        </p:nvSpPr>
        <p:spPr bwMode="auto">
          <a:xfrm>
            <a:off x="1104900" y="3041650"/>
            <a:ext cx="1727200" cy="1081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14083"/>
                                        </p:tgtEl>
                                        <p:attrNameLst>
                                          <p:attrName>style.visibility</p:attrName>
                                        </p:attrNameLst>
                                      </p:cBhvr>
                                      <p:to>
                                        <p:strVal val="visible"/>
                                      </p:to>
                                    </p:set>
                                    <p:animEffect transition="in" filter="blinds(horizontal)">
                                      <p:cBhvr>
                                        <p:cTn id="7" dur="500"/>
                                        <p:tgtEl>
                                          <p:spTgt spid="81408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4102"/>
                                        </p:tgtEl>
                                        <p:attrNameLst>
                                          <p:attrName>style.visibility</p:attrName>
                                        </p:attrNameLst>
                                      </p:cBhvr>
                                      <p:to>
                                        <p:strVal val="visible"/>
                                      </p:to>
                                    </p:set>
                                    <p:animEffect transition="in" filter="blinds(horizontal)">
                                      <p:cBhvr>
                                        <p:cTn id="10" dur="500"/>
                                        <p:tgtEl>
                                          <p:spTgt spid="81410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14103"/>
                                        </p:tgtEl>
                                        <p:attrNameLst>
                                          <p:attrName>style.visibility</p:attrName>
                                        </p:attrNameLst>
                                      </p:cBhvr>
                                      <p:to>
                                        <p:strVal val="visible"/>
                                      </p:to>
                                    </p:set>
                                    <p:animEffect transition="in" filter="blinds(horizontal)">
                                      <p:cBhvr>
                                        <p:cTn id="13" dur="500"/>
                                        <p:tgtEl>
                                          <p:spTgt spid="81410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14084"/>
                                        </p:tgtEl>
                                        <p:attrNameLst>
                                          <p:attrName>style.visibility</p:attrName>
                                        </p:attrNameLst>
                                      </p:cBhvr>
                                      <p:to>
                                        <p:strVal val="visible"/>
                                      </p:to>
                                    </p:set>
                                    <p:animEffect transition="in" filter="blinds(horizontal)">
                                      <p:cBhvr>
                                        <p:cTn id="16" dur="500"/>
                                        <p:tgtEl>
                                          <p:spTgt spid="81408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14085">
                                            <p:txEl>
                                              <p:pRg st="0" end="0"/>
                                            </p:txEl>
                                          </p:spTgt>
                                        </p:tgtEl>
                                        <p:attrNameLst>
                                          <p:attrName>style.visibility</p:attrName>
                                        </p:attrNameLst>
                                      </p:cBhvr>
                                      <p:to>
                                        <p:strVal val="visible"/>
                                      </p:to>
                                    </p:set>
                                    <p:animEffect transition="in" filter="blinds(horizontal)">
                                      <p:cBhvr>
                                        <p:cTn id="21" dur="500"/>
                                        <p:tgtEl>
                                          <p:spTgt spid="814085">
                                            <p:txEl>
                                              <p:pRg st="0" end="0"/>
                                            </p:txEl>
                                          </p:spTgt>
                                        </p:tgtEl>
                                      </p:cBhvr>
                                    </p:animEffect>
                                  </p:childTnLst>
                                </p:cTn>
                              </p:par>
                            </p:childTnLst>
                          </p:cTn>
                        </p:par>
                        <p:par>
                          <p:cTn id="22" fill="hold" nodeType="afterGroup">
                            <p:stCondLst>
                              <p:cond delay="500"/>
                            </p:stCondLst>
                            <p:childTnLst>
                              <p:par>
                                <p:cTn id="23" presetID="3" presetClass="exit" presetSubtype="10" fill="hold" grpId="0" nodeType="afterEffect">
                                  <p:stCondLst>
                                    <p:cond delay="0"/>
                                  </p:stCondLst>
                                  <p:childTnLst>
                                    <p:animEffect transition="out" filter="blinds(horizontal)">
                                      <p:cBhvr>
                                        <p:cTn id="24" dur="500"/>
                                        <p:tgtEl>
                                          <p:spTgt spid="814104"/>
                                        </p:tgtEl>
                                      </p:cBhvr>
                                    </p:animEffect>
                                    <p:set>
                                      <p:cBhvr>
                                        <p:cTn id="25" dur="1" fill="hold">
                                          <p:stCondLst>
                                            <p:cond delay="499"/>
                                          </p:stCondLst>
                                        </p:cTn>
                                        <p:tgtEl>
                                          <p:spTgt spid="81410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grpId="0" nodeType="clickEffect">
                                  <p:stCondLst>
                                    <p:cond delay="0"/>
                                  </p:stCondLst>
                                  <p:childTnLst>
                                    <p:animEffect transition="out" filter="blinds(horizontal)">
                                      <p:cBhvr>
                                        <p:cTn id="29" dur="500"/>
                                        <p:tgtEl>
                                          <p:spTgt spid="814090"/>
                                        </p:tgtEl>
                                      </p:cBhvr>
                                    </p:animEffect>
                                    <p:set>
                                      <p:cBhvr>
                                        <p:cTn id="30" dur="1" fill="hold">
                                          <p:stCondLst>
                                            <p:cond delay="499"/>
                                          </p:stCondLst>
                                        </p:cTn>
                                        <p:tgtEl>
                                          <p:spTgt spid="81409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0" nodeType="clickEffect">
                                  <p:stCondLst>
                                    <p:cond delay="0"/>
                                  </p:stCondLst>
                                  <p:childTnLst>
                                    <p:animEffect transition="out" filter="blinds(horizontal)">
                                      <p:cBhvr>
                                        <p:cTn id="34" dur="500"/>
                                        <p:tgtEl>
                                          <p:spTgt spid="814091"/>
                                        </p:tgtEl>
                                      </p:cBhvr>
                                    </p:animEffect>
                                    <p:set>
                                      <p:cBhvr>
                                        <p:cTn id="35" dur="1" fill="hold">
                                          <p:stCondLst>
                                            <p:cond delay="499"/>
                                          </p:stCondLst>
                                        </p:cTn>
                                        <p:tgtEl>
                                          <p:spTgt spid="814091"/>
                                        </p:tgtEl>
                                        <p:attrNameLst>
                                          <p:attrName>style.visibility</p:attrName>
                                        </p:attrNameLst>
                                      </p:cBhvr>
                                      <p:to>
                                        <p:strVal val="hidden"/>
                                      </p:to>
                                    </p:set>
                                  </p:childTnLst>
                                </p:cTn>
                              </p:par>
                            </p:childTnLst>
                          </p:cTn>
                        </p:par>
                        <p:par>
                          <p:cTn id="36" fill="hold" nodeType="afterGroup">
                            <p:stCondLst>
                              <p:cond delay="500"/>
                            </p:stCondLst>
                            <p:childTnLst>
                              <p:par>
                                <p:cTn id="37" presetID="3" presetClass="entr" presetSubtype="10" fill="hold" grpId="0" nodeType="afterEffect">
                                  <p:stCondLst>
                                    <p:cond delay="0"/>
                                  </p:stCondLst>
                                  <p:childTnLst>
                                    <p:set>
                                      <p:cBhvr>
                                        <p:cTn id="38" dur="1" fill="hold">
                                          <p:stCondLst>
                                            <p:cond delay="0"/>
                                          </p:stCondLst>
                                        </p:cTn>
                                        <p:tgtEl>
                                          <p:spTgt spid="814088"/>
                                        </p:tgtEl>
                                        <p:attrNameLst>
                                          <p:attrName>style.visibility</p:attrName>
                                        </p:attrNameLst>
                                      </p:cBhvr>
                                      <p:to>
                                        <p:strVal val="visible"/>
                                      </p:to>
                                    </p:set>
                                    <p:animEffect transition="in" filter="blinds(horizontal)">
                                      <p:cBhvr>
                                        <p:cTn id="39" dur="500"/>
                                        <p:tgtEl>
                                          <p:spTgt spid="81408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xit" presetSubtype="10" fill="hold" grpId="0" nodeType="clickEffect">
                                  <p:stCondLst>
                                    <p:cond delay="0"/>
                                  </p:stCondLst>
                                  <p:childTnLst>
                                    <p:animEffect transition="out" filter="blinds(horizontal)">
                                      <p:cBhvr>
                                        <p:cTn id="43" dur="500"/>
                                        <p:tgtEl>
                                          <p:spTgt spid="814096"/>
                                        </p:tgtEl>
                                      </p:cBhvr>
                                    </p:animEffect>
                                    <p:set>
                                      <p:cBhvr>
                                        <p:cTn id="44" dur="1" fill="hold">
                                          <p:stCondLst>
                                            <p:cond delay="499"/>
                                          </p:stCondLst>
                                        </p:cTn>
                                        <p:tgtEl>
                                          <p:spTgt spid="814096"/>
                                        </p:tgtEl>
                                        <p:attrNameLst>
                                          <p:attrName>style.visibility</p:attrName>
                                        </p:attrNameLst>
                                      </p:cBhvr>
                                      <p:to>
                                        <p:strVal val="hidden"/>
                                      </p:to>
                                    </p:set>
                                  </p:childTnLst>
                                </p:cTn>
                              </p:par>
                              <p:par>
                                <p:cTn id="45" presetID="3" presetClass="entr" presetSubtype="10" fill="hold" grpId="0" nodeType="withEffect">
                                  <p:stCondLst>
                                    <p:cond delay="0"/>
                                  </p:stCondLst>
                                  <p:childTnLst>
                                    <p:set>
                                      <p:cBhvr>
                                        <p:cTn id="46" dur="1" fill="hold">
                                          <p:stCondLst>
                                            <p:cond delay="0"/>
                                          </p:stCondLst>
                                        </p:cTn>
                                        <p:tgtEl>
                                          <p:spTgt spid="814099"/>
                                        </p:tgtEl>
                                        <p:attrNameLst>
                                          <p:attrName>style.visibility</p:attrName>
                                        </p:attrNameLst>
                                      </p:cBhvr>
                                      <p:to>
                                        <p:strVal val="visible"/>
                                      </p:to>
                                    </p:set>
                                    <p:animEffect transition="in" filter="blinds(horizontal)">
                                      <p:cBhvr>
                                        <p:cTn id="47" dur="500"/>
                                        <p:tgtEl>
                                          <p:spTgt spid="814099"/>
                                        </p:tgtEl>
                                      </p:cBhvr>
                                    </p:animEffect>
                                  </p:childTnLst>
                                </p:cTn>
                              </p:par>
                            </p:childTnLst>
                          </p:cTn>
                        </p:par>
                        <p:par>
                          <p:cTn id="48" fill="hold" nodeType="afterGroup">
                            <p:stCondLst>
                              <p:cond delay="500"/>
                            </p:stCondLst>
                            <p:childTnLst>
                              <p:par>
                                <p:cTn id="49" presetID="3" presetClass="entr" presetSubtype="10" fill="hold" grpId="0" nodeType="afterEffect">
                                  <p:stCondLst>
                                    <p:cond delay="0"/>
                                  </p:stCondLst>
                                  <p:childTnLst>
                                    <p:set>
                                      <p:cBhvr>
                                        <p:cTn id="50" dur="1" fill="hold">
                                          <p:stCondLst>
                                            <p:cond delay="0"/>
                                          </p:stCondLst>
                                        </p:cTn>
                                        <p:tgtEl>
                                          <p:spTgt spid="814089"/>
                                        </p:tgtEl>
                                        <p:attrNameLst>
                                          <p:attrName>style.visibility</p:attrName>
                                        </p:attrNameLst>
                                      </p:cBhvr>
                                      <p:to>
                                        <p:strVal val="visible"/>
                                      </p:to>
                                    </p:set>
                                    <p:animEffect transition="in" filter="blinds(horizontal)">
                                      <p:cBhvr>
                                        <p:cTn id="51" dur="500"/>
                                        <p:tgtEl>
                                          <p:spTgt spid="81408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grpId="0" nodeType="clickEffect">
                                  <p:stCondLst>
                                    <p:cond delay="0"/>
                                  </p:stCondLst>
                                  <p:childTnLst>
                                    <p:animEffect transition="out" filter="blinds(horizontal)">
                                      <p:cBhvr>
                                        <p:cTn id="55" dur="500"/>
                                        <p:tgtEl>
                                          <p:spTgt spid="814086"/>
                                        </p:tgtEl>
                                      </p:cBhvr>
                                    </p:animEffect>
                                    <p:set>
                                      <p:cBhvr>
                                        <p:cTn id="56" dur="1" fill="hold">
                                          <p:stCondLst>
                                            <p:cond delay="499"/>
                                          </p:stCondLst>
                                        </p:cTn>
                                        <p:tgtEl>
                                          <p:spTgt spid="814086"/>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0" nodeType="clickEffect">
                                  <p:stCondLst>
                                    <p:cond delay="0"/>
                                  </p:stCondLst>
                                  <p:childTnLst>
                                    <p:animEffect transition="out" filter="blinds(horizontal)">
                                      <p:cBhvr>
                                        <p:cTn id="60" dur="500"/>
                                        <p:tgtEl>
                                          <p:spTgt spid="814092"/>
                                        </p:tgtEl>
                                      </p:cBhvr>
                                    </p:animEffect>
                                    <p:set>
                                      <p:cBhvr>
                                        <p:cTn id="61" dur="1" fill="hold">
                                          <p:stCondLst>
                                            <p:cond delay="499"/>
                                          </p:stCondLst>
                                        </p:cTn>
                                        <p:tgtEl>
                                          <p:spTgt spid="814092"/>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xit" presetSubtype="10" fill="hold" grpId="0" nodeType="clickEffect">
                                  <p:stCondLst>
                                    <p:cond delay="0"/>
                                  </p:stCondLst>
                                  <p:childTnLst>
                                    <p:animEffect transition="out" filter="blinds(horizontal)">
                                      <p:cBhvr>
                                        <p:cTn id="65" dur="500"/>
                                        <p:tgtEl>
                                          <p:spTgt spid="814093"/>
                                        </p:tgtEl>
                                      </p:cBhvr>
                                    </p:animEffect>
                                    <p:set>
                                      <p:cBhvr>
                                        <p:cTn id="66" dur="1" fill="hold">
                                          <p:stCondLst>
                                            <p:cond delay="499"/>
                                          </p:stCondLst>
                                        </p:cTn>
                                        <p:tgtEl>
                                          <p:spTgt spid="814093"/>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xit" presetSubtype="10" fill="hold" grpId="0" nodeType="clickEffect">
                                  <p:stCondLst>
                                    <p:cond delay="0"/>
                                  </p:stCondLst>
                                  <p:childTnLst>
                                    <p:animEffect transition="out" filter="blinds(horizontal)">
                                      <p:cBhvr>
                                        <p:cTn id="70" dur="500"/>
                                        <p:tgtEl>
                                          <p:spTgt spid="814097"/>
                                        </p:tgtEl>
                                      </p:cBhvr>
                                    </p:animEffect>
                                    <p:set>
                                      <p:cBhvr>
                                        <p:cTn id="71" dur="1" fill="hold">
                                          <p:stCondLst>
                                            <p:cond delay="499"/>
                                          </p:stCondLst>
                                        </p:cTn>
                                        <p:tgtEl>
                                          <p:spTgt spid="814097"/>
                                        </p:tgtEl>
                                        <p:attrNameLst>
                                          <p:attrName>style.visibility</p:attrName>
                                        </p:attrNameLst>
                                      </p:cBhvr>
                                      <p:to>
                                        <p:strVal val="hidden"/>
                                      </p:to>
                                    </p:set>
                                  </p:childTnLst>
                                </p:cTn>
                              </p:par>
                              <p:par>
                                <p:cTn id="72" presetID="3" presetClass="entr" presetSubtype="10" fill="hold" grpId="0" nodeType="withEffect">
                                  <p:stCondLst>
                                    <p:cond delay="0"/>
                                  </p:stCondLst>
                                  <p:childTnLst>
                                    <p:set>
                                      <p:cBhvr>
                                        <p:cTn id="73" dur="1" fill="hold">
                                          <p:stCondLst>
                                            <p:cond delay="0"/>
                                          </p:stCondLst>
                                        </p:cTn>
                                        <p:tgtEl>
                                          <p:spTgt spid="814100"/>
                                        </p:tgtEl>
                                        <p:attrNameLst>
                                          <p:attrName>style.visibility</p:attrName>
                                        </p:attrNameLst>
                                      </p:cBhvr>
                                      <p:to>
                                        <p:strVal val="visible"/>
                                      </p:to>
                                    </p:set>
                                    <p:animEffect transition="in" filter="blinds(horizontal)">
                                      <p:cBhvr>
                                        <p:cTn id="74" dur="500"/>
                                        <p:tgtEl>
                                          <p:spTgt spid="81410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xit" presetSubtype="10" fill="hold" grpId="0" nodeType="clickEffect">
                                  <p:stCondLst>
                                    <p:cond delay="0"/>
                                  </p:stCondLst>
                                  <p:childTnLst>
                                    <p:animEffect transition="out" filter="blinds(horizontal)">
                                      <p:cBhvr>
                                        <p:cTn id="78" dur="500"/>
                                        <p:tgtEl>
                                          <p:spTgt spid="814087"/>
                                        </p:tgtEl>
                                      </p:cBhvr>
                                    </p:animEffect>
                                    <p:set>
                                      <p:cBhvr>
                                        <p:cTn id="79" dur="1" fill="hold">
                                          <p:stCondLst>
                                            <p:cond delay="499"/>
                                          </p:stCondLst>
                                        </p:cTn>
                                        <p:tgtEl>
                                          <p:spTgt spid="814087"/>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xit" presetSubtype="10" fill="hold" grpId="0" nodeType="clickEffect">
                                  <p:stCondLst>
                                    <p:cond delay="0"/>
                                  </p:stCondLst>
                                  <p:childTnLst>
                                    <p:animEffect transition="out" filter="blinds(horizontal)">
                                      <p:cBhvr>
                                        <p:cTn id="83" dur="500"/>
                                        <p:tgtEl>
                                          <p:spTgt spid="814094"/>
                                        </p:tgtEl>
                                      </p:cBhvr>
                                    </p:animEffect>
                                    <p:set>
                                      <p:cBhvr>
                                        <p:cTn id="84" dur="1" fill="hold">
                                          <p:stCondLst>
                                            <p:cond delay="499"/>
                                          </p:stCondLst>
                                        </p:cTn>
                                        <p:tgtEl>
                                          <p:spTgt spid="814094"/>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xit" presetSubtype="10" fill="hold" grpId="0" nodeType="clickEffect">
                                  <p:stCondLst>
                                    <p:cond delay="0"/>
                                  </p:stCondLst>
                                  <p:childTnLst>
                                    <p:animEffect transition="out" filter="blinds(horizontal)">
                                      <p:cBhvr>
                                        <p:cTn id="88" dur="500"/>
                                        <p:tgtEl>
                                          <p:spTgt spid="814095"/>
                                        </p:tgtEl>
                                      </p:cBhvr>
                                    </p:animEffect>
                                    <p:set>
                                      <p:cBhvr>
                                        <p:cTn id="89" dur="1" fill="hold">
                                          <p:stCondLst>
                                            <p:cond delay="499"/>
                                          </p:stCondLst>
                                        </p:cTn>
                                        <p:tgtEl>
                                          <p:spTgt spid="814095"/>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xit" presetSubtype="10" fill="hold" grpId="0" nodeType="clickEffect">
                                  <p:stCondLst>
                                    <p:cond delay="0"/>
                                  </p:stCondLst>
                                  <p:childTnLst>
                                    <p:animEffect transition="out" filter="blinds(horizontal)">
                                      <p:cBhvr>
                                        <p:cTn id="93" dur="500"/>
                                        <p:tgtEl>
                                          <p:spTgt spid="814098"/>
                                        </p:tgtEl>
                                      </p:cBhvr>
                                    </p:animEffect>
                                    <p:set>
                                      <p:cBhvr>
                                        <p:cTn id="94" dur="1" fill="hold">
                                          <p:stCondLst>
                                            <p:cond delay="499"/>
                                          </p:stCondLst>
                                        </p:cTn>
                                        <p:tgtEl>
                                          <p:spTgt spid="814098"/>
                                        </p:tgtEl>
                                        <p:attrNameLst>
                                          <p:attrName>style.visibility</p:attrName>
                                        </p:attrNameLst>
                                      </p:cBhvr>
                                      <p:to>
                                        <p:strVal val="hidden"/>
                                      </p:to>
                                    </p:set>
                                  </p:childTnLst>
                                </p:cTn>
                              </p:par>
                              <p:par>
                                <p:cTn id="95" presetID="3" presetClass="entr" presetSubtype="10" fill="hold" grpId="0" nodeType="withEffect">
                                  <p:stCondLst>
                                    <p:cond delay="0"/>
                                  </p:stCondLst>
                                  <p:childTnLst>
                                    <p:set>
                                      <p:cBhvr>
                                        <p:cTn id="96" dur="1" fill="hold">
                                          <p:stCondLst>
                                            <p:cond delay="0"/>
                                          </p:stCondLst>
                                        </p:cTn>
                                        <p:tgtEl>
                                          <p:spTgt spid="814101"/>
                                        </p:tgtEl>
                                        <p:attrNameLst>
                                          <p:attrName>style.visibility</p:attrName>
                                        </p:attrNameLst>
                                      </p:cBhvr>
                                      <p:to>
                                        <p:strVal val="visible"/>
                                      </p:to>
                                    </p:set>
                                    <p:animEffect transition="in" filter="blinds(horizontal)">
                                      <p:cBhvr>
                                        <p:cTn id="97" dur="500"/>
                                        <p:tgtEl>
                                          <p:spTgt spid="81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4" grpId="0"/>
      <p:bldP spid="814085" grpId="0" build="p"/>
      <p:bldP spid="814086" grpId="0" animBg="1"/>
      <p:bldP spid="814087" grpId="0" animBg="1"/>
      <p:bldP spid="814088" grpId="0"/>
      <p:bldP spid="814089" grpId="0"/>
      <p:bldP spid="814090" grpId="0" animBg="1"/>
      <p:bldP spid="814091" grpId="0" animBg="1"/>
      <p:bldP spid="814092" grpId="0" animBg="1"/>
      <p:bldP spid="814093" grpId="0" animBg="1"/>
      <p:bldP spid="814094" grpId="0" animBg="1"/>
      <p:bldP spid="814095" grpId="0" animBg="1"/>
      <p:bldP spid="814096" grpId="0" animBg="1"/>
      <p:bldP spid="814097" grpId="0" animBg="1"/>
      <p:bldP spid="814098" grpId="0" animBg="1"/>
      <p:bldP spid="814099" grpId="0" animBg="1"/>
      <p:bldP spid="814100" grpId="0" animBg="1"/>
      <p:bldP spid="814101" grpId="0" animBg="1"/>
      <p:bldP spid="814102" grpId="0"/>
      <p:bldP spid="814103" grpId="0"/>
      <p:bldP spid="81410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ctrTitle"/>
          </p:nvPr>
        </p:nvSpPr>
        <p:spPr/>
        <p:txBody>
          <a:bodyPr/>
          <a:lstStyle/>
          <a:p>
            <a:pPr algn="l" eaLnBrk="1" hangingPunct="1"/>
            <a:br>
              <a:rPr lang="de-DE" altLang="de-DE" sz="2400"/>
            </a:br>
            <a:r>
              <a:rPr lang="de-DE" altLang="de-DE" sz="2400"/>
              <a:t>Methoden zur Lösungssuche beim Konzipieren</a:t>
            </a:r>
            <a:br>
              <a:rPr lang="de-DE" altLang="de-DE" sz="2400"/>
            </a:br>
            <a:r>
              <a:rPr lang="de-DE" altLang="de-DE" sz="2400"/>
              <a:t>(auch zur Lösungssuche beim Entwerfen und Ausarbeiten geeignet)</a:t>
            </a:r>
            <a:endParaRPr lang="de-DE" altLang="de-DE" sz="2400">
              <a:solidFill>
                <a:srgbClr val="0000CC"/>
              </a:solidFill>
            </a:endParaRPr>
          </a:p>
        </p:txBody>
      </p:sp>
    </p:spTree>
    <p:extLst>
      <p:ext uri="{BB962C8B-B14F-4D97-AF65-F5344CB8AC3E}">
        <p14:creationId xmlns:p14="http://schemas.microsoft.com/office/powerpoint/2010/main" val="2346406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5106"/>
                                        </p:tgtEl>
                                        <p:attrNameLst>
                                          <p:attrName>style.visibility</p:attrName>
                                        </p:attrNameLst>
                                      </p:cBhvr>
                                      <p:to>
                                        <p:strVal val="visible"/>
                                      </p:to>
                                    </p:set>
                                    <p:animEffect transition="in" filter="blinds(horizontal)">
                                      <p:cBhvr>
                                        <p:cTn id="7" dur="500"/>
                                        <p:tgtEl>
                                          <p:spTgt spid="815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1085251-C312-4385-85D3-1CA5887B8F4F}" type="slidenum">
              <a:rPr lang="de-DE" altLang="de-DE" sz="1400" smtClean="0"/>
              <a:pPr eaLnBrk="1" hangingPunct="1">
                <a:spcBef>
                  <a:spcPct val="0"/>
                </a:spcBef>
                <a:buFontTx/>
                <a:buNone/>
              </a:pPr>
              <a:t>78</a:t>
            </a:fld>
            <a:endParaRPr lang="de-DE" altLang="de-DE" sz="1400"/>
          </a:p>
        </p:txBody>
      </p:sp>
      <p:sp>
        <p:nvSpPr>
          <p:cNvPr id="84995" name="Rectangle 2"/>
          <p:cNvSpPr>
            <a:spLocks noGrp="1" noChangeArrowheads="1"/>
          </p:cNvSpPr>
          <p:nvPr>
            <p:ph type="title"/>
          </p:nvPr>
        </p:nvSpPr>
        <p:spPr/>
        <p:txBody>
          <a:bodyPr/>
          <a:lstStyle/>
          <a:p>
            <a:pPr eaLnBrk="1" hangingPunct="1"/>
            <a:r>
              <a:rPr lang="de-DE" altLang="de-DE" sz="2200" b="1"/>
              <a:t>Methoden zur Lösungssuche</a:t>
            </a:r>
          </a:p>
        </p:txBody>
      </p:sp>
      <p:sp>
        <p:nvSpPr>
          <p:cNvPr id="816131" name="Rectangle 3"/>
          <p:cNvSpPr>
            <a:spLocks noGrp="1" noChangeArrowheads="1"/>
          </p:cNvSpPr>
          <p:nvPr>
            <p:ph type="body" idx="1"/>
          </p:nvPr>
        </p:nvSpPr>
        <p:spPr/>
        <p:txBody>
          <a:bodyPr/>
          <a:lstStyle/>
          <a:p>
            <a:pPr marL="609600" indent="-609600" eaLnBrk="1" hangingPunct="1"/>
            <a:endParaRPr lang="de-DE" altLang="de-DE" sz="1800"/>
          </a:p>
          <a:p>
            <a:pPr marL="609600" indent="-609600" eaLnBrk="1" hangingPunct="1"/>
            <a:endParaRPr lang="de-DE" altLang="de-DE" sz="1800"/>
          </a:p>
          <a:p>
            <a:pPr marL="609600" indent="-609600" eaLnBrk="1" hangingPunct="1"/>
            <a:r>
              <a:rPr lang="de-DE" altLang="de-DE" sz="1800"/>
              <a:t>Konventionelle Hilfsmittel</a:t>
            </a:r>
          </a:p>
          <a:p>
            <a:pPr marL="609600" indent="-609600" eaLnBrk="1" hangingPunct="1"/>
            <a:r>
              <a:rPr lang="de-DE" altLang="de-DE" sz="1800"/>
              <a:t>Intuitive Methoden</a:t>
            </a:r>
          </a:p>
          <a:p>
            <a:pPr marL="609600" indent="-609600" eaLnBrk="1" hangingPunct="1"/>
            <a:r>
              <a:rPr lang="de-DE" altLang="de-DE" sz="1800"/>
              <a:t>Diskursive Methoden</a:t>
            </a:r>
          </a:p>
        </p:txBody>
      </p:sp>
      <p:sp>
        <p:nvSpPr>
          <p:cNvPr id="816133" name="Text Box 5"/>
          <p:cNvSpPr txBox="1">
            <a:spLocks noChangeArrowheads="1"/>
          </p:cNvSpPr>
          <p:nvPr/>
        </p:nvSpPr>
        <p:spPr bwMode="auto">
          <a:xfrm>
            <a:off x="1835150" y="4941888"/>
            <a:ext cx="5718175" cy="1200150"/>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a:solidFill>
                  <a:srgbClr val="0000CC"/>
                </a:solidFill>
              </a:rPr>
              <a:t>WICHTIG: </a:t>
            </a:r>
          </a:p>
          <a:p>
            <a:pPr eaLnBrk="1" hangingPunct="1">
              <a:spcBef>
                <a:spcPct val="0"/>
              </a:spcBef>
              <a:buFontTx/>
              <a:buNone/>
            </a:pPr>
            <a:r>
              <a:rPr lang="de-DE" altLang="de-DE" sz="1800" b="1">
                <a:solidFill>
                  <a:srgbClr val="0000CC"/>
                </a:solidFill>
              </a:rPr>
              <a:t>Konventionelle, intuitive und diskursive Methoden </a:t>
            </a:r>
          </a:p>
          <a:p>
            <a:pPr eaLnBrk="1" hangingPunct="1">
              <a:spcBef>
                <a:spcPct val="0"/>
              </a:spcBef>
              <a:buFont typeface="Symbol" pitchFamily="18" charset="2"/>
              <a:buChar char="Þ"/>
            </a:pPr>
            <a:r>
              <a:rPr lang="de-DE" altLang="de-DE" sz="1800" b="1">
                <a:solidFill>
                  <a:srgbClr val="0000CC"/>
                </a:solidFill>
              </a:rPr>
              <a:t>    schließen sich </a:t>
            </a:r>
            <a:r>
              <a:rPr lang="de-DE" altLang="de-DE" sz="1800" b="1" u="sng">
                <a:solidFill>
                  <a:srgbClr val="0000CC"/>
                </a:solidFill>
              </a:rPr>
              <a:t>nicht</a:t>
            </a:r>
            <a:r>
              <a:rPr lang="de-DE" altLang="de-DE" sz="1800" b="1">
                <a:solidFill>
                  <a:srgbClr val="0000CC"/>
                </a:solidFill>
              </a:rPr>
              <a:t> gegenseitig aus</a:t>
            </a:r>
          </a:p>
          <a:p>
            <a:pPr eaLnBrk="1" hangingPunct="1">
              <a:spcBef>
                <a:spcPct val="0"/>
              </a:spcBef>
              <a:buFont typeface="Symbol" pitchFamily="18" charset="2"/>
              <a:buChar char="Þ"/>
            </a:pPr>
            <a:r>
              <a:rPr lang="de-DE" altLang="de-DE" sz="1800" b="1">
                <a:solidFill>
                  <a:srgbClr val="0000CC"/>
                </a:solidFill>
              </a:rPr>
              <a:t>    sondern sie ergänzen sich!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6131">
                                            <p:txEl>
                                              <p:pRg st="2" end="2"/>
                                            </p:txEl>
                                          </p:spTgt>
                                        </p:tgtEl>
                                        <p:attrNameLst>
                                          <p:attrName>style.visibility</p:attrName>
                                        </p:attrNameLst>
                                      </p:cBhvr>
                                      <p:to>
                                        <p:strVal val="visible"/>
                                      </p:to>
                                    </p:set>
                                    <p:animEffect transition="in" filter="blinds(horizontal)">
                                      <p:cBhvr>
                                        <p:cTn id="7" dur="500"/>
                                        <p:tgtEl>
                                          <p:spTgt spid="816131">
                                            <p:txEl>
                                              <p:pRg st="2" end="2"/>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16131">
                                            <p:txEl>
                                              <p:pRg st="3" end="3"/>
                                            </p:txEl>
                                          </p:spTgt>
                                        </p:tgtEl>
                                        <p:attrNameLst>
                                          <p:attrName>style.visibility</p:attrName>
                                        </p:attrNameLst>
                                      </p:cBhvr>
                                      <p:to>
                                        <p:strVal val="visible"/>
                                      </p:to>
                                    </p:set>
                                    <p:animEffect transition="in" filter="blinds(horizontal)">
                                      <p:cBhvr>
                                        <p:cTn id="11" dur="500"/>
                                        <p:tgtEl>
                                          <p:spTgt spid="816131">
                                            <p:txEl>
                                              <p:pRg st="3" end="3"/>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16131">
                                            <p:txEl>
                                              <p:pRg st="4" end="4"/>
                                            </p:txEl>
                                          </p:spTgt>
                                        </p:tgtEl>
                                        <p:attrNameLst>
                                          <p:attrName>style.visibility</p:attrName>
                                        </p:attrNameLst>
                                      </p:cBhvr>
                                      <p:to>
                                        <p:strVal val="visible"/>
                                      </p:to>
                                    </p:set>
                                    <p:animEffect transition="in" filter="blinds(horizontal)">
                                      <p:cBhvr>
                                        <p:cTn id="15" dur="500"/>
                                        <p:tgtEl>
                                          <p:spTgt spid="816131">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16133"/>
                                        </p:tgtEl>
                                        <p:attrNameLst>
                                          <p:attrName>style.visibility</p:attrName>
                                        </p:attrNameLst>
                                      </p:cBhvr>
                                      <p:to>
                                        <p:strVal val="visible"/>
                                      </p:to>
                                    </p:set>
                                    <p:animEffect transition="in" filter="blinds(horizontal)">
                                      <p:cBhvr>
                                        <p:cTn id="20" dur="500"/>
                                        <p:tgtEl>
                                          <p:spTgt spid="816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1" grpId="0" build="p"/>
      <p:bldP spid="81613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1703589-0266-4EC8-A2FA-7C0C2AACC818}" type="slidenum">
              <a:rPr lang="de-DE" altLang="de-DE" sz="1400" smtClean="0"/>
              <a:pPr eaLnBrk="1" hangingPunct="1">
                <a:spcBef>
                  <a:spcPct val="0"/>
                </a:spcBef>
                <a:buFontTx/>
                <a:buNone/>
              </a:pPr>
              <a:t>79</a:t>
            </a:fld>
            <a:endParaRPr lang="de-DE" altLang="de-DE" sz="1400"/>
          </a:p>
        </p:txBody>
      </p:sp>
      <p:sp>
        <p:nvSpPr>
          <p:cNvPr id="86019" name="Rectangle 2"/>
          <p:cNvSpPr>
            <a:spLocks noGrp="1" noChangeArrowheads="1"/>
          </p:cNvSpPr>
          <p:nvPr>
            <p:ph type="title"/>
          </p:nvPr>
        </p:nvSpPr>
        <p:spPr/>
        <p:txBody>
          <a:bodyPr/>
          <a:lstStyle/>
          <a:p>
            <a:pPr eaLnBrk="1" hangingPunct="1"/>
            <a:r>
              <a:rPr lang="de-DE" altLang="de-DE" sz="2200" b="1"/>
              <a:t>Konventionelle Hilfsmittel</a:t>
            </a:r>
          </a:p>
        </p:txBody>
      </p:sp>
      <p:sp>
        <p:nvSpPr>
          <p:cNvPr id="818179" name="Rectangle 3"/>
          <p:cNvSpPr>
            <a:spLocks noGrp="1" noChangeArrowheads="1"/>
          </p:cNvSpPr>
          <p:nvPr>
            <p:ph type="body" idx="1"/>
          </p:nvPr>
        </p:nvSpPr>
        <p:spPr>
          <a:xfrm>
            <a:off x="457200" y="1600200"/>
            <a:ext cx="8435975" cy="4997450"/>
          </a:xfrm>
        </p:spPr>
        <p:txBody>
          <a:bodyPr/>
          <a:lstStyle/>
          <a:p>
            <a:pPr eaLnBrk="1" hangingPunct="1">
              <a:buFontTx/>
              <a:buNone/>
            </a:pPr>
            <a:r>
              <a:rPr lang="de-DE" altLang="de-DE" sz="1800" b="1"/>
              <a:t>Grundsatz: bekanntes nicht neu erfinden</a:t>
            </a:r>
          </a:p>
          <a:p>
            <a:pPr eaLnBrk="1" hangingPunct="1">
              <a:buFontTx/>
              <a:buNone/>
            </a:pPr>
            <a:endParaRPr lang="de-DE" altLang="de-DE" sz="1600" b="1"/>
          </a:p>
          <a:p>
            <a:pPr eaLnBrk="1" hangingPunct="1">
              <a:buFontTx/>
              <a:buNone/>
            </a:pPr>
            <a:r>
              <a:rPr lang="de-DE" altLang="de-DE" sz="1800" b="1"/>
              <a:t>Recherchen</a:t>
            </a:r>
            <a:r>
              <a:rPr lang="de-DE" altLang="de-DE" sz="1800"/>
              <a:t>, z.B. in</a:t>
            </a:r>
          </a:p>
          <a:p>
            <a:pPr eaLnBrk="1" hangingPunct="1"/>
            <a:r>
              <a:rPr lang="de-DE" altLang="de-DE" sz="1600"/>
              <a:t>Fachliteratur, Fach- und Handnbüchern, Maschinenelementebücher, Dubbel</a:t>
            </a:r>
          </a:p>
          <a:p>
            <a:pPr eaLnBrk="1" hangingPunct="1"/>
            <a:r>
              <a:rPr lang="de-DE" altLang="de-DE" sz="1600"/>
              <a:t>Fachzeitschriften</a:t>
            </a:r>
          </a:p>
          <a:p>
            <a:pPr eaLnBrk="1" hangingPunct="1"/>
            <a:r>
              <a:rPr lang="de-DE" altLang="de-DE" sz="1600"/>
              <a:t>Patenten</a:t>
            </a:r>
          </a:p>
          <a:p>
            <a:pPr eaLnBrk="1" hangingPunct="1"/>
            <a:r>
              <a:rPr lang="de-DE" altLang="de-DE" sz="1600"/>
              <a:t>Produktkatalogen von Konkurrenzprodukten</a:t>
            </a:r>
          </a:p>
          <a:p>
            <a:pPr eaLnBrk="1" hangingPunct="1"/>
            <a:r>
              <a:rPr lang="de-DE" altLang="de-DE" sz="1600"/>
              <a:t>Firmenkatalogen und Prospektsammlungen</a:t>
            </a:r>
          </a:p>
          <a:p>
            <a:pPr eaLnBrk="1" hangingPunct="1"/>
            <a:endParaRPr lang="de-DE" altLang="de-DE" sz="1600"/>
          </a:p>
          <a:p>
            <a:pPr eaLnBrk="1" hangingPunct="1">
              <a:buFontTx/>
              <a:buNone/>
            </a:pPr>
            <a:r>
              <a:rPr lang="de-DE" altLang="de-DE" sz="1800" b="1"/>
              <a:t>Analyse bekannter technischer Systeme</a:t>
            </a:r>
            <a:r>
              <a:rPr lang="de-DE" altLang="de-DE" sz="1800"/>
              <a:t>, z.B.:</a:t>
            </a:r>
          </a:p>
          <a:p>
            <a:pPr eaLnBrk="1" hangingPunct="1"/>
            <a:r>
              <a:rPr lang="de-DE" altLang="de-DE" sz="1600"/>
              <a:t>Lösungen in anderen Branchen und Anwendungsgebieten</a:t>
            </a:r>
            <a:br>
              <a:rPr lang="de-DE" altLang="de-DE" sz="1600"/>
            </a:br>
            <a:r>
              <a:rPr lang="de-DE" altLang="de-DE" sz="1600"/>
              <a:t>z.B. „FAG – Die Gestaltung von Wälzlagerungen“ (als pdf‘s unter eLearning)</a:t>
            </a:r>
          </a:p>
          <a:p>
            <a:pPr eaLnBrk="1" hangingPunct="1"/>
            <a:r>
              <a:rPr lang="de-DE" altLang="de-DE" sz="1600"/>
              <a:t>Produkte und Verfahren von Wettbewerbern</a:t>
            </a:r>
          </a:p>
          <a:p>
            <a:pPr eaLnBrk="1" hangingPunct="1"/>
            <a:r>
              <a:rPr lang="de-DE" altLang="de-DE" sz="1600"/>
              <a:t>Ältere Produkte und Verfahren des eigenen Unternehmens</a:t>
            </a:r>
          </a:p>
          <a:p>
            <a:pPr eaLnBrk="1" hangingPunct="1"/>
            <a:r>
              <a:rPr lang="de-DE" altLang="de-DE" sz="1600"/>
              <a:t>Ähnliche Produkte oder Baugruppen, bei denen Teilfunktionen bzw. Teile ihrer Funktionsstruktur mit denen übereinstimmen, für die eine Lösung gesucht wird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animEffect transition="in" filter="blinds(horizontal)">
                                      <p:cBhvr>
                                        <p:cTn id="7" dur="500"/>
                                        <p:tgtEl>
                                          <p:spTgt spid="818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8179">
                                            <p:txEl>
                                              <p:pRg st="2" end="2"/>
                                            </p:txEl>
                                          </p:spTgt>
                                        </p:tgtEl>
                                        <p:attrNameLst>
                                          <p:attrName>style.visibility</p:attrName>
                                        </p:attrNameLst>
                                      </p:cBhvr>
                                      <p:to>
                                        <p:strVal val="visible"/>
                                      </p:to>
                                    </p:set>
                                    <p:animEffect transition="in" filter="blinds(horizontal)">
                                      <p:cBhvr>
                                        <p:cTn id="12" dur="500"/>
                                        <p:tgtEl>
                                          <p:spTgt spid="818179">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18179">
                                            <p:txEl>
                                              <p:pRg st="3" end="3"/>
                                            </p:txEl>
                                          </p:spTgt>
                                        </p:tgtEl>
                                        <p:attrNameLst>
                                          <p:attrName>style.visibility</p:attrName>
                                        </p:attrNameLst>
                                      </p:cBhvr>
                                      <p:to>
                                        <p:strVal val="visible"/>
                                      </p:to>
                                    </p:set>
                                    <p:animEffect transition="in" filter="blinds(horizontal)">
                                      <p:cBhvr>
                                        <p:cTn id="15" dur="500"/>
                                        <p:tgtEl>
                                          <p:spTgt spid="818179">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18179">
                                            <p:txEl>
                                              <p:pRg st="4" end="4"/>
                                            </p:txEl>
                                          </p:spTgt>
                                        </p:tgtEl>
                                        <p:attrNameLst>
                                          <p:attrName>style.visibility</p:attrName>
                                        </p:attrNameLst>
                                      </p:cBhvr>
                                      <p:to>
                                        <p:strVal val="visible"/>
                                      </p:to>
                                    </p:set>
                                    <p:animEffect transition="in" filter="blinds(horizontal)">
                                      <p:cBhvr>
                                        <p:cTn id="18" dur="500"/>
                                        <p:tgtEl>
                                          <p:spTgt spid="818179">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18179">
                                            <p:txEl>
                                              <p:pRg st="5" end="5"/>
                                            </p:txEl>
                                          </p:spTgt>
                                        </p:tgtEl>
                                        <p:attrNameLst>
                                          <p:attrName>style.visibility</p:attrName>
                                        </p:attrNameLst>
                                      </p:cBhvr>
                                      <p:to>
                                        <p:strVal val="visible"/>
                                      </p:to>
                                    </p:set>
                                    <p:animEffect transition="in" filter="blinds(horizontal)">
                                      <p:cBhvr>
                                        <p:cTn id="21" dur="500"/>
                                        <p:tgtEl>
                                          <p:spTgt spid="818179">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18179">
                                            <p:txEl>
                                              <p:pRg st="6" end="6"/>
                                            </p:txEl>
                                          </p:spTgt>
                                        </p:tgtEl>
                                        <p:attrNameLst>
                                          <p:attrName>style.visibility</p:attrName>
                                        </p:attrNameLst>
                                      </p:cBhvr>
                                      <p:to>
                                        <p:strVal val="visible"/>
                                      </p:to>
                                    </p:set>
                                    <p:animEffect transition="in" filter="blinds(horizontal)">
                                      <p:cBhvr>
                                        <p:cTn id="24" dur="500"/>
                                        <p:tgtEl>
                                          <p:spTgt spid="818179">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18179">
                                            <p:txEl>
                                              <p:pRg st="7" end="7"/>
                                            </p:txEl>
                                          </p:spTgt>
                                        </p:tgtEl>
                                        <p:attrNameLst>
                                          <p:attrName>style.visibility</p:attrName>
                                        </p:attrNameLst>
                                      </p:cBhvr>
                                      <p:to>
                                        <p:strVal val="visible"/>
                                      </p:to>
                                    </p:set>
                                    <p:animEffect transition="in" filter="blinds(horizontal)">
                                      <p:cBhvr>
                                        <p:cTn id="27" dur="500"/>
                                        <p:tgtEl>
                                          <p:spTgt spid="818179">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18179">
                                            <p:txEl>
                                              <p:pRg st="9" end="9"/>
                                            </p:txEl>
                                          </p:spTgt>
                                        </p:tgtEl>
                                        <p:attrNameLst>
                                          <p:attrName>style.visibility</p:attrName>
                                        </p:attrNameLst>
                                      </p:cBhvr>
                                      <p:to>
                                        <p:strVal val="visible"/>
                                      </p:to>
                                    </p:set>
                                    <p:animEffect transition="in" filter="blinds(horizontal)">
                                      <p:cBhvr>
                                        <p:cTn id="32" dur="500"/>
                                        <p:tgtEl>
                                          <p:spTgt spid="818179">
                                            <p:txEl>
                                              <p:pRg st="9" end="9"/>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18179">
                                            <p:txEl>
                                              <p:pRg st="10" end="10"/>
                                            </p:txEl>
                                          </p:spTgt>
                                        </p:tgtEl>
                                        <p:attrNameLst>
                                          <p:attrName>style.visibility</p:attrName>
                                        </p:attrNameLst>
                                      </p:cBhvr>
                                      <p:to>
                                        <p:strVal val="visible"/>
                                      </p:to>
                                    </p:set>
                                    <p:animEffect transition="in" filter="blinds(horizontal)">
                                      <p:cBhvr>
                                        <p:cTn id="35" dur="500"/>
                                        <p:tgtEl>
                                          <p:spTgt spid="818179">
                                            <p:txEl>
                                              <p:pRg st="10" end="10"/>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18179">
                                            <p:txEl>
                                              <p:pRg st="11" end="11"/>
                                            </p:txEl>
                                          </p:spTgt>
                                        </p:tgtEl>
                                        <p:attrNameLst>
                                          <p:attrName>style.visibility</p:attrName>
                                        </p:attrNameLst>
                                      </p:cBhvr>
                                      <p:to>
                                        <p:strVal val="visible"/>
                                      </p:to>
                                    </p:set>
                                    <p:animEffect transition="in" filter="blinds(horizontal)">
                                      <p:cBhvr>
                                        <p:cTn id="38" dur="500"/>
                                        <p:tgtEl>
                                          <p:spTgt spid="818179">
                                            <p:txEl>
                                              <p:pRg st="11" end="11"/>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18179">
                                            <p:txEl>
                                              <p:pRg st="12" end="12"/>
                                            </p:txEl>
                                          </p:spTgt>
                                        </p:tgtEl>
                                        <p:attrNameLst>
                                          <p:attrName>style.visibility</p:attrName>
                                        </p:attrNameLst>
                                      </p:cBhvr>
                                      <p:to>
                                        <p:strVal val="visible"/>
                                      </p:to>
                                    </p:set>
                                    <p:animEffect transition="in" filter="blinds(horizontal)">
                                      <p:cBhvr>
                                        <p:cTn id="41" dur="500"/>
                                        <p:tgtEl>
                                          <p:spTgt spid="818179">
                                            <p:txEl>
                                              <p:pRg st="12" end="12"/>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818179">
                                            <p:txEl>
                                              <p:pRg st="13" end="13"/>
                                            </p:txEl>
                                          </p:spTgt>
                                        </p:tgtEl>
                                        <p:attrNameLst>
                                          <p:attrName>style.visibility</p:attrName>
                                        </p:attrNameLst>
                                      </p:cBhvr>
                                      <p:to>
                                        <p:strVal val="visible"/>
                                      </p:to>
                                    </p:set>
                                    <p:animEffect transition="in" filter="blinds(horizontal)">
                                      <p:cBhvr>
                                        <p:cTn id="44" dur="500"/>
                                        <p:tgtEl>
                                          <p:spTgt spid="81817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0F1B3AA-7268-4318-9658-51CB1CB868D1}" type="slidenum">
              <a:rPr lang="de-DE" altLang="de-DE" sz="1400" smtClean="0"/>
              <a:pPr eaLnBrk="1" hangingPunct="1">
                <a:spcBef>
                  <a:spcPct val="0"/>
                </a:spcBef>
                <a:buFontTx/>
                <a:buNone/>
              </a:pPr>
              <a:t>8</a:t>
            </a:fld>
            <a:endParaRPr lang="de-DE" altLang="de-DE" sz="1400"/>
          </a:p>
        </p:txBody>
      </p:sp>
      <p:sp>
        <p:nvSpPr>
          <p:cNvPr id="454658" name="Rectangle 2"/>
          <p:cNvSpPr>
            <a:spLocks noGrp="1" noChangeArrowheads="1"/>
          </p:cNvSpPr>
          <p:nvPr>
            <p:ph type="body" idx="1"/>
          </p:nvPr>
        </p:nvSpPr>
        <p:spPr>
          <a:xfrm>
            <a:off x="461963" y="1576388"/>
            <a:ext cx="8358187" cy="4805362"/>
          </a:xfrm>
        </p:spPr>
        <p:txBody>
          <a:bodyPr/>
          <a:lstStyle/>
          <a:p>
            <a:pPr eaLnBrk="1" hangingPunct="1">
              <a:lnSpc>
                <a:spcPct val="90000"/>
              </a:lnSpc>
              <a:buFontTx/>
              <a:buNone/>
            </a:pPr>
            <a:r>
              <a:rPr lang="de-DE" altLang="de-DE" sz="1800" b="1" dirty="0"/>
              <a:t>Projekt </a:t>
            </a:r>
            <a:r>
              <a:rPr lang="de-DE" altLang="de-DE" sz="1800" dirty="0"/>
              <a:t>bedeutet</a:t>
            </a:r>
            <a:r>
              <a:rPr lang="de-DE" altLang="de-DE" sz="1600" dirty="0"/>
              <a:t> </a:t>
            </a:r>
          </a:p>
          <a:p>
            <a:pPr eaLnBrk="1" hangingPunct="1">
              <a:lnSpc>
                <a:spcPct val="90000"/>
              </a:lnSpc>
            </a:pPr>
            <a:r>
              <a:rPr lang="de-DE" altLang="de-DE" sz="1600" dirty="0"/>
              <a:t>einerseits das eigenständige Anwenden des bisher im Studium Gelernten </a:t>
            </a:r>
          </a:p>
          <a:p>
            <a:pPr eaLnBrk="1" hangingPunct="1">
              <a:lnSpc>
                <a:spcPct val="90000"/>
              </a:lnSpc>
            </a:pPr>
            <a:r>
              <a:rPr lang="de-DE" altLang="de-DE" sz="1600" dirty="0"/>
              <a:t>andererseits aber auch </a:t>
            </a:r>
            <a:r>
              <a:rPr lang="de-DE" altLang="de-DE" sz="1600" b="1" dirty="0">
                <a:solidFill>
                  <a:srgbClr val="0000CC"/>
                </a:solidFill>
              </a:rPr>
              <a:t>Selbstlernen, </a:t>
            </a:r>
            <a:r>
              <a:rPr lang="de-DE" altLang="de-DE" sz="1600" dirty="0"/>
              <a:t>eigenständiges Erarbeiten und Anwenden neuer Inhalte, die bislang noch nicht Gegenstand im Studium waren</a:t>
            </a:r>
          </a:p>
          <a:p>
            <a:pPr eaLnBrk="1" hangingPunct="1">
              <a:lnSpc>
                <a:spcPct val="90000"/>
              </a:lnSpc>
            </a:pPr>
            <a:r>
              <a:rPr lang="de-DE" altLang="de-DE" sz="1600" i="1" dirty="0"/>
              <a:t>„Lernen durch Anwenden“</a:t>
            </a:r>
          </a:p>
          <a:p>
            <a:pPr eaLnBrk="1" hangingPunct="1">
              <a:lnSpc>
                <a:spcPct val="90000"/>
              </a:lnSpc>
              <a:buFontTx/>
              <a:buNone/>
            </a:pPr>
            <a:endParaRPr lang="de-DE" altLang="de-DE" sz="1600" i="1" dirty="0"/>
          </a:p>
          <a:p>
            <a:pPr eaLnBrk="1" hangingPunct="1">
              <a:lnSpc>
                <a:spcPct val="90000"/>
              </a:lnSpc>
              <a:buFontTx/>
              <a:buNone/>
            </a:pPr>
            <a:r>
              <a:rPr lang="de-DE" altLang="de-DE" sz="1800" b="1" dirty="0"/>
              <a:t>Praxisnähe</a:t>
            </a:r>
          </a:p>
          <a:p>
            <a:pPr eaLnBrk="1" hangingPunct="1">
              <a:lnSpc>
                <a:spcPct val="90000"/>
              </a:lnSpc>
            </a:pPr>
            <a:r>
              <a:rPr lang="de-DE" altLang="de-DE" sz="1600" dirty="0"/>
              <a:t>Aufgaben und Teamsituation sind praxisnah</a:t>
            </a:r>
          </a:p>
          <a:p>
            <a:pPr eaLnBrk="1" hangingPunct="1">
              <a:lnSpc>
                <a:spcPct val="90000"/>
              </a:lnSpc>
            </a:pPr>
            <a:r>
              <a:rPr lang="de-DE" altLang="de-DE" sz="1600" dirty="0"/>
              <a:t>Ein wichtiges Lernziel ist das selbständige Lösen von konstruktiven Problemen</a:t>
            </a:r>
          </a:p>
          <a:p>
            <a:pPr eaLnBrk="1" hangingPunct="1">
              <a:lnSpc>
                <a:spcPct val="90000"/>
              </a:lnSpc>
            </a:pPr>
            <a:r>
              <a:rPr lang="de-DE" altLang="de-DE" sz="1600" dirty="0"/>
              <a:t>Dozenten und Tutoren geben lediglich Hilfestellung („</a:t>
            </a:r>
            <a:r>
              <a:rPr lang="de-DE" altLang="de-DE" sz="1600" i="1" dirty="0"/>
              <a:t>Prinzip der minimalen Hilfe</a:t>
            </a:r>
            <a:r>
              <a:rPr lang="de-DE" altLang="de-DE" sz="1600" dirty="0"/>
              <a:t>“)</a:t>
            </a:r>
          </a:p>
          <a:p>
            <a:pPr eaLnBrk="1" hangingPunct="1">
              <a:lnSpc>
                <a:spcPct val="90000"/>
              </a:lnSpc>
            </a:pPr>
            <a:endParaRPr lang="de-DE" altLang="de-DE" sz="1600" dirty="0"/>
          </a:p>
          <a:p>
            <a:pPr eaLnBrk="1" hangingPunct="1">
              <a:lnSpc>
                <a:spcPct val="90000"/>
              </a:lnSpc>
              <a:buFontTx/>
              <a:buNone/>
            </a:pPr>
            <a:r>
              <a:rPr lang="de-DE" altLang="de-DE" sz="1800" b="1" dirty="0"/>
              <a:t>Tutorenbetreuung durch das „Frankfurter Konstruktionstutorium“</a:t>
            </a:r>
            <a:r>
              <a:rPr lang="de-DE" altLang="de-DE" sz="1600" dirty="0"/>
              <a:t> </a:t>
            </a:r>
          </a:p>
          <a:p>
            <a:pPr eaLnBrk="1" hangingPunct="1">
              <a:lnSpc>
                <a:spcPct val="90000"/>
              </a:lnSpc>
            </a:pPr>
            <a:r>
              <a:rPr lang="de-DE" altLang="de-DE" sz="1600" dirty="0"/>
              <a:t>Tutoren geben Anleitung zum selbständigen Lösen von Problemen</a:t>
            </a:r>
          </a:p>
          <a:p>
            <a:pPr eaLnBrk="1" hangingPunct="1">
              <a:lnSpc>
                <a:spcPct val="90000"/>
              </a:lnSpc>
            </a:pPr>
            <a:r>
              <a:rPr lang="de-DE" altLang="de-DE" sz="1600" dirty="0"/>
              <a:t>Tutoren sind kompetente Diskussionspartner bei konstruktiven Fragen</a:t>
            </a:r>
          </a:p>
          <a:p>
            <a:pPr eaLnBrk="1" hangingPunct="1">
              <a:lnSpc>
                <a:spcPct val="90000"/>
              </a:lnSpc>
            </a:pPr>
            <a:r>
              <a:rPr lang="de-DE" altLang="de-DE" sz="1600" dirty="0"/>
              <a:t>Tutoren machen aber </a:t>
            </a:r>
            <a:r>
              <a:rPr lang="de-DE" altLang="de-DE" sz="1600" b="1" dirty="0">
                <a:solidFill>
                  <a:srgbClr val="FF0000"/>
                </a:solidFill>
              </a:rPr>
              <a:t>nicht</a:t>
            </a:r>
            <a:r>
              <a:rPr lang="de-DE" altLang="de-DE" sz="1600" dirty="0"/>
              <a:t> die Lösung</a:t>
            </a:r>
          </a:p>
          <a:p>
            <a:pPr eaLnBrk="1" hangingPunct="1">
              <a:lnSpc>
                <a:spcPct val="90000"/>
              </a:lnSpc>
            </a:pPr>
            <a:r>
              <a:rPr lang="de-DE" altLang="de-DE" sz="1600" dirty="0"/>
              <a:t>Unterstützung der Teams durch umfangreiche Fachliteratur und Kataloge im Produktentwicklungslabor (9/107) während Mittagssprechstunde und Abendtutorium</a:t>
            </a:r>
          </a:p>
        </p:txBody>
      </p:sp>
      <p:sp>
        <p:nvSpPr>
          <p:cNvPr id="7172" name="Rectangle 3"/>
          <p:cNvSpPr>
            <a:spLocks noGrp="1" noChangeArrowheads="1"/>
          </p:cNvSpPr>
          <p:nvPr>
            <p:ph type="title"/>
          </p:nvPr>
        </p:nvSpPr>
        <p:spPr/>
        <p:txBody>
          <a:bodyPr/>
          <a:lstStyle/>
          <a:p>
            <a:pPr eaLnBrk="1" hangingPunct="1"/>
            <a:r>
              <a:rPr lang="de-DE" altLang="de-DE" sz="2200" b="1"/>
              <a:t>Was ist das besondere am Projekt?</a:t>
            </a:r>
          </a:p>
        </p:txBody>
      </p:sp>
      <p:sp>
        <p:nvSpPr>
          <p:cNvPr id="2" name="Rechteck 1"/>
          <p:cNvSpPr/>
          <p:nvPr/>
        </p:nvSpPr>
        <p:spPr>
          <a:xfrm>
            <a:off x="457200" y="4509120"/>
            <a:ext cx="8147248" cy="17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54658">
                                            <p:txEl>
                                              <p:pRg st="0" end="0"/>
                                            </p:txEl>
                                          </p:spTgt>
                                        </p:tgtEl>
                                        <p:attrNameLst>
                                          <p:attrName>style.visibility</p:attrName>
                                        </p:attrNameLst>
                                      </p:cBhvr>
                                      <p:to>
                                        <p:strVal val="visible"/>
                                      </p:to>
                                    </p:set>
                                    <p:animEffect transition="in" filter="blinds(horizontal)">
                                      <p:cBhvr>
                                        <p:cTn id="7" dur="500"/>
                                        <p:tgtEl>
                                          <p:spTgt spid="45465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4658">
                                            <p:txEl>
                                              <p:pRg st="1" end="1"/>
                                            </p:txEl>
                                          </p:spTgt>
                                        </p:tgtEl>
                                        <p:attrNameLst>
                                          <p:attrName>style.visibility</p:attrName>
                                        </p:attrNameLst>
                                      </p:cBhvr>
                                      <p:to>
                                        <p:strVal val="visible"/>
                                      </p:to>
                                    </p:set>
                                    <p:animEffect transition="in" filter="blinds(horizontal)">
                                      <p:cBhvr>
                                        <p:cTn id="10" dur="500"/>
                                        <p:tgtEl>
                                          <p:spTgt spid="454658">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54658">
                                            <p:txEl>
                                              <p:pRg st="2" end="2"/>
                                            </p:txEl>
                                          </p:spTgt>
                                        </p:tgtEl>
                                        <p:attrNameLst>
                                          <p:attrName>style.visibility</p:attrName>
                                        </p:attrNameLst>
                                      </p:cBhvr>
                                      <p:to>
                                        <p:strVal val="visible"/>
                                      </p:to>
                                    </p:set>
                                    <p:animEffect transition="in" filter="blinds(horizontal)">
                                      <p:cBhvr>
                                        <p:cTn id="13" dur="500"/>
                                        <p:tgtEl>
                                          <p:spTgt spid="454658">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54658">
                                            <p:txEl>
                                              <p:pRg st="3" end="3"/>
                                            </p:txEl>
                                          </p:spTgt>
                                        </p:tgtEl>
                                        <p:attrNameLst>
                                          <p:attrName>style.visibility</p:attrName>
                                        </p:attrNameLst>
                                      </p:cBhvr>
                                      <p:to>
                                        <p:strVal val="visible"/>
                                      </p:to>
                                    </p:set>
                                    <p:animEffect transition="in" filter="blinds(horizontal)">
                                      <p:cBhvr>
                                        <p:cTn id="16" dur="500"/>
                                        <p:tgtEl>
                                          <p:spTgt spid="454658">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54658">
                                            <p:txEl>
                                              <p:pRg st="5" end="5"/>
                                            </p:txEl>
                                          </p:spTgt>
                                        </p:tgtEl>
                                        <p:attrNameLst>
                                          <p:attrName>style.visibility</p:attrName>
                                        </p:attrNameLst>
                                      </p:cBhvr>
                                      <p:to>
                                        <p:strVal val="visible"/>
                                      </p:to>
                                    </p:set>
                                    <p:animEffect transition="in" filter="blinds(horizontal)">
                                      <p:cBhvr>
                                        <p:cTn id="21" dur="500"/>
                                        <p:tgtEl>
                                          <p:spTgt spid="454658">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54658">
                                            <p:txEl>
                                              <p:pRg st="6" end="6"/>
                                            </p:txEl>
                                          </p:spTgt>
                                        </p:tgtEl>
                                        <p:attrNameLst>
                                          <p:attrName>style.visibility</p:attrName>
                                        </p:attrNameLst>
                                      </p:cBhvr>
                                      <p:to>
                                        <p:strVal val="visible"/>
                                      </p:to>
                                    </p:set>
                                    <p:animEffect transition="in" filter="blinds(horizontal)">
                                      <p:cBhvr>
                                        <p:cTn id="24" dur="500"/>
                                        <p:tgtEl>
                                          <p:spTgt spid="454658">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54658">
                                            <p:txEl>
                                              <p:pRg st="7" end="7"/>
                                            </p:txEl>
                                          </p:spTgt>
                                        </p:tgtEl>
                                        <p:attrNameLst>
                                          <p:attrName>style.visibility</p:attrName>
                                        </p:attrNameLst>
                                      </p:cBhvr>
                                      <p:to>
                                        <p:strVal val="visible"/>
                                      </p:to>
                                    </p:set>
                                    <p:animEffect transition="in" filter="blinds(horizontal)">
                                      <p:cBhvr>
                                        <p:cTn id="27" dur="500"/>
                                        <p:tgtEl>
                                          <p:spTgt spid="454658">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54658">
                                            <p:txEl>
                                              <p:pRg st="8" end="8"/>
                                            </p:txEl>
                                          </p:spTgt>
                                        </p:tgtEl>
                                        <p:attrNameLst>
                                          <p:attrName>style.visibility</p:attrName>
                                        </p:attrNameLst>
                                      </p:cBhvr>
                                      <p:to>
                                        <p:strVal val="visible"/>
                                      </p:to>
                                    </p:set>
                                    <p:animEffect transition="in" filter="blinds(horizontal)">
                                      <p:cBhvr>
                                        <p:cTn id="30" dur="500"/>
                                        <p:tgtEl>
                                          <p:spTgt spid="454658">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54658">
                                            <p:txEl>
                                              <p:pRg st="10" end="10"/>
                                            </p:txEl>
                                          </p:spTgt>
                                        </p:tgtEl>
                                        <p:attrNameLst>
                                          <p:attrName>style.visibility</p:attrName>
                                        </p:attrNameLst>
                                      </p:cBhvr>
                                      <p:to>
                                        <p:strVal val="visible"/>
                                      </p:to>
                                    </p:set>
                                    <p:animEffect transition="in" filter="blinds(horizontal)">
                                      <p:cBhvr>
                                        <p:cTn id="35" dur="500"/>
                                        <p:tgtEl>
                                          <p:spTgt spid="454658">
                                            <p:txEl>
                                              <p:pRg st="10" end="10"/>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54658">
                                            <p:txEl>
                                              <p:pRg st="11" end="11"/>
                                            </p:txEl>
                                          </p:spTgt>
                                        </p:tgtEl>
                                        <p:attrNameLst>
                                          <p:attrName>style.visibility</p:attrName>
                                        </p:attrNameLst>
                                      </p:cBhvr>
                                      <p:to>
                                        <p:strVal val="visible"/>
                                      </p:to>
                                    </p:set>
                                    <p:animEffect transition="in" filter="blinds(horizontal)">
                                      <p:cBhvr>
                                        <p:cTn id="38" dur="500"/>
                                        <p:tgtEl>
                                          <p:spTgt spid="454658">
                                            <p:txEl>
                                              <p:pRg st="11" end="11"/>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54658">
                                            <p:txEl>
                                              <p:pRg st="12" end="12"/>
                                            </p:txEl>
                                          </p:spTgt>
                                        </p:tgtEl>
                                        <p:attrNameLst>
                                          <p:attrName>style.visibility</p:attrName>
                                        </p:attrNameLst>
                                      </p:cBhvr>
                                      <p:to>
                                        <p:strVal val="visible"/>
                                      </p:to>
                                    </p:set>
                                    <p:animEffect transition="in" filter="blinds(horizontal)">
                                      <p:cBhvr>
                                        <p:cTn id="41" dur="500"/>
                                        <p:tgtEl>
                                          <p:spTgt spid="454658">
                                            <p:txEl>
                                              <p:pRg st="12" end="12"/>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54658">
                                            <p:txEl>
                                              <p:pRg st="13" end="13"/>
                                            </p:txEl>
                                          </p:spTgt>
                                        </p:tgtEl>
                                        <p:attrNameLst>
                                          <p:attrName>style.visibility</p:attrName>
                                        </p:attrNameLst>
                                      </p:cBhvr>
                                      <p:to>
                                        <p:strVal val="visible"/>
                                      </p:to>
                                    </p:set>
                                    <p:animEffect transition="in" filter="blinds(horizontal)">
                                      <p:cBhvr>
                                        <p:cTn id="44" dur="500"/>
                                        <p:tgtEl>
                                          <p:spTgt spid="454658">
                                            <p:txEl>
                                              <p:pRg st="13" end="13"/>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54658">
                                            <p:txEl>
                                              <p:pRg st="14" end="14"/>
                                            </p:txEl>
                                          </p:spTgt>
                                        </p:tgtEl>
                                        <p:attrNameLst>
                                          <p:attrName>style.visibility</p:attrName>
                                        </p:attrNameLst>
                                      </p:cBhvr>
                                      <p:to>
                                        <p:strVal val="visible"/>
                                      </p:to>
                                    </p:set>
                                    <p:animEffect transition="in" filter="blinds(horizontal)">
                                      <p:cBhvr>
                                        <p:cTn id="47" dur="500"/>
                                        <p:tgtEl>
                                          <p:spTgt spid="45465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8"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0579D45-122E-4E94-98D2-0C20A9D46AF2}" type="slidenum">
              <a:rPr lang="de-DE" altLang="de-DE" sz="1400" smtClean="0"/>
              <a:pPr eaLnBrk="1" hangingPunct="1">
                <a:spcBef>
                  <a:spcPct val="0"/>
                </a:spcBef>
                <a:buFontTx/>
                <a:buNone/>
              </a:pPr>
              <a:t>80</a:t>
            </a:fld>
            <a:endParaRPr lang="de-DE" altLang="de-DE" sz="1400"/>
          </a:p>
        </p:txBody>
      </p:sp>
      <p:sp>
        <p:nvSpPr>
          <p:cNvPr id="819202" name="Rectangle 2"/>
          <p:cNvSpPr>
            <a:spLocks noGrp="1" noChangeArrowheads="1"/>
          </p:cNvSpPr>
          <p:nvPr>
            <p:ph type="title"/>
          </p:nvPr>
        </p:nvSpPr>
        <p:spPr/>
        <p:txBody>
          <a:bodyPr/>
          <a:lstStyle/>
          <a:p>
            <a:pPr eaLnBrk="1" hangingPunct="1"/>
            <a:r>
              <a:rPr lang="de-DE" altLang="de-DE" sz="2200" b="1"/>
              <a:t>Intuitive Arbeitsweise (Intuition)</a:t>
            </a:r>
          </a:p>
        </p:txBody>
      </p:sp>
      <p:sp>
        <p:nvSpPr>
          <p:cNvPr id="819203" name="Rectangle 3"/>
          <p:cNvSpPr>
            <a:spLocks noGrp="1" noChangeArrowheads="1"/>
          </p:cNvSpPr>
          <p:nvPr>
            <p:ph type="body" idx="1"/>
          </p:nvPr>
        </p:nvSpPr>
        <p:spPr>
          <a:xfrm>
            <a:off x="457200" y="1600200"/>
            <a:ext cx="8291513" cy="4997450"/>
          </a:xfrm>
        </p:spPr>
        <p:txBody>
          <a:bodyPr/>
          <a:lstStyle/>
          <a:p>
            <a:pPr eaLnBrk="1" hangingPunct="1"/>
            <a:endParaRPr lang="de-DE" altLang="de-DE" sz="1800"/>
          </a:p>
          <a:p>
            <a:pPr eaLnBrk="1" hangingPunct="1"/>
            <a:r>
              <a:rPr lang="de-DE" altLang="de-DE" sz="1800"/>
              <a:t>Konstrukteure finden Lösungen zu schwierigen Problemen oft rein intuitiv</a:t>
            </a:r>
          </a:p>
          <a:p>
            <a:pPr eaLnBrk="1" hangingPunct="1"/>
            <a:r>
              <a:rPr lang="de-DE" altLang="de-DE" sz="1800">
                <a:solidFill>
                  <a:srgbClr val="0000CC"/>
                </a:solidFill>
              </a:rPr>
              <a:t>Viele gute Lösungen sind so geboren und erfolgreich entwickelt worden!</a:t>
            </a:r>
          </a:p>
          <a:p>
            <a:pPr eaLnBrk="1" hangingPunct="1"/>
            <a:endParaRPr lang="de-DE" altLang="de-DE" sz="1800"/>
          </a:p>
          <a:p>
            <a:pPr eaLnBrk="1" hangingPunct="1">
              <a:buFont typeface="Symbol" pitchFamily="18" charset="2"/>
              <a:buChar char="Þ"/>
            </a:pPr>
            <a:r>
              <a:rPr lang="de-DE" altLang="de-DE" sz="1800" b="1">
                <a:solidFill>
                  <a:srgbClr val="FF0000"/>
                </a:solidFill>
              </a:rPr>
              <a:t>Nachteile</a:t>
            </a:r>
            <a:r>
              <a:rPr lang="de-DE" altLang="de-DE" sz="1800"/>
              <a:t> der rein intuitiven Arbeitsweise</a:t>
            </a:r>
          </a:p>
          <a:p>
            <a:pPr lvl="1" eaLnBrk="1" hangingPunct="1"/>
            <a:r>
              <a:rPr lang="de-DE" altLang="de-DE" sz="1600">
                <a:solidFill>
                  <a:srgbClr val="FF0000"/>
                </a:solidFill>
              </a:rPr>
              <a:t>Der richtige Einfall kommt nicht zur rechten Zeit</a:t>
            </a:r>
          </a:p>
          <a:p>
            <a:pPr lvl="1" eaLnBrk="1" hangingPunct="1"/>
            <a:r>
              <a:rPr lang="de-DE" altLang="de-DE" sz="1600">
                <a:solidFill>
                  <a:srgbClr val="FF0000"/>
                </a:solidFill>
              </a:rPr>
              <a:t>Der richtige Einfall kann meist nicht erzwungen werden</a:t>
            </a:r>
          </a:p>
          <a:p>
            <a:pPr lvl="1" eaLnBrk="1" hangingPunct="1"/>
            <a:r>
              <a:rPr lang="de-DE" altLang="de-DE" sz="1600">
                <a:solidFill>
                  <a:srgbClr val="FF0000"/>
                </a:solidFill>
              </a:rPr>
              <a:t>Wegen bestehender Konventionen und eigener fixierter Vorstellungen werden neue Wege nicht erkannt</a:t>
            </a:r>
          </a:p>
          <a:p>
            <a:pPr lvl="1" eaLnBrk="1" hangingPunct="1"/>
            <a:r>
              <a:rPr lang="de-DE" altLang="de-DE" sz="1600">
                <a:solidFill>
                  <a:srgbClr val="FF0000"/>
                </a:solidFill>
              </a:rPr>
              <a:t>Aufgrund mangelnder Informationen dringen neue Technologien oder Verfahren nicht in das Bewußtsein der Konstrukteure</a:t>
            </a:r>
          </a:p>
          <a:p>
            <a:pPr lvl="1" eaLnBrk="1" hangingPunct="1"/>
            <a:endParaRPr lang="de-DE" altLang="de-DE" sz="1600">
              <a:solidFill>
                <a:srgbClr val="FF0000"/>
              </a:solidFill>
            </a:endParaRPr>
          </a:p>
          <a:p>
            <a:pPr eaLnBrk="1" hangingPunct="1">
              <a:buFont typeface="Symbol" pitchFamily="18" charset="2"/>
              <a:buChar char="Þ"/>
            </a:pPr>
            <a:r>
              <a:rPr lang="de-DE" altLang="de-DE" sz="1800"/>
              <a:t>Für Unternehmen ist es unter Umständen </a:t>
            </a:r>
            <a:r>
              <a:rPr lang="de-DE" altLang="de-DE" sz="1800" u="sng">
                <a:solidFill>
                  <a:srgbClr val="FF0000"/>
                </a:solidFill>
              </a:rPr>
              <a:t>gefährlich</a:t>
            </a:r>
            <a:r>
              <a:rPr lang="de-DE" altLang="de-DE" sz="1800"/>
              <a:t> sich allein auf die Intuition seiner Konstrukteure zu verlassen!</a:t>
            </a:r>
          </a:p>
          <a:p>
            <a:pPr eaLnBrk="1" hangingPunct="1">
              <a:buFont typeface="Symbol" pitchFamily="18" charset="2"/>
              <a:buChar char="Þ"/>
            </a:pPr>
            <a:r>
              <a:rPr lang="de-DE" altLang="de-DE" sz="1800"/>
              <a:t>Besser ist es immer auch intuitive und diskursive Methoden einzusetzen!</a:t>
            </a:r>
          </a:p>
          <a:p>
            <a:pPr lvl="1" eaLnBrk="1" hangingPunct="1"/>
            <a:endParaRPr lang="de-DE" altLang="de-DE"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9202"/>
                                        </p:tgtEl>
                                        <p:attrNameLst>
                                          <p:attrName>style.visibility</p:attrName>
                                        </p:attrNameLst>
                                      </p:cBhvr>
                                      <p:to>
                                        <p:strVal val="visible"/>
                                      </p:to>
                                    </p:set>
                                    <p:animEffect transition="in" filter="blinds(horizontal)">
                                      <p:cBhvr>
                                        <p:cTn id="7" dur="500"/>
                                        <p:tgtEl>
                                          <p:spTgt spid="81920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19203">
                                            <p:txEl>
                                              <p:pRg st="1" end="1"/>
                                            </p:txEl>
                                          </p:spTgt>
                                        </p:tgtEl>
                                        <p:attrNameLst>
                                          <p:attrName>style.visibility</p:attrName>
                                        </p:attrNameLst>
                                      </p:cBhvr>
                                      <p:to>
                                        <p:strVal val="visible"/>
                                      </p:to>
                                    </p:set>
                                    <p:animEffect transition="in" filter="blinds(horizontal)">
                                      <p:cBhvr>
                                        <p:cTn id="11" dur="500"/>
                                        <p:tgtEl>
                                          <p:spTgt spid="819203">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19203">
                                            <p:txEl>
                                              <p:pRg st="2" end="2"/>
                                            </p:txEl>
                                          </p:spTgt>
                                        </p:tgtEl>
                                        <p:attrNameLst>
                                          <p:attrName>style.visibility</p:attrName>
                                        </p:attrNameLst>
                                      </p:cBhvr>
                                      <p:to>
                                        <p:strVal val="visible"/>
                                      </p:to>
                                    </p:set>
                                    <p:animEffect transition="in" filter="blinds(horizontal)">
                                      <p:cBhvr>
                                        <p:cTn id="15" dur="500"/>
                                        <p:tgtEl>
                                          <p:spTgt spid="81920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19203">
                                            <p:txEl>
                                              <p:pRg st="4" end="4"/>
                                            </p:txEl>
                                          </p:spTgt>
                                        </p:tgtEl>
                                        <p:attrNameLst>
                                          <p:attrName>style.visibility</p:attrName>
                                        </p:attrNameLst>
                                      </p:cBhvr>
                                      <p:to>
                                        <p:strVal val="visible"/>
                                      </p:to>
                                    </p:set>
                                    <p:animEffect transition="in" filter="blinds(horizontal)">
                                      <p:cBhvr>
                                        <p:cTn id="20" dur="500"/>
                                        <p:tgtEl>
                                          <p:spTgt spid="819203">
                                            <p:txEl>
                                              <p:pRg st="4" end="4"/>
                                            </p:txEl>
                                          </p:spTgt>
                                        </p:tgtEl>
                                      </p:cBhvr>
                                    </p:animEffect>
                                  </p:childTnLst>
                                </p:cTn>
                              </p:par>
                            </p:childTnLst>
                          </p:cTn>
                        </p:par>
                        <p:par>
                          <p:cTn id="21" fill="hold" nodeType="afterGroup">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819203">
                                            <p:txEl>
                                              <p:pRg st="5" end="5"/>
                                            </p:txEl>
                                          </p:spTgt>
                                        </p:tgtEl>
                                        <p:attrNameLst>
                                          <p:attrName>style.visibility</p:attrName>
                                        </p:attrNameLst>
                                      </p:cBhvr>
                                      <p:to>
                                        <p:strVal val="visible"/>
                                      </p:to>
                                    </p:set>
                                    <p:animEffect transition="in" filter="blinds(horizontal)">
                                      <p:cBhvr>
                                        <p:cTn id="24" dur="500"/>
                                        <p:tgtEl>
                                          <p:spTgt spid="819203">
                                            <p:txEl>
                                              <p:pRg st="5" end="5"/>
                                            </p:txEl>
                                          </p:spTgt>
                                        </p:tgtEl>
                                      </p:cBhvr>
                                    </p:animEffect>
                                  </p:childTnLst>
                                </p:cTn>
                              </p:par>
                            </p:childTnLst>
                          </p:cTn>
                        </p:par>
                        <p:par>
                          <p:cTn id="25" fill="hold" nodeType="afterGroup">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819203">
                                            <p:txEl>
                                              <p:pRg st="6" end="6"/>
                                            </p:txEl>
                                          </p:spTgt>
                                        </p:tgtEl>
                                        <p:attrNameLst>
                                          <p:attrName>style.visibility</p:attrName>
                                        </p:attrNameLst>
                                      </p:cBhvr>
                                      <p:to>
                                        <p:strVal val="visible"/>
                                      </p:to>
                                    </p:set>
                                    <p:animEffect transition="in" filter="blinds(horizontal)">
                                      <p:cBhvr>
                                        <p:cTn id="28" dur="500"/>
                                        <p:tgtEl>
                                          <p:spTgt spid="819203">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19203">
                                            <p:txEl>
                                              <p:pRg st="7" end="7"/>
                                            </p:txEl>
                                          </p:spTgt>
                                        </p:tgtEl>
                                        <p:attrNameLst>
                                          <p:attrName>style.visibility</p:attrName>
                                        </p:attrNameLst>
                                      </p:cBhvr>
                                      <p:to>
                                        <p:strVal val="visible"/>
                                      </p:to>
                                    </p:set>
                                    <p:animEffect transition="in" filter="blinds(horizontal)">
                                      <p:cBhvr>
                                        <p:cTn id="33" dur="500"/>
                                        <p:tgtEl>
                                          <p:spTgt spid="819203">
                                            <p:txEl>
                                              <p:pRg st="7" end="7"/>
                                            </p:txEl>
                                          </p:spTgt>
                                        </p:tgtEl>
                                      </p:cBhvr>
                                    </p:animEffect>
                                  </p:childTnLst>
                                </p:cTn>
                              </p:par>
                            </p:childTnLst>
                          </p:cTn>
                        </p:par>
                        <p:par>
                          <p:cTn id="34" fill="hold" nodeType="afterGroup">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19203">
                                            <p:txEl>
                                              <p:pRg st="8" end="8"/>
                                            </p:txEl>
                                          </p:spTgt>
                                        </p:tgtEl>
                                        <p:attrNameLst>
                                          <p:attrName>style.visibility</p:attrName>
                                        </p:attrNameLst>
                                      </p:cBhvr>
                                      <p:to>
                                        <p:strVal val="visible"/>
                                      </p:to>
                                    </p:set>
                                    <p:animEffect transition="in" filter="blinds(horizontal)">
                                      <p:cBhvr>
                                        <p:cTn id="37" dur="500"/>
                                        <p:tgtEl>
                                          <p:spTgt spid="81920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19203">
                                            <p:txEl>
                                              <p:pRg st="10" end="10"/>
                                            </p:txEl>
                                          </p:spTgt>
                                        </p:tgtEl>
                                        <p:attrNameLst>
                                          <p:attrName>style.visibility</p:attrName>
                                        </p:attrNameLst>
                                      </p:cBhvr>
                                      <p:to>
                                        <p:strVal val="visible"/>
                                      </p:to>
                                    </p:set>
                                    <p:animEffect transition="in" filter="blinds(horizontal)">
                                      <p:cBhvr>
                                        <p:cTn id="42" dur="500"/>
                                        <p:tgtEl>
                                          <p:spTgt spid="819203">
                                            <p:txEl>
                                              <p:pRg st="10" end="1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19203">
                                            <p:txEl>
                                              <p:pRg st="11" end="11"/>
                                            </p:txEl>
                                          </p:spTgt>
                                        </p:tgtEl>
                                        <p:attrNameLst>
                                          <p:attrName>style.visibility</p:attrName>
                                        </p:attrNameLst>
                                      </p:cBhvr>
                                      <p:to>
                                        <p:strVal val="visible"/>
                                      </p:to>
                                    </p:set>
                                    <p:animEffect transition="in" filter="blinds(horizontal)">
                                      <p:cBhvr>
                                        <p:cTn id="47" dur="500"/>
                                        <p:tgtEl>
                                          <p:spTgt spid="8192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2" grpId="0"/>
      <p:bldP spid="81920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4399E7-C461-4759-BAD3-FDD478126B5B}" type="slidenum">
              <a:rPr lang="de-DE" altLang="de-DE" sz="1400" smtClean="0"/>
              <a:pPr eaLnBrk="1" hangingPunct="1">
                <a:spcBef>
                  <a:spcPct val="0"/>
                </a:spcBef>
                <a:buFontTx/>
                <a:buNone/>
              </a:pPr>
              <a:t>81</a:t>
            </a:fld>
            <a:endParaRPr lang="de-DE" altLang="de-DE" sz="1400"/>
          </a:p>
        </p:txBody>
      </p:sp>
      <p:sp>
        <p:nvSpPr>
          <p:cNvPr id="88067" name="Rectangle 2"/>
          <p:cNvSpPr>
            <a:spLocks noGrp="1" noChangeArrowheads="1"/>
          </p:cNvSpPr>
          <p:nvPr>
            <p:ph type="title"/>
          </p:nvPr>
        </p:nvSpPr>
        <p:spPr/>
        <p:txBody>
          <a:bodyPr/>
          <a:lstStyle/>
          <a:p>
            <a:pPr eaLnBrk="1" hangingPunct="1"/>
            <a:r>
              <a:rPr lang="de-DE" altLang="de-DE" sz="2200" b="1"/>
              <a:t>Intuitive Methoden zur Lösungsfindung</a:t>
            </a:r>
          </a:p>
        </p:txBody>
      </p:sp>
      <p:sp>
        <p:nvSpPr>
          <p:cNvPr id="820227" name="Rectangle 3"/>
          <p:cNvSpPr>
            <a:spLocks noGrp="1" noChangeArrowheads="1"/>
          </p:cNvSpPr>
          <p:nvPr>
            <p:ph type="body" idx="1"/>
          </p:nvPr>
        </p:nvSpPr>
        <p:spPr>
          <a:xfrm>
            <a:off x="457200" y="1600200"/>
            <a:ext cx="8435975" cy="4708525"/>
          </a:xfrm>
        </p:spPr>
        <p:txBody>
          <a:bodyPr/>
          <a:lstStyle/>
          <a:p>
            <a:pPr eaLnBrk="1" hangingPunct="1">
              <a:buFontTx/>
              <a:buNone/>
            </a:pPr>
            <a:r>
              <a:rPr lang="de-DE" altLang="de-DE" sz="1800" b="1"/>
              <a:t>Intuitive betonte Methoden</a:t>
            </a:r>
          </a:p>
          <a:p>
            <a:pPr eaLnBrk="1" hangingPunct="1"/>
            <a:r>
              <a:rPr lang="de-DE" altLang="de-DE" sz="1800"/>
              <a:t>regen durch Gedankenassoziation neue Lösungswege an</a:t>
            </a:r>
          </a:p>
          <a:p>
            <a:pPr eaLnBrk="1" hangingPunct="1"/>
            <a:r>
              <a:rPr lang="de-DE" altLang="de-DE" sz="1800"/>
              <a:t>nutzen gruppendynamische Effekte wie Anregungen durch unbefangene Äußerungen und Assoziationen</a:t>
            </a:r>
          </a:p>
          <a:p>
            <a:pPr eaLnBrk="1" hangingPunct="1">
              <a:buFontTx/>
              <a:buNone/>
            </a:pPr>
            <a:endParaRPr lang="de-DE" altLang="de-DE" sz="1800"/>
          </a:p>
          <a:p>
            <a:pPr eaLnBrk="1" hangingPunct="1">
              <a:buFontTx/>
              <a:buNone/>
            </a:pPr>
            <a:r>
              <a:rPr lang="de-DE" altLang="de-DE" sz="1800" b="1"/>
              <a:t>Beispiele intuitiver Methoden zur Lösungsfindung</a:t>
            </a:r>
          </a:p>
          <a:p>
            <a:pPr eaLnBrk="1" hangingPunct="1"/>
            <a:r>
              <a:rPr lang="de-DE" altLang="de-DE" sz="1800"/>
              <a:t>Gespräche und Diskussionen mit Kollegen, aus denen Anregungen, Verbesserungen und neue Lösungen entstehen</a:t>
            </a:r>
          </a:p>
          <a:p>
            <a:pPr eaLnBrk="1" hangingPunct="1"/>
            <a:r>
              <a:rPr lang="de-DE" altLang="de-DE" sz="1800"/>
              <a:t>Brainstorming</a:t>
            </a:r>
          </a:p>
          <a:p>
            <a:pPr eaLnBrk="1" hangingPunct="1"/>
            <a:r>
              <a:rPr lang="de-DE" altLang="de-DE" sz="1800"/>
              <a:t>Brainwriting (6-3-5-Methode)</a:t>
            </a:r>
          </a:p>
          <a:p>
            <a:pPr eaLnBrk="1" hangingPunct="1"/>
            <a:r>
              <a:rPr lang="de-DE" altLang="de-DE" sz="1800"/>
              <a:t>Einsatz von Assoziationshilfen</a:t>
            </a:r>
          </a:p>
          <a:p>
            <a:pPr eaLnBrk="1" hangingPunct="1"/>
            <a:r>
              <a:rPr lang="de-DE" altLang="de-DE" sz="1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20227">
                                            <p:txEl>
                                              <p:pRg st="0" end="0"/>
                                            </p:txEl>
                                          </p:spTgt>
                                        </p:tgtEl>
                                        <p:attrNameLst>
                                          <p:attrName>style.visibility</p:attrName>
                                        </p:attrNameLst>
                                      </p:cBhvr>
                                      <p:to>
                                        <p:strVal val="visible"/>
                                      </p:to>
                                    </p:set>
                                    <p:animEffect transition="in" filter="blinds(horizontal)">
                                      <p:cBhvr>
                                        <p:cTn id="7" dur="500"/>
                                        <p:tgtEl>
                                          <p:spTgt spid="82022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20227">
                                            <p:txEl>
                                              <p:pRg st="1" end="1"/>
                                            </p:txEl>
                                          </p:spTgt>
                                        </p:tgtEl>
                                        <p:attrNameLst>
                                          <p:attrName>style.visibility</p:attrName>
                                        </p:attrNameLst>
                                      </p:cBhvr>
                                      <p:to>
                                        <p:strVal val="visible"/>
                                      </p:to>
                                    </p:set>
                                    <p:animEffect transition="in" filter="blinds(horizontal)">
                                      <p:cBhvr>
                                        <p:cTn id="10" dur="500"/>
                                        <p:tgtEl>
                                          <p:spTgt spid="82022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20227">
                                            <p:txEl>
                                              <p:pRg st="2" end="2"/>
                                            </p:txEl>
                                          </p:spTgt>
                                        </p:tgtEl>
                                        <p:attrNameLst>
                                          <p:attrName>style.visibility</p:attrName>
                                        </p:attrNameLst>
                                      </p:cBhvr>
                                      <p:to>
                                        <p:strVal val="visible"/>
                                      </p:to>
                                    </p:set>
                                    <p:animEffect transition="in" filter="blinds(horizontal)">
                                      <p:cBhvr>
                                        <p:cTn id="13" dur="500"/>
                                        <p:tgtEl>
                                          <p:spTgt spid="82022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20227">
                                            <p:txEl>
                                              <p:pRg st="4" end="4"/>
                                            </p:txEl>
                                          </p:spTgt>
                                        </p:tgtEl>
                                        <p:attrNameLst>
                                          <p:attrName>style.visibility</p:attrName>
                                        </p:attrNameLst>
                                      </p:cBhvr>
                                      <p:to>
                                        <p:strVal val="visible"/>
                                      </p:to>
                                    </p:set>
                                    <p:animEffect transition="in" filter="blinds(horizontal)">
                                      <p:cBhvr>
                                        <p:cTn id="18" dur="500"/>
                                        <p:tgtEl>
                                          <p:spTgt spid="820227">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20227">
                                            <p:txEl>
                                              <p:pRg st="5" end="5"/>
                                            </p:txEl>
                                          </p:spTgt>
                                        </p:tgtEl>
                                        <p:attrNameLst>
                                          <p:attrName>style.visibility</p:attrName>
                                        </p:attrNameLst>
                                      </p:cBhvr>
                                      <p:to>
                                        <p:strVal val="visible"/>
                                      </p:to>
                                    </p:set>
                                    <p:animEffect transition="in" filter="blinds(horizontal)">
                                      <p:cBhvr>
                                        <p:cTn id="21" dur="500"/>
                                        <p:tgtEl>
                                          <p:spTgt spid="820227">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20227">
                                            <p:txEl>
                                              <p:pRg st="6" end="6"/>
                                            </p:txEl>
                                          </p:spTgt>
                                        </p:tgtEl>
                                        <p:attrNameLst>
                                          <p:attrName>style.visibility</p:attrName>
                                        </p:attrNameLst>
                                      </p:cBhvr>
                                      <p:to>
                                        <p:strVal val="visible"/>
                                      </p:to>
                                    </p:set>
                                    <p:animEffect transition="in" filter="blinds(horizontal)">
                                      <p:cBhvr>
                                        <p:cTn id="26" dur="500"/>
                                        <p:tgtEl>
                                          <p:spTgt spid="820227">
                                            <p:txEl>
                                              <p:pRg st="6" end="6"/>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20227">
                                            <p:txEl>
                                              <p:pRg st="7" end="7"/>
                                            </p:txEl>
                                          </p:spTgt>
                                        </p:tgtEl>
                                        <p:attrNameLst>
                                          <p:attrName>style.visibility</p:attrName>
                                        </p:attrNameLst>
                                      </p:cBhvr>
                                      <p:to>
                                        <p:strVal val="visible"/>
                                      </p:to>
                                    </p:set>
                                    <p:animEffect transition="in" filter="blinds(horizontal)">
                                      <p:cBhvr>
                                        <p:cTn id="29" dur="500"/>
                                        <p:tgtEl>
                                          <p:spTgt spid="820227">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20227">
                                            <p:txEl>
                                              <p:pRg st="8" end="8"/>
                                            </p:txEl>
                                          </p:spTgt>
                                        </p:tgtEl>
                                        <p:attrNameLst>
                                          <p:attrName>style.visibility</p:attrName>
                                        </p:attrNameLst>
                                      </p:cBhvr>
                                      <p:to>
                                        <p:strVal val="visible"/>
                                      </p:to>
                                    </p:set>
                                    <p:animEffect transition="in" filter="blinds(horizontal)">
                                      <p:cBhvr>
                                        <p:cTn id="34" dur="500"/>
                                        <p:tgtEl>
                                          <p:spTgt spid="820227">
                                            <p:txEl>
                                              <p:pRg st="8" end="8"/>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20227">
                                            <p:txEl>
                                              <p:pRg st="9" end="9"/>
                                            </p:txEl>
                                          </p:spTgt>
                                        </p:tgtEl>
                                        <p:attrNameLst>
                                          <p:attrName>style.visibility</p:attrName>
                                        </p:attrNameLst>
                                      </p:cBhvr>
                                      <p:to>
                                        <p:strVal val="visible"/>
                                      </p:to>
                                    </p:set>
                                    <p:animEffect transition="in" filter="blinds(horizontal)">
                                      <p:cBhvr>
                                        <p:cTn id="37" dur="500"/>
                                        <p:tgtEl>
                                          <p:spTgt spid="8202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4B4F047-A915-4DF5-943D-B3AC2534F140}" type="slidenum">
              <a:rPr lang="de-DE" altLang="de-DE" sz="1400" smtClean="0"/>
              <a:pPr eaLnBrk="1" hangingPunct="1">
                <a:spcBef>
                  <a:spcPct val="0"/>
                </a:spcBef>
                <a:buFontTx/>
                <a:buNone/>
              </a:pPr>
              <a:t>82</a:t>
            </a:fld>
            <a:endParaRPr lang="de-DE" altLang="de-DE" sz="1400"/>
          </a:p>
        </p:txBody>
      </p:sp>
      <p:sp>
        <p:nvSpPr>
          <p:cNvPr id="821250" name="Rectangle 2"/>
          <p:cNvSpPr>
            <a:spLocks noGrp="1" noChangeArrowheads="1"/>
          </p:cNvSpPr>
          <p:nvPr>
            <p:ph type="title"/>
          </p:nvPr>
        </p:nvSpPr>
        <p:spPr/>
        <p:txBody>
          <a:bodyPr/>
          <a:lstStyle/>
          <a:p>
            <a:pPr algn="l" eaLnBrk="1" hangingPunct="1"/>
            <a:r>
              <a:rPr lang="de-DE" altLang="de-DE" sz="2200" b="1"/>
              <a:t>Brainstorming</a:t>
            </a:r>
          </a:p>
        </p:txBody>
      </p:sp>
      <p:sp>
        <p:nvSpPr>
          <p:cNvPr id="821251" name="Rectangle 3"/>
          <p:cNvSpPr>
            <a:spLocks noGrp="1" noChangeArrowheads="1"/>
          </p:cNvSpPr>
          <p:nvPr>
            <p:ph type="body" sz="half" idx="1"/>
          </p:nvPr>
        </p:nvSpPr>
        <p:spPr>
          <a:xfrm>
            <a:off x="457200" y="1600200"/>
            <a:ext cx="2243138" cy="749300"/>
          </a:xfrm>
        </p:spPr>
        <p:txBody>
          <a:bodyPr/>
          <a:lstStyle/>
          <a:p>
            <a:pPr eaLnBrk="1" hangingPunct="1">
              <a:buFontTx/>
              <a:buNone/>
            </a:pPr>
            <a:r>
              <a:rPr lang="de-DE" altLang="de-DE" sz="1600"/>
              <a:t>Nach Alex F. Osborn</a:t>
            </a:r>
          </a:p>
          <a:p>
            <a:pPr eaLnBrk="1" hangingPunct="1">
              <a:buFontTx/>
              <a:buNone/>
            </a:pPr>
            <a:r>
              <a:rPr lang="de-DE" altLang="de-DE" sz="1600"/>
              <a:t>1953, USA</a:t>
            </a:r>
          </a:p>
        </p:txBody>
      </p:sp>
      <p:pic>
        <p:nvPicPr>
          <p:cNvPr id="82125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76588" y="115888"/>
            <a:ext cx="5167312" cy="6526212"/>
          </a:xfrm>
          <a:noFill/>
        </p:spPr>
      </p:pic>
      <p:sp>
        <p:nvSpPr>
          <p:cNvPr id="821253" name="Text Box 5"/>
          <p:cNvSpPr txBox="1">
            <a:spLocks noChangeArrowheads="1"/>
          </p:cNvSpPr>
          <p:nvPr/>
        </p:nvSpPr>
        <p:spPr bwMode="auto">
          <a:xfrm rot="-5400000">
            <a:off x="7584282" y="4314031"/>
            <a:ext cx="28511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Birkhofer, Vorlesung Produktentwicklung, 1997</a:t>
            </a:r>
          </a:p>
        </p:txBody>
      </p:sp>
      <p:sp>
        <p:nvSpPr>
          <p:cNvPr id="821254" name="Text Box 6"/>
          <p:cNvSpPr txBox="1">
            <a:spLocks noChangeArrowheads="1"/>
          </p:cNvSpPr>
          <p:nvPr/>
        </p:nvSpPr>
        <p:spPr bwMode="auto">
          <a:xfrm>
            <a:off x="5908675" y="4270375"/>
            <a:ext cx="230346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100" b="1">
                <a:solidFill>
                  <a:srgbClr val="0000CC"/>
                </a:solidFill>
              </a:rPr>
              <a:t>Assoziationshilfe: </a:t>
            </a:r>
          </a:p>
        </p:txBody>
      </p:sp>
      <p:sp>
        <p:nvSpPr>
          <p:cNvPr id="821255" name="Text Box 7"/>
          <p:cNvSpPr txBox="1">
            <a:spLocks noChangeArrowheads="1"/>
          </p:cNvSpPr>
          <p:nvPr/>
        </p:nvSpPr>
        <p:spPr bwMode="auto">
          <a:xfrm>
            <a:off x="376238" y="3232150"/>
            <a:ext cx="2416175" cy="376238"/>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Quantität vor Qualität!</a:t>
            </a:r>
          </a:p>
        </p:txBody>
      </p:sp>
      <p:sp>
        <p:nvSpPr>
          <p:cNvPr id="2" name="Rechteck 1"/>
          <p:cNvSpPr/>
          <p:nvPr/>
        </p:nvSpPr>
        <p:spPr>
          <a:xfrm>
            <a:off x="6516688" y="2349500"/>
            <a:ext cx="1368425" cy="1857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21250"/>
                                        </p:tgtEl>
                                        <p:attrNameLst>
                                          <p:attrName>style.visibility</p:attrName>
                                        </p:attrNameLst>
                                      </p:cBhvr>
                                      <p:to>
                                        <p:strVal val="visible"/>
                                      </p:to>
                                    </p:set>
                                    <p:animEffect transition="in" filter="blinds(horizontal)">
                                      <p:cBhvr>
                                        <p:cTn id="7" dur="500"/>
                                        <p:tgtEl>
                                          <p:spTgt spid="8212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21251">
                                            <p:txEl>
                                              <p:pRg st="0" end="0"/>
                                            </p:txEl>
                                          </p:spTgt>
                                        </p:tgtEl>
                                        <p:attrNameLst>
                                          <p:attrName>style.visibility</p:attrName>
                                        </p:attrNameLst>
                                      </p:cBhvr>
                                      <p:to>
                                        <p:strVal val="visible"/>
                                      </p:to>
                                    </p:set>
                                    <p:animEffect transition="in" filter="blinds(horizontal)">
                                      <p:cBhvr>
                                        <p:cTn id="10" dur="500"/>
                                        <p:tgtEl>
                                          <p:spTgt spid="821251">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21251">
                                            <p:txEl>
                                              <p:pRg st="1" end="1"/>
                                            </p:txEl>
                                          </p:spTgt>
                                        </p:tgtEl>
                                        <p:attrNameLst>
                                          <p:attrName>style.visibility</p:attrName>
                                        </p:attrNameLst>
                                      </p:cBhvr>
                                      <p:to>
                                        <p:strVal val="visible"/>
                                      </p:to>
                                    </p:set>
                                    <p:animEffect transition="in" filter="blinds(horizontal)">
                                      <p:cBhvr>
                                        <p:cTn id="13" dur="500"/>
                                        <p:tgtEl>
                                          <p:spTgt spid="821251">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21252"/>
                                        </p:tgtEl>
                                        <p:attrNameLst>
                                          <p:attrName>style.visibility</p:attrName>
                                        </p:attrNameLst>
                                      </p:cBhvr>
                                      <p:to>
                                        <p:strVal val="visible"/>
                                      </p:to>
                                    </p:set>
                                    <p:animEffect transition="in" filter="blinds(horizontal)">
                                      <p:cBhvr>
                                        <p:cTn id="16" dur="500"/>
                                        <p:tgtEl>
                                          <p:spTgt spid="82125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21253"/>
                                        </p:tgtEl>
                                        <p:attrNameLst>
                                          <p:attrName>style.visibility</p:attrName>
                                        </p:attrNameLst>
                                      </p:cBhvr>
                                      <p:to>
                                        <p:strVal val="visible"/>
                                      </p:to>
                                    </p:set>
                                    <p:animEffect transition="in" filter="blinds(horizontal)">
                                      <p:cBhvr>
                                        <p:cTn id="19" dur="500"/>
                                        <p:tgtEl>
                                          <p:spTgt spid="82125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21255"/>
                                        </p:tgtEl>
                                        <p:attrNameLst>
                                          <p:attrName>style.visibility</p:attrName>
                                        </p:attrNameLst>
                                      </p:cBhvr>
                                      <p:to>
                                        <p:strVal val="visible"/>
                                      </p:to>
                                    </p:set>
                                    <p:animEffect transition="in" filter="blinds(horizontal)">
                                      <p:cBhvr>
                                        <p:cTn id="28" dur="500"/>
                                        <p:tgtEl>
                                          <p:spTgt spid="8212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1254"/>
                                        </p:tgtEl>
                                        <p:attrNameLst>
                                          <p:attrName>style.visibility</p:attrName>
                                        </p:attrNameLst>
                                      </p:cBhvr>
                                      <p:to>
                                        <p:strVal val="visible"/>
                                      </p:to>
                                    </p:set>
                                    <p:animEffect transition="in" filter="blinds(horizontal)">
                                      <p:cBhvr>
                                        <p:cTn id="33" dur="500"/>
                                        <p:tgtEl>
                                          <p:spTgt spid="821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0" grpId="0"/>
      <p:bldP spid="821251" grpId="0" build="p"/>
      <p:bldP spid="821253" grpId="0"/>
      <p:bldP spid="821254" grpId="0"/>
      <p:bldP spid="821255" grpId="0" animBg="1"/>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6038E54-AB0E-4F77-A6C3-679F49EA7D51}" type="slidenum">
              <a:rPr lang="de-DE" altLang="de-DE" sz="1400" smtClean="0"/>
              <a:pPr eaLnBrk="1" hangingPunct="1">
                <a:spcBef>
                  <a:spcPct val="0"/>
                </a:spcBef>
                <a:buFontTx/>
                <a:buNone/>
              </a:pPr>
              <a:t>83</a:t>
            </a:fld>
            <a:endParaRPr lang="de-DE" altLang="de-DE" sz="1400"/>
          </a:p>
        </p:txBody>
      </p:sp>
      <p:sp>
        <p:nvSpPr>
          <p:cNvPr id="822274" name="Rectangle 2"/>
          <p:cNvSpPr>
            <a:spLocks noGrp="1" noChangeArrowheads="1"/>
          </p:cNvSpPr>
          <p:nvPr>
            <p:ph type="title"/>
          </p:nvPr>
        </p:nvSpPr>
        <p:spPr>
          <a:noFill/>
        </p:spPr>
        <p:txBody>
          <a:bodyPr/>
          <a:lstStyle/>
          <a:p>
            <a:pPr algn="l" eaLnBrk="1" hangingPunct="1"/>
            <a:r>
              <a:rPr lang="de-DE" altLang="de-DE" sz="2200" b="1"/>
              <a:t>Brainwriting</a:t>
            </a:r>
          </a:p>
        </p:txBody>
      </p:sp>
      <p:sp>
        <p:nvSpPr>
          <p:cNvPr id="822275" name="Text Box 3"/>
          <p:cNvSpPr txBox="1">
            <a:spLocks noChangeArrowheads="1"/>
          </p:cNvSpPr>
          <p:nvPr/>
        </p:nvSpPr>
        <p:spPr bwMode="auto">
          <a:xfrm rot="-5400000">
            <a:off x="8047037" y="4706938"/>
            <a:ext cx="19970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Birkhofer, Vorlesung Produktentwicklung, 1997</a:t>
            </a:r>
          </a:p>
        </p:txBody>
      </p:sp>
      <p:pic>
        <p:nvPicPr>
          <p:cNvPr id="82227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48038" y="44450"/>
            <a:ext cx="4824412" cy="6742113"/>
          </a:xfrm>
          <a:noFill/>
        </p:spPr>
      </p:pic>
      <p:sp>
        <p:nvSpPr>
          <p:cNvPr id="822277" name="Text Box 5"/>
          <p:cNvSpPr txBox="1">
            <a:spLocks noChangeArrowheads="1"/>
          </p:cNvSpPr>
          <p:nvPr/>
        </p:nvSpPr>
        <p:spPr bwMode="auto">
          <a:xfrm>
            <a:off x="376238" y="3160713"/>
            <a:ext cx="2771775" cy="376237"/>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108 Vorschläge in 30 min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22274"/>
                                        </p:tgtEl>
                                        <p:attrNameLst>
                                          <p:attrName>style.visibility</p:attrName>
                                        </p:attrNameLst>
                                      </p:cBhvr>
                                      <p:to>
                                        <p:strVal val="visible"/>
                                      </p:to>
                                    </p:set>
                                    <p:animEffect transition="in" filter="blinds(horizontal)">
                                      <p:cBhvr>
                                        <p:cTn id="7" dur="500"/>
                                        <p:tgtEl>
                                          <p:spTgt spid="822274"/>
                                        </p:tgtEl>
                                      </p:cBhvr>
                                    </p:animEffect>
                                  </p:childTnLst>
                                </p:cTn>
                              </p:par>
                              <p:par>
                                <p:cTn id="8" presetID="3" presetClass="entr" presetSubtype="10" fill="hold" nodeType="withEffect">
                                  <p:stCondLst>
                                    <p:cond delay="0"/>
                                  </p:stCondLst>
                                  <p:childTnLst>
                                    <p:set>
                                      <p:cBhvr>
                                        <p:cTn id="9" dur="1" fill="hold">
                                          <p:stCondLst>
                                            <p:cond delay="0"/>
                                          </p:stCondLst>
                                        </p:cTn>
                                        <p:tgtEl>
                                          <p:spTgt spid="822276"/>
                                        </p:tgtEl>
                                        <p:attrNameLst>
                                          <p:attrName>style.visibility</p:attrName>
                                        </p:attrNameLst>
                                      </p:cBhvr>
                                      <p:to>
                                        <p:strVal val="visible"/>
                                      </p:to>
                                    </p:set>
                                    <p:animEffect transition="in" filter="blinds(horizontal)">
                                      <p:cBhvr>
                                        <p:cTn id="10" dur="500"/>
                                        <p:tgtEl>
                                          <p:spTgt spid="82227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22275"/>
                                        </p:tgtEl>
                                        <p:attrNameLst>
                                          <p:attrName>style.visibility</p:attrName>
                                        </p:attrNameLst>
                                      </p:cBhvr>
                                      <p:to>
                                        <p:strVal val="visible"/>
                                      </p:to>
                                    </p:set>
                                    <p:animEffect transition="in" filter="blinds(horizontal)">
                                      <p:cBhvr>
                                        <p:cTn id="13" dur="500"/>
                                        <p:tgtEl>
                                          <p:spTgt spid="8222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22277"/>
                                        </p:tgtEl>
                                        <p:attrNameLst>
                                          <p:attrName>style.visibility</p:attrName>
                                        </p:attrNameLst>
                                      </p:cBhvr>
                                      <p:to>
                                        <p:strVal val="visible"/>
                                      </p:to>
                                    </p:set>
                                    <p:animEffect transition="in" filter="blinds(horizontal)">
                                      <p:cBhvr>
                                        <p:cTn id="18" dur="500"/>
                                        <p:tgtEl>
                                          <p:spTgt spid="822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4" grpId="0"/>
      <p:bldP spid="822275" grpId="0"/>
      <p:bldP spid="822277"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49325C-52FB-4C66-A348-604869D1652C}" type="slidenum">
              <a:rPr lang="de-DE" altLang="de-DE" sz="1400" smtClean="0"/>
              <a:pPr eaLnBrk="1" hangingPunct="1">
                <a:spcBef>
                  <a:spcPct val="0"/>
                </a:spcBef>
                <a:buFontTx/>
                <a:buNone/>
              </a:pPr>
              <a:t>84</a:t>
            </a:fld>
            <a:endParaRPr lang="de-DE" altLang="de-DE" sz="1400"/>
          </a:p>
        </p:txBody>
      </p:sp>
      <p:pic>
        <p:nvPicPr>
          <p:cNvPr id="8232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41750" y="1628775"/>
            <a:ext cx="5205413" cy="5229225"/>
          </a:xfrm>
          <a:noFill/>
        </p:spPr>
      </p:pic>
      <p:sp>
        <p:nvSpPr>
          <p:cNvPr id="91140" name="Rectangle 3"/>
          <p:cNvSpPr>
            <a:spLocks noGrp="1" noChangeArrowheads="1"/>
          </p:cNvSpPr>
          <p:nvPr>
            <p:ph type="title"/>
          </p:nvPr>
        </p:nvSpPr>
        <p:spPr/>
        <p:txBody>
          <a:bodyPr/>
          <a:lstStyle/>
          <a:p>
            <a:pPr eaLnBrk="1" hangingPunct="1"/>
            <a:r>
              <a:rPr lang="de-DE" altLang="de-DE" sz="2200" b="1"/>
              <a:t>Assoziationshilfe zum Anregen der Kreativität</a:t>
            </a:r>
          </a:p>
        </p:txBody>
      </p:sp>
      <p:sp>
        <p:nvSpPr>
          <p:cNvPr id="823300" name="Text Box 4"/>
          <p:cNvSpPr txBox="1">
            <a:spLocks noChangeArrowheads="1"/>
          </p:cNvSpPr>
          <p:nvPr/>
        </p:nvSpPr>
        <p:spPr bwMode="auto">
          <a:xfrm rot="-5400000">
            <a:off x="7742238" y="5375275"/>
            <a:ext cx="26622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Birkhofer, Vorlesung Produktentwicklung, 1997</a:t>
            </a:r>
          </a:p>
        </p:txBody>
      </p:sp>
      <p:sp>
        <p:nvSpPr>
          <p:cNvPr id="823301" name="Text Box 5"/>
          <p:cNvSpPr txBox="1">
            <a:spLocks noChangeArrowheads="1"/>
          </p:cNvSpPr>
          <p:nvPr/>
        </p:nvSpPr>
        <p:spPr bwMode="auto">
          <a:xfrm>
            <a:off x="449263" y="2060575"/>
            <a:ext cx="394335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dirty="0"/>
              <a:t>Zum Einsatz als Assoziationshilfe bei</a:t>
            </a:r>
          </a:p>
          <a:p>
            <a:pPr eaLnBrk="1" hangingPunct="1">
              <a:spcBef>
                <a:spcPct val="0"/>
              </a:spcBef>
            </a:pPr>
            <a:r>
              <a:rPr lang="de-DE" altLang="de-DE" sz="1800" dirty="0"/>
              <a:t> Brainstorming</a:t>
            </a:r>
          </a:p>
          <a:p>
            <a:pPr eaLnBrk="1" hangingPunct="1">
              <a:spcBef>
                <a:spcPct val="0"/>
              </a:spcBef>
            </a:pPr>
            <a:r>
              <a:rPr lang="de-DE" altLang="de-DE" sz="1800" dirty="0"/>
              <a:t> </a:t>
            </a:r>
            <a:r>
              <a:rPr lang="de-DE" altLang="de-DE" sz="1800" dirty="0" err="1"/>
              <a:t>Brainwriting</a:t>
            </a:r>
            <a:endParaRPr lang="de-DE" altLang="de-DE" sz="1800" dirty="0"/>
          </a:p>
          <a:p>
            <a:pPr eaLnBrk="1" hangingPunct="1">
              <a:spcBef>
                <a:spcPct val="0"/>
              </a:spcBef>
            </a:pPr>
            <a:r>
              <a:rPr lang="de-DE" altLang="de-DE" sz="1800" dirty="0"/>
              <a:t> Produktplanung</a:t>
            </a:r>
          </a:p>
          <a:p>
            <a:pPr eaLnBrk="1" hangingPunct="1">
              <a:spcBef>
                <a:spcPct val="0"/>
              </a:spcBef>
            </a:pPr>
            <a:r>
              <a:rPr lang="de-DE" altLang="de-DE" sz="1800" dirty="0"/>
              <a:t> Konzipieren</a:t>
            </a:r>
          </a:p>
          <a:p>
            <a:pPr eaLnBrk="1" hangingPunct="1">
              <a:spcBef>
                <a:spcPct val="0"/>
              </a:spcBef>
            </a:pPr>
            <a:r>
              <a:rPr lang="de-DE" altLang="de-DE" sz="1800" dirty="0"/>
              <a:t> Entwerfen</a:t>
            </a:r>
          </a:p>
          <a:p>
            <a:pPr eaLnBrk="1" hangingPunct="1">
              <a:spcBef>
                <a:spcPct val="0"/>
              </a:spcBef>
            </a:pPr>
            <a:r>
              <a:rPr lang="de-DE" altLang="de-DE" sz="1800" dirty="0"/>
              <a:t> Ausarbeiten</a:t>
            </a:r>
          </a:p>
          <a:p>
            <a:pPr eaLnBrk="1" hangingPunct="1">
              <a:spcBef>
                <a:spcPct val="0"/>
              </a:spcBef>
            </a:pPr>
            <a:r>
              <a:rPr lang="de-DE" altLang="de-DE" sz="1800" dirty="0"/>
              <a:t> Kreativen Blockaden jeder Art</a:t>
            </a:r>
          </a:p>
          <a:p>
            <a:pPr eaLnBrk="1" hangingPunct="1">
              <a:spcBef>
                <a:spcPct val="0"/>
              </a:spcBef>
            </a:pPr>
            <a:r>
              <a:rPr lang="de-DE" altLang="de-DE" sz="1800" dirty="0"/>
              <a:t> Party planen</a:t>
            </a:r>
          </a:p>
          <a:p>
            <a:pPr eaLnBrk="1" hangingPunct="1">
              <a:spcBef>
                <a:spcPct val="0"/>
              </a:spcBef>
            </a:pPr>
            <a:r>
              <a:rPr lang="de-DE" altLang="de-DE" sz="1800" dirty="0"/>
              <a:t> Gartenzaun bauen</a:t>
            </a:r>
          </a:p>
          <a:p>
            <a:pPr eaLnBrk="1" hangingPunct="1">
              <a:spcBef>
                <a:spcPct val="0"/>
              </a:spcBef>
            </a:pPr>
            <a:r>
              <a:rPr lang="de-DE" altLang="de-DE" sz="1800" dirty="0"/>
              <a:t> …..</a:t>
            </a:r>
          </a:p>
          <a:p>
            <a:pPr eaLnBrk="1" hangingPunct="1">
              <a:spcBef>
                <a:spcPct val="0"/>
              </a:spcBef>
            </a:pPr>
            <a:endParaRPr lang="de-DE" altLang="de-DE" sz="1800" dirty="0"/>
          </a:p>
          <a:p>
            <a:pPr eaLnBrk="1" hangingPunct="1">
              <a:spcBef>
                <a:spcPct val="0"/>
              </a:spcBef>
              <a:buFontTx/>
              <a:buNone/>
            </a:pPr>
            <a:endParaRPr lang="de-DE" altLang="de-DE" sz="1800" dirty="0"/>
          </a:p>
        </p:txBody>
      </p:sp>
      <p:sp>
        <p:nvSpPr>
          <p:cNvPr id="823302" name="Rectangle 6"/>
          <p:cNvSpPr>
            <a:spLocks noGrp="1" noChangeArrowheads="1"/>
          </p:cNvSpPr>
          <p:nvPr>
            <p:ph type="body" sz="half" idx="1"/>
          </p:nvPr>
        </p:nvSpPr>
        <p:spPr>
          <a:xfrm>
            <a:off x="457200" y="1600200"/>
            <a:ext cx="6564313" cy="4525963"/>
          </a:xfrm>
        </p:spPr>
        <p:txBody>
          <a:bodyPr/>
          <a:lstStyle/>
          <a:p>
            <a:pPr eaLnBrk="1" hangingPunct="1">
              <a:buFontTx/>
              <a:buNone/>
            </a:pPr>
            <a:r>
              <a:rPr lang="de-DE" altLang="de-DE" sz="1800" b="1"/>
              <a:t>Checkliste mit neun Basisfragen nach Osborn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23300">
                                            <p:txEl>
                                              <p:pRg st="0" end="0"/>
                                            </p:txEl>
                                          </p:spTgt>
                                        </p:tgtEl>
                                        <p:attrNameLst>
                                          <p:attrName>style.visibility</p:attrName>
                                        </p:attrNameLst>
                                      </p:cBhvr>
                                      <p:to>
                                        <p:strVal val="visible"/>
                                      </p:to>
                                    </p:set>
                                    <p:animEffect transition="in" filter="blinds(horizontal)">
                                      <p:cBhvr>
                                        <p:cTn id="7" dur="500"/>
                                        <p:tgtEl>
                                          <p:spTgt spid="823300">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23298"/>
                                        </p:tgtEl>
                                        <p:attrNameLst>
                                          <p:attrName>style.visibility</p:attrName>
                                        </p:attrNameLst>
                                      </p:cBhvr>
                                      <p:to>
                                        <p:strVal val="visible"/>
                                      </p:to>
                                    </p:set>
                                    <p:animEffect transition="in" filter="blinds(horizontal)">
                                      <p:cBhvr>
                                        <p:cTn id="11" dur="500"/>
                                        <p:tgtEl>
                                          <p:spTgt spid="823298"/>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23302">
                                            <p:txEl>
                                              <p:pRg st="0" end="0"/>
                                            </p:txEl>
                                          </p:spTgt>
                                        </p:tgtEl>
                                        <p:attrNameLst>
                                          <p:attrName>style.visibility</p:attrName>
                                        </p:attrNameLst>
                                      </p:cBhvr>
                                      <p:to>
                                        <p:strVal val="visible"/>
                                      </p:to>
                                    </p:set>
                                    <p:animEffect transition="in" filter="blinds(horizontal)">
                                      <p:cBhvr>
                                        <p:cTn id="15" dur="500"/>
                                        <p:tgtEl>
                                          <p:spTgt spid="82330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23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301" grpId="0"/>
      <p:bldP spid="823302"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E222940-BB72-4AEF-960E-1951834E3E01}" type="slidenum">
              <a:rPr lang="de-DE" altLang="de-DE" sz="1400" smtClean="0"/>
              <a:pPr eaLnBrk="1" hangingPunct="1">
                <a:spcBef>
                  <a:spcPct val="0"/>
                </a:spcBef>
                <a:buFontTx/>
                <a:buNone/>
              </a:pPr>
              <a:t>85</a:t>
            </a:fld>
            <a:endParaRPr lang="de-DE" altLang="de-DE" sz="1400"/>
          </a:p>
        </p:txBody>
      </p:sp>
      <p:sp>
        <p:nvSpPr>
          <p:cNvPr id="92163" name="Rectangle 2"/>
          <p:cNvSpPr>
            <a:spLocks noGrp="1" noChangeArrowheads="1"/>
          </p:cNvSpPr>
          <p:nvPr>
            <p:ph type="title"/>
          </p:nvPr>
        </p:nvSpPr>
        <p:spPr/>
        <p:txBody>
          <a:bodyPr/>
          <a:lstStyle/>
          <a:p>
            <a:pPr eaLnBrk="1" hangingPunct="1"/>
            <a:r>
              <a:rPr lang="de-DE" altLang="de-DE" sz="2200" b="1"/>
              <a:t>Diskursive Methoden zur Lösungsfindung</a:t>
            </a:r>
          </a:p>
        </p:txBody>
      </p:sp>
      <p:sp>
        <p:nvSpPr>
          <p:cNvPr id="824323" name="Rectangle 3"/>
          <p:cNvSpPr>
            <a:spLocks noGrp="1" noChangeArrowheads="1"/>
          </p:cNvSpPr>
          <p:nvPr>
            <p:ph type="body" idx="1"/>
          </p:nvPr>
        </p:nvSpPr>
        <p:spPr>
          <a:xfrm>
            <a:off x="457200" y="1600200"/>
            <a:ext cx="8435975" cy="4708525"/>
          </a:xfrm>
        </p:spPr>
        <p:txBody>
          <a:bodyPr/>
          <a:lstStyle/>
          <a:p>
            <a:pPr eaLnBrk="1" hangingPunct="1">
              <a:lnSpc>
                <a:spcPct val="90000"/>
              </a:lnSpc>
              <a:buFontTx/>
              <a:buNone/>
            </a:pPr>
            <a:endParaRPr lang="de-DE" altLang="de-DE" sz="1800" b="1"/>
          </a:p>
          <a:p>
            <a:pPr eaLnBrk="1" hangingPunct="1">
              <a:lnSpc>
                <a:spcPct val="90000"/>
              </a:lnSpc>
              <a:buFontTx/>
              <a:buNone/>
            </a:pPr>
            <a:r>
              <a:rPr lang="de-DE" altLang="de-DE" sz="1800" b="1"/>
              <a:t>Diskursiv betonte Methoden</a:t>
            </a:r>
          </a:p>
          <a:p>
            <a:pPr eaLnBrk="1" hangingPunct="1">
              <a:lnSpc>
                <a:spcPct val="90000"/>
              </a:lnSpc>
            </a:pPr>
            <a:r>
              <a:rPr lang="de-DE" altLang="de-DE" sz="1800"/>
              <a:t>ermöglichen Lösungen durch bewußt schrittweises, systematisches Vorgehen</a:t>
            </a:r>
          </a:p>
          <a:p>
            <a:pPr eaLnBrk="1" hangingPunct="1">
              <a:lnSpc>
                <a:spcPct val="90000"/>
              </a:lnSpc>
            </a:pPr>
            <a:r>
              <a:rPr lang="de-DE" altLang="de-DE" sz="1800"/>
              <a:t>schließen Intuition nicht aus (die Intuition soll jedoch stärker für Einzelschritte und Einzelprobleme, nicht aber sofort zur Lösung der Gesamtaufgabe benutzt werden)</a:t>
            </a:r>
          </a:p>
          <a:p>
            <a:pPr eaLnBrk="1" hangingPunct="1">
              <a:lnSpc>
                <a:spcPct val="90000"/>
              </a:lnSpc>
            </a:pPr>
            <a:endParaRPr lang="de-DE" altLang="de-DE" sz="1800"/>
          </a:p>
          <a:p>
            <a:pPr eaLnBrk="1" hangingPunct="1">
              <a:lnSpc>
                <a:spcPct val="90000"/>
              </a:lnSpc>
              <a:buFontTx/>
              <a:buNone/>
            </a:pPr>
            <a:r>
              <a:rPr lang="de-DE" altLang="de-DE" sz="1800" b="1"/>
              <a:t>Beispiele diskursiver Methoden zum Generieren von Lösungen</a:t>
            </a:r>
          </a:p>
          <a:p>
            <a:pPr eaLnBrk="1" hangingPunct="1">
              <a:lnSpc>
                <a:spcPct val="90000"/>
              </a:lnSpc>
            </a:pPr>
            <a:r>
              <a:rPr lang="de-DE" altLang="de-DE" sz="1800"/>
              <a:t>Einsatz von </a:t>
            </a:r>
            <a:r>
              <a:rPr lang="de-DE" altLang="de-DE" sz="1800" i="1">
                <a:solidFill>
                  <a:srgbClr val="0070C0"/>
                </a:solidFill>
              </a:rPr>
              <a:t>Variationsmerkmalen</a:t>
            </a:r>
            <a:r>
              <a:rPr lang="de-DE" altLang="de-DE" sz="1800">
                <a:solidFill>
                  <a:srgbClr val="0070C0"/>
                </a:solidFill>
              </a:rPr>
              <a:t> </a:t>
            </a:r>
            <a:r>
              <a:rPr lang="de-DE" altLang="de-DE" sz="1800"/>
              <a:t>zum systematischen Finden von Lösungen</a:t>
            </a:r>
          </a:p>
          <a:p>
            <a:pPr eaLnBrk="1" hangingPunct="1">
              <a:lnSpc>
                <a:spcPct val="90000"/>
              </a:lnSpc>
            </a:pPr>
            <a:r>
              <a:rPr lang="de-DE" altLang="de-DE" sz="1800"/>
              <a:t>Systematische Suche mit Hilfe von </a:t>
            </a:r>
            <a:r>
              <a:rPr lang="de-DE" altLang="de-DE" sz="1800" i="1">
                <a:solidFill>
                  <a:srgbClr val="0070C0"/>
                </a:solidFill>
              </a:rPr>
              <a:t>Ordnungsschemata</a:t>
            </a:r>
            <a:r>
              <a:rPr lang="de-DE" altLang="de-DE" sz="1800">
                <a:solidFill>
                  <a:srgbClr val="0070C0"/>
                </a:solidFill>
              </a:rPr>
              <a:t> </a:t>
            </a:r>
            <a:r>
              <a:rPr lang="de-DE" altLang="de-DE" sz="1800" i="1"/>
              <a:t>(Methode des Systematisierens)</a:t>
            </a:r>
            <a:r>
              <a:rPr lang="de-DE" altLang="de-DE" sz="1800"/>
              <a:t> mit dem Ziel durch </a:t>
            </a:r>
            <a:r>
              <a:rPr lang="de-DE" altLang="de-DE" sz="1800" i="1"/>
              <a:t>Systematische Variation</a:t>
            </a:r>
            <a:r>
              <a:rPr lang="de-DE" altLang="de-DE" sz="1800"/>
              <a:t> ein mehr oder weniger vollständiges Lösungsfeld zu erarbeiten – insbesondere bei Vorliegen kennzeichnender Merkmale</a:t>
            </a:r>
          </a:p>
          <a:p>
            <a:pPr eaLnBrk="1" hangingPunct="1">
              <a:lnSpc>
                <a:spcPct val="90000"/>
              </a:lnSpc>
            </a:pPr>
            <a:r>
              <a:rPr lang="de-DE" altLang="de-DE" sz="1800"/>
              <a:t>Verwendung von </a:t>
            </a:r>
            <a:r>
              <a:rPr lang="de-DE" altLang="de-DE" sz="1800" i="1">
                <a:solidFill>
                  <a:srgbClr val="0070C0"/>
                </a:solidFill>
              </a:rPr>
              <a:t>Katalogen</a:t>
            </a:r>
          </a:p>
          <a:p>
            <a:pPr eaLnBrk="1" hangingPunct="1">
              <a:lnSpc>
                <a:spcPct val="90000"/>
              </a:lnSpc>
            </a:pPr>
            <a:r>
              <a:rPr lang="de-DE" altLang="de-DE" sz="1800"/>
              <a:t>(Systematische Untersuchung des physikalischen Zusammenhang)</a:t>
            </a:r>
          </a:p>
          <a:p>
            <a:pPr eaLnBrk="1" hangingPunct="1">
              <a:lnSpc>
                <a:spcPct val="90000"/>
              </a:lnSpc>
            </a:pPr>
            <a:r>
              <a:rPr lang="de-DE" altLang="de-DE" sz="1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4323">
                                            <p:txEl>
                                              <p:pRg st="1" end="1"/>
                                            </p:txEl>
                                          </p:spTgt>
                                        </p:tgtEl>
                                        <p:attrNameLst>
                                          <p:attrName>style.visibility</p:attrName>
                                        </p:attrNameLst>
                                      </p:cBhvr>
                                      <p:to>
                                        <p:strVal val="visible"/>
                                      </p:to>
                                    </p:set>
                                    <p:animEffect transition="in" filter="blinds(horizontal)">
                                      <p:cBhvr>
                                        <p:cTn id="7" dur="500"/>
                                        <p:tgtEl>
                                          <p:spTgt spid="82432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24323">
                                            <p:txEl>
                                              <p:pRg st="2" end="2"/>
                                            </p:txEl>
                                          </p:spTgt>
                                        </p:tgtEl>
                                        <p:attrNameLst>
                                          <p:attrName>style.visibility</p:attrName>
                                        </p:attrNameLst>
                                      </p:cBhvr>
                                      <p:to>
                                        <p:strVal val="visible"/>
                                      </p:to>
                                    </p:set>
                                    <p:animEffect transition="in" filter="blinds(horizontal)">
                                      <p:cBhvr>
                                        <p:cTn id="10" dur="500"/>
                                        <p:tgtEl>
                                          <p:spTgt spid="82432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24323">
                                            <p:txEl>
                                              <p:pRg st="3" end="3"/>
                                            </p:txEl>
                                          </p:spTgt>
                                        </p:tgtEl>
                                        <p:attrNameLst>
                                          <p:attrName>style.visibility</p:attrName>
                                        </p:attrNameLst>
                                      </p:cBhvr>
                                      <p:to>
                                        <p:strVal val="visible"/>
                                      </p:to>
                                    </p:set>
                                    <p:animEffect transition="in" filter="blinds(horizontal)">
                                      <p:cBhvr>
                                        <p:cTn id="15" dur="500"/>
                                        <p:tgtEl>
                                          <p:spTgt spid="82432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24323">
                                            <p:txEl>
                                              <p:pRg st="5" end="5"/>
                                            </p:txEl>
                                          </p:spTgt>
                                        </p:tgtEl>
                                        <p:attrNameLst>
                                          <p:attrName>style.visibility</p:attrName>
                                        </p:attrNameLst>
                                      </p:cBhvr>
                                      <p:to>
                                        <p:strVal val="visible"/>
                                      </p:to>
                                    </p:set>
                                    <p:animEffect transition="in" filter="blinds(horizontal)">
                                      <p:cBhvr>
                                        <p:cTn id="20" dur="500"/>
                                        <p:tgtEl>
                                          <p:spTgt spid="824323">
                                            <p:txEl>
                                              <p:pRg st="5" end="5"/>
                                            </p:txEl>
                                          </p:spTgt>
                                        </p:tgtEl>
                                      </p:cBhvr>
                                    </p:animEffect>
                                  </p:childTnLst>
                                </p:cTn>
                              </p:par>
                            </p:childTnLst>
                          </p:cTn>
                        </p:par>
                        <p:par>
                          <p:cTn id="21" fill="hold" nodeType="afterGroup">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824323">
                                            <p:txEl>
                                              <p:pRg st="6" end="6"/>
                                            </p:txEl>
                                          </p:spTgt>
                                        </p:tgtEl>
                                        <p:attrNameLst>
                                          <p:attrName>style.visibility</p:attrName>
                                        </p:attrNameLst>
                                      </p:cBhvr>
                                      <p:to>
                                        <p:strVal val="visible"/>
                                      </p:to>
                                    </p:set>
                                    <p:animEffect transition="in" filter="blinds(horizontal)">
                                      <p:cBhvr>
                                        <p:cTn id="24" dur="500"/>
                                        <p:tgtEl>
                                          <p:spTgt spid="824323">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24323">
                                            <p:txEl>
                                              <p:pRg st="7" end="7"/>
                                            </p:txEl>
                                          </p:spTgt>
                                        </p:tgtEl>
                                        <p:attrNameLst>
                                          <p:attrName>style.visibility</p:attrName>
                                        </p:attrNameLst>
                                      </p:cBhvr>
                                      <p:to>
                                        <p:strVal val="visible"/>
                                      </p:to>
                                    </p:set>
                                    <p:animEffect transition="in" filter="blinds(horizontal)">
                                      <p:cBhvr>
                                        <p:cTn id="29" dur="500"/>
                                        <p:tgtEl>
                                          <p:spTgt spid="824323">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24323">
                                            <p:txEl>
                                              <p:pRg st="8" end="8"/>
                                            </p:txEl>
                                          </p:spTgt>
                                        </p:tgtEl>
                                        <p:attrNameLst>
                                          <p:attrName>style.visibility</p:attrName>
                                        </p:attrNameLst>
                                      </p:cBhvr>
                                      <p:to>
                                        <p:strVal val="visible"/>
                                      </p:to>
                                    </p:set>
                                    <p:animEffect transition="in" filter="blinds(horizontal)">
                                      <p:cBhvr>
                                        <p:cTn id="34" dur="500"/>
                                        <p:tgtEl>
                                          <p:spTgt spid="824323">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24323">
                                            <p:txEl>
                                              <p:pRg st="9" end="9"/>
                                            </p:txEl>
                                          </p:spTgt>
                                        </p:tgtEl>
                                        <p:attrNameLst>
                                          <p:attrName>style.visibility</p:attrName>
                                        </p:attrNameLst>
                                      </p:cBhvr>
                                      <p:to>
                                        <p:strVal val="visible"/>
                                      </p:to>
                                    </p:set>
                                    <p:animEffect transition="in" filter="blinds(horizontal)">
                                      <p:cBhvr>
                                        <p:cTn id="39" dur="500"/>
                                        <p:tgtEl>
                                          <p:spTgt spid="824323">
                                            <p:txEl>
                                              <p:pRg st="9" end="9"/>
                                            </p:txEl>
                                          </p:spTgt>
                                        </p:tgtEl>
                                      </p:cBhvr>
                                    </p:animEffect>
                                  </p:childTnLst>
                                </p:cTn>
                              </p:par>
                            </p:childTnLst>
                          </p:cTn>
                        </p:par>
                        <p:par>
                          <p:cTn id="40" fill="hold" nodeType="afterGroup">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824323">
                                            <p:txEl>
                                              <p:pRg st="10" end="10"/>
                                            </p:txEl>
                                          </p:spTgt>
                                        </p:tgtEl>
                                        <p:attrNameLst>
                                          <p:attrName>style.visibility</p:attrName>
                                        </p:attrNameLst>
                                      </p:cBhvr>
                                      <p:to>
                                        <p:strVal val="visible"/>
                                      </p:to>
                                    </p:set>
                                    <p:animEffect transition="in" filter="blinds(horizontal)">
                                      <p:cBhvr>
                                        <p:cTn id="43" dur="500"/>
                                        <p:tgtEl>
                                          <p:spTgt spid="8243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0FEF4A7-B874-406F-81C7-F7393698DA83}" type="slidenum">
              <a:rPr lang="de-DE" altLang="de-DE" sz="1400" smtClean="0"/>
              <a:pPr eaLnBrk="1" hangingPunct="1">
                <a:spcBef>
                  <a:spcPct val="0"/>
                </a:spcBef>
                <a:buFontTx/>
                <a:buNone/>
              </a:pPr>
              <a:t>86</a:t>
            </a:fld>
            <a:endParaRPr lang="de-DE" altLang="de-DE" sz="1400"/>
          </a:p>
        </p:txBody>
      </p:sp>
      <p:sp>
        <p:nvSpPr>
          <p:cNvPr id="828418" name="Rectangle 2"/>
          <p:cNvSpPr>
            <a:spLocks noGrp="1" noChangeArrowheads="1"/>
          </p:cNvSpPr>
          <p:nvPr>
            <p:ph type="title"/>
          </p:nvPr>
        </p:nvSpPr>
        <p:spPr>
          <a:xfrm>
            <a:off x="250825" y="44450"/>
            <a:ext cx="8642350" cy="1143000"/>
          </a:xfrm>
        </p:spPr>
        <p:txBody>
          <a:bodyPr/>
          <a:lstStyle/>
          <a:p>
            <a:pPr eaLnBrk="1" hangingPunct="1"/>
            <a:r>
              <a:rPr lang="de-DE" altLang="de-DE" sz="2000" b="1"/>
              <a:t>Variationsmerkmale zum systematischen Finden von Lösungen 1 </a:t>
            </a:r>
            <a:br>
              <a:rPr lang="de-DE" altLang="de-DE" sz="2000" b="1"/>
            </a:br>
            <a:r>
              <a:rPr lang="de-DE" altLang="de-DE" sz="2000" b="1"/>
              <a:t> </a:t>
            </a:r>
            <a:r>
              <a:rPr lang="de-DE" altLang="de-DE" sz="1800" b="1">
                <a:solidFill>
                  <a:srgbClr val="0000CC"/>
                </a:solidFill>
              </a:rPr>
              <a:t>Wirkgeometrie, Wirkbewegung und prinzipielle Stoffeigenschaften</a:t>
            </a:r>
          </a:p>
        </p:txBody>
      </p:sp>
      <p:sp>
        <p:nvSpPr>
          <p:cNvPr id="828419" name="Text Box 3"/>
          <p:cNvSpPr txBox="1">
            <a:spLocks noChangeArrowheads="1"/>
          </p:cNvSpPr>
          <p:nvPr/>
        </p:nvSpPr>
        <p:spPr bwMode="auto">
          <a:xfrm rot="-5400000">
            <a:off x="7609681" y="4352132"/>
            <a:ext cx="27844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pic>
        <p:nvPicPr>
          <p:cNvPr id="828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936625"/>
            <a:ext cx="5278438" cy="592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8421" name="Text Box 5"/>
          <p:cNvSpPr txBox="1">
            <a:spLocks noChangeArrowheads="1"/>
          </p:cNvSpPr>
          <p:nvPr/>
        </p:nvSpPr>
        <p:spPr bwMode="auto">
          <a:xfrm rot="-5400000">
            <a:off x="-278606" y="3815557"/>
            <a:ext cx="272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Ordnende Gesichtpunkte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28418"/>
                                        </p:tgtEl>
                                        <p:attrNameLst>
                                          <p:attrName>style.visibility</p:attrName>
                                        </p:attrNameLst>
                                      </p:cBhvr>
                                      <p:to>
                                        <p:strVal val="visible"/>
                                      </p:to>
                                    </p:set>
                                    <p:animEffect transition="in" filter="blinds(horizontal)">
                                      <p:cBhvr>
                                        <p:cTn id="7" dur="500"/>
                                        <p:tgtEl>
                                          <p:spTgt spid="828418"/>
                                        </p:tgtEl>
                                      </p:cBhvr>
                                    </p:animEffect>
                                  </p:childTnLst>
                                </p:cTn>
                              </p:par>
                              <p:par>
                                <p:cTn id="8" presetID="3" presetClass="entr" presetSubtype="10" fill="hold" nodeType="withEffect">
                                  <p:stCondLst>
                                    <p:cond delay="0"/>
                                  </p:stCondLst>
                                  <p:childTnLst>
                                    <p:set>
                                      <p:cBhvr>
                                        <p:cTn id="9" dur="1" fill="hold">
                                          <p:stCondLst>
                                            <p:cond delay="0"/>
                                          </p:stCondLst>
                                        </p:cTn>
                                        <p:tgtEl>
                                          <p:spTgt spid="828420"/>
                                        </p:tgtEl>
                                        <p:attrNameLst>
                                          <p:attrName>style.visibility</p:attrName>
                                        </p:attrNameLst>
                                      </p:cBhvr>
                                      <p:to>
                                        <p:strVal val="visible"/>
                                      </p:to>
                                    </p:set>
                                    <p:animEffect transition="in" filter="blinds(horizontal)">
                                      <p:cBhvr>
                                        <p:cTn id="10" dur="500"/>
                                        <p:tgtEl>
                                          <p:spTgt spid="8284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28419"/>
                                        </p:tgtEl>
                                        <p:attrNameLst>
                                          <p:attrName>style.visibility</p:attrName>
                                        </p:attrNameLst>
                                      </p:cBhvr>
                                      <p:to>
                                        <p:strVal val="visible"/>
                                      </p:to>
                                    </p:set>
                                    <p:animEffect transition="in" filter="blinds(horizontal)">
                                      <p:cBhvr>
                                        <p:cTn id="13" dur="500"/>
                                        <p:tgtEl>
                                          <p:spTgt spid="828419"/>
                                        </p:tgtEl>
                                      </p:cBhvr>
                                    </p:animEffect>
                                  </p:childTnLst>
                                </p:cTn>
                              </p:par>
                            </p:childTnLst>
                          </p:cTn>
                        </p:par>
                        <p:par>
                          <p:cTn id="14" fill="hold" nodeType="afterGroup">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828421"/>
                                        </p:tgtEl>
                                        <p:attrNameLst>
                                          <p:attrName>style.visibility</p:attrName>
                                        </p:attrNameLst>
                                      </p:cBhvr>
                                      <p:to>
                                        <p:strVal val="visible"/>
                                      </p:to>
                                    </p:set>
                                    <p:animEffect transition="in" filter="blinds(horizontal)">
                                      <p:cBhvr>
                                        <p:cTn id="17" dur="500"/>
                                        <p:tgtEl>
                                          <p:spTgt spid="828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8" grpId="0"/>
      <p:bldP spid="828419" grpId="0"/>
      <p:bldP spid="82842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D42E79F-B99A-4F60-806B-027ADDC78C26}" type="slidenum">
              <a:rPr lang="de-DE" altLang="de-DE" sz="1400" smtClean="0"/>
              <a:pPr eaLnBrk="1" hangingPunct="1">
                <a:spcBef>
                  <a:spcPct val="0"/>
                </a:spcBef>
                <a:buFontTx/>
                <a:buNone/>
              </a:pPr>
              <a:t>87</a:t>
            </a:fld>
            <a:endParaRPr lang="de-DE" altLang="de-DE" sz="1400"/>
          </a:p>
        </p:txBody>
      </p:sp>
      <p:sp>
        <p:nvSpPr>
          <p:cNvPr id="827394" name="Rectangle 2"/>
          <p:cNvSpPr>
            <a:spLocks noGrp="1" noChangeArrowheads="1"/>
          </p:cNvSpPr>
          <p:nvPr>
            <p:ph type="title"/>
          </p:nvPr>
        </p:nvSpPr>
        <p:spPr>
          <a:xfrm>
            <a:off x="250825" y="44450"/>
            <a:ext cx="8642350" cy="1143000"/>
          </a:xfrm>
        </p:spPr>
        <p:txBody>
          <a:bodyPr/>
          <a:lstStyle/>
          <a:p>
            <a:pPr eaLnBrk="1" hangingPunct="1"/>
            <a:r>
              <a:rPr lang="de-DE" altLang="de-DE" sz="2000" b="1"/>
              <a:t>Variationsmerkmale zum systematischen Finden von Lösungen 2 </a:t>
            </a:r>
            <a:br>
              <a:rPr lang="de-DE" altLang="de-DE" sz="2000" b="1"/>
            </a:br>
            <a:r>
              <a:rPr lang="de-DE" altLang="de-DE" sz="1800" b="1">
                <a:solidFill>
                  <a:srgbClr val="FF0000"/>
                </a:solidFill>
              </a:rPr>
              <a:t>Energiearten, physikalische Effekte und Erscheinungsformen</a:t>
            </a:r>
          </a:p>
        </p:txBody>
      </p:sp>
      <p:pic>
        <p:nvPicPr>
          <p:cNvPr id="827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425" y="981075"/>
            <a:ext cx="5846763"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7396" name="Text Box 4"/>
          <p:cNvSpPr txBox="1">
            <a:spLocks noChangeArrowheads="1"/>
          </p:cNvSpPr>
          <p:nvPr/>
        </p:nvSpPr>
        <p:spPr bwMode="auto">
          <a:xfrm rot="-5400000">
            <a:off x="7609681" y="4352132"/>
            <a:ext cx="27844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27398" name="Text Box 6"/>
          <p:cNvSpPr txBox="1">
            <a:spLocks noChangeArrowheads="1"/>
          </p:cNvSpPr>
          <p:nvPr/>
        </p:nvSpPr>
        <p:spPr bwMode="auto">
          <a:xfrm rot="-5400000">
            <a:off x="-278606" y="3815557"/>
            <a:ext cx="272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Ordnende Gesichtpunkte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27394"/>
                                        </p:tgtEl>
                                        <p:attrNameLst>
                                          <p:attrName>style.visibility</p:attrName>
                                        </p:attrNameLst>
                                      </p:cBhvr>
                                      <p:to>
                                        <p:strVal val="visible"/>
                                      </p:to>
                                    </p:set>
                                    <p:animEffect transition="in" filter="blinds(horizontal)">
                                      <p:cBhvr>
                                        <p:cTn id="7" dur="500"/>
                                        <p:tgtEl>
                                          <p:spTgt spid="827394"/>
                                        </p:tgtEl>
                                      </p:cBhvr>
                                    </p:animEffect>
                                  </p:childTnLst>
                                </p:cTn>
                              </p:par>
                              <p:par>
                                <p:cTn id="8" presetID="3" presetClass="entr" presetSubtype="10" fill="hold" nodeType="withEffect">
                                  <p:stCondLst>
                                    <p:cond delay="0"/>
                                  </p:stCondLst>
                                  <p:childTnLst>
                                    <p:set>
                                      <p:cBhvr>
                                        <p:cTn id="9" dur="1" fill="hold">
                                          <p:stCondLst>
                                            <p:cond delay="0"/>
                                          </p:stCondLst>
                                        </p:cTn>
                                        <p:tgtEl>
                                          <p:spTgt spid="827395"/>
                                        </p:tgtEl>
                                        <p:attrNameLst>
                                          <p:attrName>style.visibility</p:attrName>
                                        </p:attrNameLst>
                                      </p:cBhvr>
                                      <p:to>
                                        <p:strVal val="visible"/>
                                      </p:to>
                                    </p:set>
                                    <p:animEffect transition="in" filter="blinds(horizontal)">
                                      <p:cBhvr>
                                        <p:cTn id="10" dur="500"/>
                                        <p:tgtEl>
                                          <p:spTgt spid="82739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27396"/>
                                        </p:tgtEl>
                                        <p:attrNameLst>
                                          <p:attrName>style.visibility</p:attrName>
                                        </p:attrNameLst>
                                      </p:cBhvr>
                                      <p:to>
                                        <p:strVal val="visible"/>
                                      </p:to>
                                    </p:set>
                                    <p:animEffect transition="in" filter="blinds(horizontal)">
                                      <p:cBhvr>
                                        <p:cTn id="13" dur="500"/>
                                        <p:tgtEl>
                                          <p:spTgt spid="827396"/>
                                        </p:tgtEl>
                                      </p:cBhvr>
                                    </p:animEffect>
                                  </p:childTnLst>
                                </p:cTn>
                              </p:par>
                            </p:childTnLst>
                          </p:cTn>
                        </p:par>
                        <p:par>
                          <p:cTn id="14" fill="hold" nodeType="afterGroup">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827398"/>
                                        </p:tgtEl>
                                        <p:attrNameLst>
                                          <p:attrName>style.visibility</p:attrName>
                                        </p:attrNameLst>
                                      </p:cBhvr>
                                      <p:to>
                                        <p:strVal val="visible"/>
                                      </p:to>
                                    </p:set>
                                    <p:animEffect transition="in" filter="blinds(horizontal)">
                                      <p:cBhvr>
                                        <p:cTn id="17" dur="500"/>
                                        <p:tgtEl>
                                          <p:spTgt spid="827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4" grpId="0"/>
      <p:bldP spid="827396" grpId="0"/>
      <p:bldP spid="827398" grpId="0"/>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11FAB7D-446F-4B60-93EC-76D240C77B93}" type="slidenum">
              <a:rPr lang="de-DE" altLang="de-DE" sz="1400" smtClean="0"/>
              <a:pPr eaLnBrk="1" hangingPunct="1">
                <a:spcBef>
                  <a:spcPct val="0"/>
                </a:spcBef>
                <a:buFontTx/>
                <a:buNone/>
              </a:pPr>
              <a:t>88</a:t>
            </a:fld>
            <a:endParaRPr lang="de-DE" altLang="de-DE" sz="1400"/>
          </a:p>
        </p:txBody>
      </p:sp>
      <p:sp>
        <p:nvSpPr>
          <p:cNvPr id="830466" name="Rectangle 2"/>
          <p:cNvSpPr>
            <a:spLocks noChangeArrowheads="1"/>
          </p:cNvSpPr>
          <p:nvPr/>
        </p:nvSpPr>
        <p:spPr bwMode="auto">
          <a:xfrm>
            <a:off x="457200" y="1600200"/>
            <a:ext cx="83629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r>
              <a:rPr lang="de-DE" altLang="de-DE" sz="1600"/>
              <a:t>Bewusstes Auseinanderlaufenlassen von Gedanken ausgehend von bekannter Lösung (</a:t>
            </a:r>
            <a:r>
              <a:rPr lang="de-DE" altLang="de-DE" sz="1600" i="1"/>
              <a:t>Divergentes Denken</a:t>
            </a:r>
            <a:r>
              <a:rPr lang="de-DE" altLang="de-DE" sz="1600"/>
              <a:t>)</a:t>
            </a:r>
          </a:p>
          <a:p>
            <a:pPr eaLnBrk="1" hangingPunct="1"/>
            <a:r>
              <a:rPr lang="de-DE" altLang="de-DE" sz="1600"/>
              <a:t>Unterstützung anhand systematischer Merkmale vorteilhaft</a:t>
            </a:r>
          </a:p>
        </p:txBody>
      </p:sp>
      <p:sp>
        <p:nvSpPr>
          <p:cNvPr id="95236" name="Rectangle 3"/>
          <p:cNvSpPr>
            <a:spLocks noGrp="1" noChangeArrowheads="1"/>
          </p:cNvSpPr>
          <p:nvPr>
            <p:ph type="title"/>
          </p:nvPr>
        </p:nvSpPr>
        <p:spPr/>
        <p:txBody>
          <a:bodyPr/>
          <a:lstStyle/>
          <a:p>
            <a:pPr eaLnBrk="1" hangingPunct="1"/>
            <a:r>
              <a:rPr lang="de-DE" altLang="de-DE" sz="2200" b="1"/>
              <a:t>Anwendung von Variationsmerkmalen im Rahmen der Methode des gedanklichen Vorwärtsschreitens </a:t>
            </a:r>
            <a:endParaRPr lang="de-DE" altLang="de-DE" sz="2200"/>
          </a:p>
        </p:txBody>
      </p:sp>
      <p:pic>
        <p:nvPicPr>
          <p:cNvPr id="83046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87450" y="1484313"/>
            <a:ext cx="6697663" cy="4041775"/>
          </a:xfrm>
          <a:noFill/>
        </p:spPr>
      </p:pic>
      <p:sp>
        <p:nvSpPr>
          <p:cNvPr id="830469" name="Text Box 5"/>
          <p:cNvSpPr txBox="1">
            <a:spLocks noChangeArrowheads="1"/>
          </p:cNvSpPr>
          <p:nvPr/>
        </p:nvSpPr>
        <p:spPr bwMode="auto">
          <a:xfrm rot="-5400000">
            <a:off x="7539038" y="4279900"/>
            <a:ext cx="29289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30470" name="Text Box 6"/>
          <p:cNvSpPr txBox="1">
            <a:spLocks noChangeArrowheads="1"/>
          </p:cNvSpPr>
          <p:nvPr/>
        </p:nvSpPr>
        <p:spPr bwMode="auto">
          <a:xfrm>
            <a:off x="6516688" y="4392613"/>
            <a:ext cx="2551112"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solidFill>
                  <a:srgbClr val="0000CC"/>
                </a:solidFill>
              </a:rPr>
              <a:t>Variation der Wirkgeometrie</a:t>
            </a:r>
            <a:endParaRPr lang="de-DE" altLang="de-DE" sz="1400" i="1">
              <a:solidFill>
                <a:srgbClr val="0000CC"/>
              </a:solidFill>
            </a:endParaRPr>
          </a:p>
          <a:p>
            <a:pPr eaLnBrk="1" hangingPunct="1">
              <a:spcBef>
                <a:spcPct val="0"/>
              </a:spcBef>
            </a:pPr>
            <a:r>
              <a:rPr lang="de-DE" altLang="de-DE" sz="1400" i="1">
                <a:solidFill>
                  <a:srgbClr val="0000CC"/>
                </a:solidFill>
              </a:rPr>
              <a:t>Art</a:t>
            </a:r>
          </a:p>
          <a:p>
            <a:pPr eaLnBrk="1" hangingPunct="1">
              <a:spcBef>
                <a:spcPct val="0"/>
              </a:spcBef>
            </a:pPr>
            <a:r>
              <a:rPr lang="de-DE" altLang="de-DE" sz="1400" i="1">
                <a:solidFill>
                  <a:srgbClr val="0000CC"/>
                </a:solidFill>
              </a:rPr>
              <a:t>Form</a:t>
            </a:r>
          </a:p>
          <a:p>
            <a:pPr eaLnBrk="1" hangingPunct="1">
              <a:spcBef>
                <a:spcPct val="0"/>
              </a:spcBef>
            </a:pPr>
            <a:r>
              <a:rPr lang="de-DE" altLang="de-DE" sz="1400" i="1">
                <a:solidFill>
                  <a:srgbClr val="0000CC"/>
                </a:solidFill>
              </a:rPr>
              <a:t>Lage</a:t>
            </a:r>
          </a:p>
          <a:p>
            <a:pPr eaLnBrk="1" hangingPunct="1">
              <a:spcBef>
                <a:spcPct val="0"/>
              </a:spcBef>
            </a:pPr>
            <a:r>
              <a:rPr lang="de-DE" altLang="de-DE" sz="1400" i="1">
                <a:solidFill>
                  <a:srgbClr val="0000CC"/>
                </a:solidFill>
              </a:rPr>
              <a:t>Größe</a:t>
            </a:r>
          </a:p>
          <a:p>
            <a:pPr eaLnBrk="1" hangingPunct="1">
              <a:spcBef>
                <a:spcPct val="0"/>
              </a:spcBef>
            </a:pPr>
            <a:r>
              <a:rPr lang="de-DE" altLang="de-DE" sz="1400" i="1">
                <a:solidFill>
                  <a:srgbClr val="0000CC"/>
                </a:solidFill>
              </a:rPr>
              <a:t>Zahl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30468"/>
                                        </p:tgtEl>
                                        <p:attrNameLst>
                                          <p:attrName>style.visibility</p:attrName>
                                        </p:attrNameLst>
                                      </p:cBhvr>
                                      <p:to>
                                        <p:strVal val="visible"/>
                                      </p:to>
                                    </p:set>
                                    <p:animEffect transition="in" filter="blinds(horizontal)">
                                      <p:cBhvr>
                                        <p:cTn id="7" dur="500"/>
                                        <p:tgtEl>
                                          <p:spTgt spid="83046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30469"/>
                                        </p:tgtEl>
                                        <p:attrNameLst>
                                          <p:attrName>style.visibility</p:attrName>
                                        </p:attrNameLst>
                                      </p:cBhvr>
                                      <p:to>
                                        <p:strVal val="visible"/>
                                      </p:to>
                                    </p:set>
                                    <p:animEffect transition="in" filter="blinds(horizontal)">
                                      <p:cBhvr>
                                        <p:cTn id="10" dur="500"/>
                                        <p:tgtEl>
                                          <p:spTgt spid="8304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30466"/>
                                        </p:tgtEl>
                                        <p:attrNameLst>
                                          <p:attrName>style.visibility</p:attrName>
                                        </p:attrNameLst>
                                      </p:cBhvr>
                                      <p:to>
                                        <p:strVal val="visible"/>
                                      </p:to>
                                    </p:set>
                                    <p:animEffect transition="in" filter="blinds(horizontal)">
                                      <p:cBhvr>
                                        <p:cTn id="15" dur="500"/>
                                        <p:tgtEl>
                                          <p:spTgt spid="830466"/>
                                        </p:tgtEl>
                                      </p:cBhvr>
                                    </p:animEffect>
                                  </p:childTnLst>
                                </p:cTn>
                              </p:par>
                            </p:childTnLst>
                          </p:cTn>
                        </p:par>
                        <p:par>
                          <p:cTn id="16" fill="hold" nodeType="afterGroup">
                            <p:stCondLst>
                              <p:cond delay="500"/>
                            </p:stCondLst>
                            <p:childTnLst>
                              <p:par>
                                <p:cTn id="17" presetID="3" presetClass="entr" presetSubtype="10" fill="hold" nodeType="afterEffect">
                                  <p:stCondLst>
                                    <p:cond delay="0"/>
                                  </p:stCondLst>
                                  <p:childTnLst>
                                    <p:set>
                                      <p:cBhvr>
                                        <p:cTn id="18" dur="1" fill="hold">
                                          <p:stCondLst>
                                            <p:cond delay="0"/>
                                          </p:stCondLst>
                                        </p:cTn>
                                        <p:tgtEl>
                                          <p:spTgt spid="830470">
                                            <p:txEl>
                                              <p:pRg st="0" end="0"/>
                                            </p:txEl>
                                          </p:spTgt>
                                        </p:tgtEl>
                                        <p:attrNameLst>
                                          <p:attrName>style.visibility</p:attrName>
                                        </p:attrNameLst>
                                      </p:cBhvr>
                                      <p:to>
                                        <p:strVal val="visible"/>
                                      </p:to>
                                    </p:set>
                                    <p:animEffect transition="in" filter="blinds(horizontal)">
                                      <p:cBhvr>
                                        <p:cTn id="19" dur="500"/>
                                        <p:tgtEl>
                                          <p:spTgt spid="830470">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30470">
                                            <p:txEl>
                                              <p:pRg st="1" end="1"/>
                                            </p:txEl>
                                          </p:spTgt>
                                        </p:tgtEl>
                                        <p:attrNameLst>
                                          <p:attrName>style.visibility</p:attrName>
                                        </p:attrNameLst>
                                      </p:cBhvr>
                                      <p:to>
                                        <p:strVal val="visible"/>
                                      </p:to>
                                    </p:set>
                                    <p:animEffect transition="in" filter="blinds(horizontal)">
                                      <p:cBhvr>
                                        <p:cTn id="22" dur="500"/>
                                        <p:tgtEl>
                                          <p:spTgt spid="830470">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30470">
                                            <p:txEl>
                                              <p:pRg st="2" end="2"/>
                                            </p:txEl>
                                          </p:spTgt>
                                        </p:tgtEl>
                                        <p:attrNameLst>
                                          <p:attrName>style.visibility</p:attrName>
                                        </p:attrNameLst>
                                      </p:cBhvr>
                                      <p:to>
                                        <p:strVal val="visible"/>
                                      </p:to>
                                    </p:set>
                                    <p:animEffect transition="in" filter="blinds(horizontal)">
                                      <p:cBhvr>
                                        <p:cTn id="25" dur="500"/>
                                        <p:tgtEl>
                                          <p:spTgt spid="830470">
                                            <p:txEl>
                                              <p:pRg st="2" end="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30470">
                                            <p:txEl>
                                              <p:pRg st="3" end="3"/>
                                            </p:txEl>
                                          </p:spTgt>
                                        </p:tgtEl>
                                        <p:attrNameLst>
                                          <p:attrName>style.visibility</p:attrName>
                                        </p:attrNameLst>
                                      </p:cBhvr>
                                      <p:to>
                                        <p:strVal val="visible"/>
                                      </p:to>
                                    </p:set>
                                    <p:animEffect transition="in" filter="blinds(horizontal)">
                                      <p:cBhvr>
                                        <p:cTn id="28" dur="500"/>
                                        <p:tgtEl>
                                          <p:spTgt spid="830470">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830470">
                                            <p:txEl>
                                              <p:pRg st="4" end="4"/>
                                            </p:txEl>
                                          </p:spTgt>
                                        </p:tgtEl>
                                        <p:attrNameLst>
                                          <p:attrName>style.visibility</p:attrName>
                                        </p:attrNameLst>
                                      </p:cBhvr>
                                      <p:to>
                                        <p:strVal val="visible"/>
                                      </p:to>
                                    </p:set>
                                    <p:animEffect transition="in" filter="blinds(horizontal)">
                                      <p:cBhvr>
                                        <p:cTn id="31" dur="500"/>
                                        <p:tgtEl>
                                          <p:spTgt spid="830470">
                                            <p:txEl>
                                              <p:pRg st="4" end="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30470">
                                            <p:txEl>
                                              <p:pRg st="5" end="5"/>
                                            </p:txEl>
                                          </p:spTgt>
                                        </p:tgtEl>
                                        <p:attrNameLst>
                                          <p:attrName>style.visibility</p:attrName>
                                        </p:attrNameLst>
                                      </p:cBhvr>
                                      <p:to>
                                        <p:strVal val="visible"/>
                                      </p:to>
                                    </p:set>
                                    <p:animEffect transition="in" filter="blinds(horizontal)">
                                      <p:cBhvr>
                                        <p:cTn id="34" dur="500"/>
                                        <p:tgtEl>
                                          <p:spTgt spid="8304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6" grpId="0"/>
      <p:bldP spid="830469" grpId="0"/>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6AC3662-228D-413D-8D05-B6441B0641F1}" type="slidenum">
              <a:rPr lang="de-DE" altLang="de-DE" sz="1400" smtClean="0"/>
              <a:pPr eaLnBrk="1" hangingPunct="1">
                <a:spcBef>
                  <a:spcPct val="0"/>
                </a:spcBef>
                <a:buFontTx/>
                <a:buNone/>
              </a:pPr>
              <a:t>89</a:t>
            </a:fld>
            <a:endParaRPr lang="de-DE" altLang="de-DE" sz="1400"/>
          </a:p>
        </p:txBody>
      </p:sp>
      <p:sp>
        <p:nvSpPr>
          <p:cNvPr id="826371" name="Rectangle 3"/>
          <p:cNvSpPr>
            <a:spLocks noGrp="1" noChangeArrowheads="1"/>
          </p:cNvSpPr>
          <p:nvPr>
            <p:ph type="body" idx="1"/>
          </p:nvPr>
        </p:nvSpPr>
        <p:spPr>
          <a:xfrm>
            <a:off x="457200" y="1600200"/>
            <a:ext cx="8435975" cy="4708525"/>
          </a:xfrm>
        </p:spPr>
        <p:txBody>
          <a:bodyPr/>
          <a:lstStyle/>
          <a:p>
            <a:pPr eaLnBrk="1" hangingPunct="1">
              <a:buFontTx/>
              <a:buNone/>
            </a:pPr>
            <a:r>
              <a:rPr lang="de-DE" altLang="de-DE" sz="1800" b="1">
                <a:solidFill>
                  <a:srgbClr val="FF0000"/>
                </a:solidFill>
              </a:rPr>
              <a:t>Beispiel: </a:t>
            </a:r>
            <a:r>
              <a:rPr lang="de-DE" altLang="de-DE" sz="1800">
                <a:solidFill>
                  <a:srgbClr val="FF0000"/>
                </a:solidFill>
              </a:rPr>
              <a:t>Einfaches</a:t>
            </a:r>
            <a:r>
              <a:rPr lang="de-DE" altLang="de-DE" sz="1800" b="1">
                <a:solidFill>
                  <a:srgbClr val="FF0000"/>
                </a:solidFill>
              </a:rPr>
              <a:t> </a:t>
            </a:r>
            <a:r>
              <a:rPr lang="de-DE" altLang="de-DE" sz="1800">
                <a:solidFill>
                  <a:srgbClr val="FF0000"/>
                </a:solidFill>
              </a:rPr>
              <a:t>Ordnungsschema zur systematischen Variation der Wirkgeometrie bei formschlüssigen Welle-Nabe-Verbindungen</a:t>
            </a:r>
          </a:p>
        </p:txBody>
      </p:sp>
      <p:pic>
        <p:nvPicPr>
          <p:cNvPr id="826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2349500"/>
            <a:ext cx="4824413" cy="397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6373" name="Text Box 5"/>
          <p:cNvSpPr txBox="1">
            <a:spLocks noChangeArrowheads="1"/>
          </p:cNvSpPr>
          <p:nvPr/>
        </p:nvSpPr>
        <p:spPr bwMode="auto">
          <a:xfrm rot="-5400000">
            <a:off x="7609681" y="4352132"/>
            <a:ext cx="27844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26374" name="Rectangle 6"/>
          <p:cNvSpPr>
            <a:spLocks noChangeArrowheads="1"/>
          </p:cNvSpPr>
          <p:nvPr/>
        </p:nvSpPr>
        <p:spPr bwMode="auto">
          <a:xfrm>
            <a:off x="4284663" y="3789363"/>
            <a:ext cx="574675"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26375" name="Rectangle 7"/>
          <p:cNvSpPr>
            <a:spLocks noChangeArrowheads="1"/>
          </p:cNvSpPr>
          <p:nvPr/>
        </p:nvSpPr>
        <p:spPr bwMode="auto">
          <a:xfrm>
            <a:off x="4284663" y="4437063"/>
            <a:ext cx="574675"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26376" name="Rectangle 8"/>
          <p:cNvSpPr>
            <a:spLocks noChangeArrowheads="1"/>
          </p:cNvSpPr>
          <p:nvPr/>
        </p:nvSpPr>
        <p:spPr bwMode="auto">
          <a:xfrm>
            <a:off x="4284663" y="5084763"/>
            <a:ext cx="574675"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26377" name="Rectangle 9"/>
          <p:cNvSpPr>
            <a:spLocks noChangeArrowheads="1"/>
          </p:cNvSpPr>
          <p:nvPr/>
        </p:nvSpPr>
        <p:spPr bwMode="auto">
          <a:xfrm>
            <a:off x="4284663" y="5732463"/>
            <a:ext cx="574675"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26378" name="Rectangle 10"/>
          <p:cNvSpPr>
            <a:spLocks noChangeArrowheads="1"/>
          </p:cNvSpPr>
          <p:nvPr/>
        </p:nvSpPr>
        <p:spPr bwMode="auto">
          <a:xfrm>
            <a:off x="5076825" y="3716338"/>
            <a:ext cx="3792538" cy="577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26379" name="Rectangle 11"/>
          <p:cNvSpPr>
            <a:spLocks noChangeArrowheads="1"/>
          </p:cNvSpPr>
          <p:nvPr/>
        </p:nvSpPr>
        <p:spPr bwMode="auto">
          <a:xfrm>
            <a:off x="5076825" y="4364038"/>
            <a:ext cx="3792538" cy="577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26380" name="Rectangle 12"/>
          <p:cNvSpPr>
            <a:spLocks noChangeArrowheads="1"/>
          </p:cNvSpPr>
          <p:nvPr/>
        </p:nvSpPr>
        <p:spPr bwMode="auto">
          <a:xfrm>
            <a:off x="5076825" y="5011738"/>
            <a:ext cx="3792538" cy="577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26381" name="Rectangle 13"/>
          <p:cNvSpPr>
            <a:spLocks noChangeArrowheads="1"/>
          </p:cNvSpPr>
          <p:nvPr/>
        </p:nvSpPr>
        <p:spPr bwMode="auto">
          <a:xfrm>
            <a:off x="5076825" y="5659438"/>
            <a:ext cx="3792538" cy="577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26382" name="Rectangle 14"/>
          <p:cNvSpPr>
            <a:spLocks noChangeArrowheads="1"/>
          </p:cNvSpPr>
          <p:nvPr/>
        </p:nvSpPr>
        <p:spPr bwMode="auto">
          <a:xfrm>
            <a:off x="5076825" y="3068638"/>
            <a:ext cx="3816350" cy="576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26383" name="Rectangle 15"/>
          <p:cNvSpPr>
            <a:spLocks noChangeArrowheads="1"/>
          </p:cNvSpPr>
          <p:nvPr/>
        </p:nvSpPr>
        <p:spPr bwMode="auto">
          <a:xfrm>
            <a:off x="4284663" y="3141663"/>
            <a:ext cx="574675"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26384" name="Text Box 16"/>
          <p:cNvSpPr txBox="1">
            <a:spLocks noChangeArrowheads="1"/>
          </p:cNvSpPr>
          <p:nvPr/>
        </p:nvSpPr>
        <p:spPr bwMode="auto">
          <a:xfrm>
            <a:off x="0" y="2708275"/>
            <a:ext cx="271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a:solidFill>
                  <a:srgbClr val="FF0000"/>
                </a:solidFill>
              </a:rPr>
              <a:t>Variantionsmerkmale Wirkgeometrie: </a:t>
            </a:r>
          </a:p>
        </p:txBody>
      </p:sp>
      <p:sp>
        <p:nvSpPr>
          <p:cNvPr id="826387" name="Rectangle 19"/>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2200" b="1">
                <a:solidFill>
                  <a:schemeClr val="tx2"/>
                </a:solidFill>
              </a:rPr>
              <a:t>Anwendung von Variationsmerkmalen und Ordnungsschema zum Generieren von Lösungen</a:t>
            </a:r>
            <a:endParaRPr lang="de-DE" altLang="de-DE" sz="2200">
              <a:solidFill>
                <a:schemeClr val="tx2"/>
              </a:solidFill>
            </a:endParaRPr>
          </a:p>
        </p:txBody>
      </p:sp>
      <p:pic>
        <p:nvPicPr>
          <p:cNvPr id="82638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2986088"/>
            <a:ext cx="4038600" cy="26638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26387"/>
                                        </p:tgtEl>
                                        <p:attrNameLst>
                                          <p:attrName>style.visibility</p:attrName>
                                        </p:attrNameLst>
                                      </p:cBhvr>
                                      <p:to>
                                        <p:strVal val="visible"/>
                                      </p:to>
                                    </p:set>
                                    <p:animEffect transition="in" filter="blinds(horizontal)">
                                      <p:cBhvr>
                                        <p:cTn id="7" dur="500"/>
                                        <p:tgtEl>
                                          <p:spTgt spid="826387"/>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26372"/>
                                        </p:tgtEl>
                                        <p:attrNameLst>
                                          <p:attrName>style.visibility</p:attrName>
                                        </p:attrNameLst>
                                      </p:cBhvr>
                                      <p:to>
                                        <p:strVal val="visible"/>
                                      </p:to>
                                    </p:set>
                                    <p:animEffect transition="in" filter="blinds(horizontal)">
                                      <p:cBhvr>
                                        <p:cTn id="11" dur="500"/>
                                        <p:tgtEl>
                                          <p:spTgt spid="82637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26373"/>
                                        </p:tgtEl>
                                        <p:attrNameLst>
                                          <p:attrName>style.visibility</p:attrName>
                                        </p:attrNameLst>
                                      </p:cBhvr>
                                      <p:to>
                                        <p:strVal val="visible"/>
                                      </p:to>
                                    </p:set>
                                    <p:animEffect transition="in" filter="blinds(horizontal)">
                                      <p:cBhvr>
                                        <p:cTn id="14" dur="500"/>
                                        <p:tgtEl>
                                          <p:spTgt spid="82637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26371">
                                            <p:txEl>
                                              <p:pRg st="0" end="0"/>
                                            </p:txEl>
                                          </p:spTgt>
                                        </p:tgtEl>
                                        <p:attrNameLst>
                                          <p:attrName>style.visibility</p:attrName>
                                        </p:attrNameLst>
                                      </p:cBhvr>
                                      <p:to>
                                        <p:strVal val="visible"/>
                                      </p:to>
                                    </p:set>
                                    <p:animEffect transition="in" filter="blinds(horizontal)">
                                      <p:cBhvr>
                                        <p:cTn id="19" dur="500"/>
                                        <p:tgtEl>
                                          <p:spTgt spid="826371">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26384"/>
                                        </p:tgtEl>
                                        <p:attrNameLst>
                                          <p:attrName>style.visibility</p:attrName>
                                        </p:attrNameLst>
                                      </p:cBhvr>
                                      <p:to>
                                        <p:strVal val="visible"/>
                                      </p:to>
                                    </p:set>
                                    <p:animEffect transition="in" filter="blinds(horizontal)">
                                      <p:cBhvr>
                                        <p:cTn id="24" dur="500"/>
                                        <p:tgtEl>
                                          <p:spTgt spid="826384"/>
                                        </p:tgtEl>
                                      </p:cBhvr>
                                    </p:animEffect>
                                  </p:childTnLst>
                                </p:cTn>
                              </p:par>
                            </p:childTnLst>
                          </p:cTn>
                        </p:par>
                        <p:par>
                          <p:cTn id="25" fill="hold" nodeType="afterGroup">
                            <p:stCondLst>
                              <p:cond delay="500"/>
                            </p:stCondLst>
                            <p:childTnLst>
                              <p:par>
                                <p:cTn id="26" presetID="3" presetClass="entr" presetSubtype="10" fill="hold" nodeType="afterEffect">
                                  <p:stCondLst>
                                    <p:cond delay="0"/>
                                  </p:stCondLst>
                                  <p:childTnLst>
                                    <p:set>
                                      <p:cBhvr>
                                        <p:cTn id="27" dur="1" fill="hold">
                                          <p:stCondLst>
                                            <p:cond delay="0"/>
                                          </p:stCondLst>
                                        </p:cTn>
                                        <p:tgtEl>
                                          <p:spTgt spid="826388"/>
                                        </p:tgtEl>
                                        <p:attrNameLst>
                                          <p:attrName>style.visibility</p:attrName>
                                        </p:attrNameLst>
                                      </p:cBhvr>
                                      <p:to>
                                        <p:strVal val="visible"/>
                                      </p:to>
                                    </p:set>
                                    <p:animEffect transition="in" filter="blinds(horizontal)">
                                      <p:cBhvr>
                                        <p:cTn id="28" dur="500"/>
                                        <p:tgtEl>
                                          <p:spTgt spid="8263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0" nodeType="clickEffect">
                                  <p:stCondLst>
                                    <p:cond delay="0"/>
                                  </p:stCondLst>
                                  <p:childTnLst>
                                    <p:animEffect transition="out" filter="blinds(horizontal)">
                                      <p:cBhvr>
                                        <p:cTn id="32" dur="500"/>
                                        <p:tgtEl>
                                          <p:spTgt spid="826383"/>
                                        </p:tgtEl>
                                      </p:cBhvr>
                                    </p:animEffect>
                                    <p:set>
                                      <p:cBhvr>
                                        <p:cTn id="33" dur="1" fill="hold">
                                          <p:stCondLst>
                                            <p:cond delay="499"/>
                                          </p:stCondLst>
                                        </p:cTn>
                                        <p:tgtEl>
                                          <p:spTgt spid="826383"/>
                                        </p:tgtEl>
                                        <p:attrNameLst>
                                          <p:attrName>style.visibility</p:attrName>
                                        </p:attrNameLst>
                                      </p:cBhvr>
                                      <p:to>
                                        <p:strVal val="hidden"/>
                                      </p:to>
                                    </p:set>
                                  </p:childTnLst>
                                </p:cTn>
                              </p:par>
                            </p:childTnLst>
                          </p:cTn>
                        </p:par>
                        <p:par>
                          <p:cTn id="34" fill="hold" nodeType="afterGroup">
                            <p:stCondLst>
                              <p:cond delay="500"/>
                            </p:stCondLst>
                            <p:childTnLst>
                              <p:par>
                                <p:cTn id="35" presetID="3" presetClass="exit" presetSubtype="10" fill="hold" grpId="0" nodeType="afterEffect">
                                  <p:stCondLst>
                                    <p:cond delay="0"/>
                                  </p:stCondLst>
                                  <p:childTnLst>
                                    <p:animEffect transition="out" filter="blinds(horizontal)">
                                      <p:cBhvr>
                                        <p:cTn id="36" dur="500"/>
                                        <p:tgtEl>
                                          <p:spTgt spid="826382"/>
                                        </p:tgtEl>
                                      </p:cBhvr>
                                    </p:animEffect>
                                    <p:set>
                                      <p:cBhvr>
                                        <p:cTn id="37" dur="1" fill="hold">
                                          <p:stCondLst>
                                            <p:cond delay="499"/>
                                          </p:stCondLst>
                                        </p:cTn>
                                        <p:tgtEl>
                                          <p:spTgt spid="82638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826374"/>
                                        </p:tgtEl>
                                      </p:cBhvr>
                                    </p:animEffect>
                                    <p:set>
                                      <p:cBhvr>
                                        <p:cTn id="42" dur="1" fill="hold">
                                          <p:stCondLst>
                                            <p:cond delay="499"/>
                                          </p:stCondLst>
                                        </p:cTn>
                                        <p:tgtEl>
                                          <p:spTgt spid="826374"/>
                                        </p:tgtEl>
                                        <p:attrNameLst>
                                          <p:attrName>style.visibility</p:attrName>
                                        </p:attrNameLst>
                                      </p:cBhvr>
                                      <p:to>
                                        <p:strVal val="hidden"/>
                                      </p:to>
                                    </p:set>
                                  </p:childTnLst>
                                </p:cTn>
                              </p:par>
                            </p:childTnLst>
                          </p:cTn>
                        </p:par>
                        <p:par>
                          <p:cTn id="43" fill="hold" nodeType="afterGroup">
                            <p:stCondLst>
                              <p:cond delay="500"/>
                            </p:stCondLst>
                            <p:childTnLst>
                              <p:par>
                                <p:cTn id="44" presetID="3" presetClass="exit" presetSubtype="10" fill="hold" grpId="0" nodeType="afterEffect">
                                  <p:stCondLst>
                                    <p:cond delay="0"/>
                                  </p:stCondLst>
                                  <p:childTnLst>
                                    <p:animEffect transition="out" filter="blinds(horizontal)">
                                      <p:cBhvr>
                                        <p:cTn id="45" dur="500"/>
                                        <p:tgtEl>
                                          <p:spTgt spid="826378"/>
                                        </p:tgtEl>
                                      </p:cBhvr>
                                    </p:animEffect>
                                    <p:set>
                                      <p:cBhvr>
                                        <p:cTn id="46" dur="1" fill="hold">
                                          <p:stCondLst>
                                            <p:cond delay="499"/>
                                          </p:stCondLst>
                                        </p:cTn>
                                        <p:tgtEl>
                                          <p:spTgt spid="826378"/>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xit" presetSubtype="10" fill="hold" grpId="0" nodeType="clickEffect">
                                  <p:stCondLst>
                                    <p:cond delay="0"/>
                                  </p:stCondLst>
                                  <p:childTnLst>
                                    <p:animEffect transition="out" filter="blinds(horizontal)">
                                      <p:cBhvr>
                                        <p:cTn id="50" dur="500"/>
                                        <p:tgtEl>
                                          <p:spTgt spid="826375"/>
                                        </p:tgtEl>
                                      </p:cBhvr>
                                    </p:animEffect>
                                    <p:set>
                                      <p:cBhvr>
                                        <p:cTn id="51" dur="1" fill="hold">
                                          <p:stCondLst>
                                            <p:cond delay="499"/>
                                          </p:stCondLst>
                                        </p:cTn>
                                        <p:tgtEl>
                                          <p:spTgt spid="826375"/>
                                        </p:tgtEl>
                                        <p:attrNameLst>
                                          <p:attrName>style.visibility</p:attrName>
                                        </p:attrNameLst>
                                      </p:cBhvr>
                                      <p:to>
                                        <p:strVal val="hidden"/>
                                      </p:to>
                                    </p:set>
                                  </p:childTnLst>
                                </p:cTn>
                              </p:par>
                            </p:childTnLst>
                          </p:cTn>
                        </p:par>
                        <p:par>
                          <p:cTn id="52" fill="hold" nodeType="afterGroup">
                            <p:stCondLst>
                              <p:cond delay="500"/>
                            </p:stCondLst>
                            <p:childTnLst>
                              <p:par>
                                <p:cTn id="53" presetID="3" presetClass="exit" presetSubtype="10" fill="hold" grpId="0" nodeType="afterEffect">
                                  <p:stCondLst>
                                    <p:cond delay="0"/>
                                  </p:stCondLst>
                                  <p:childTnLst>
                                    <p:animEffect transition="out" filter="blinds(horizontal)">
                                      <p:cBhvr>
                                        <p:cTn id="54" dur="500"/>
                                        <p:tgtEl>
                                          <p:spTgt spid="826379"/>
                                        </p:tgtEl>
                                      </p:cBhvr>
                                    </p:animEffect>
                                    <p:set>
                                      <p:cBhvr>
                                        <p:cTn id="55" dur="1" fill="hold">
                                          <p:stCondLst>
                                            <p:cond delay="499"/>
                                          </p:stCondLst>
                                        </p:cTn>
                                        <p:tgtEl>
                                          <p:spTgt spid="826379"/>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826376"/>
                                        </p:tgtEl>
                                      </p:cBhvr>
                                    </p:animEffect>
                                    <p:set>
                                      <p:cBhvr>
                                        <p:cTn id="60" dur="1" fill="hold">
                                          <p:stCondLst>
                                            <p:cond delay="499"/>
                                          </p:stCondLst>
                                        </p:cTn>
                                        <p:tgtEl>
                                          <p:spTgt spid="826376"/>
                                        </p:tgtEl>
                                        <p:attrNameLst>
                                          <p:attrName>style.visibility</p:attrName>
                                        </p:attrNameLst>
                                      </p:cBhvr>
                                      <p:to>
                                        <p:strVal val="hidden"/>
                                      </p:to>
                                    </p:set>
                                  </p:childTnLst>
                                </p:cTn>
                              </p:par>
                            </p:childTnLst>
                          </p:cTn>
                        </p:par>
                        <p:par>
                          <p:cTn id="61" fill="hold" nodeType="afterGroup">
                            <p:stCondLst>
                              <p:cond delay="500"/>
                            </p:stCondLst>
                            <p:childTnLst>
                              <p:par>
                                <p:cTn id="62" presetID="3" presetClass="exit" presetSubtype="10" fill="hold" grpId="0" nodeType="afterEffect">
                                  <p:stCondLst>
                                    <p:cond delay="0"/>
                                  </p:stCondLst>
                                  <p:childTnLst>
                                    <p:animEffect transition="out" filter="blinds(horizontal)">
                                      <p:cBhvr>
                                        <p:cTn id="63" dur="500"/>
                                        <p:tgtEl>
                                          <p:spTgt spid="826380"/>
                                        </p:tgtEl>
                                      </p:cBhvr>
                                    </p:animEffect>
                                    <p:set>
                                      <p:cBhvr>
                                        <p:cTn id="64" dur="1" fill="hold">
                                          <p:stCondLst>
                                            <p:cond delay="499"/>
                                          </p:stCondLst>
                                        </p:cTn>
                                        <p:tgtEl>
                                          <p:spTgt spid="826380"/>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xit" presetSubtype="10" fill="hold" grpId="0" nodeType="clickEffect">
                                  <p:stCondLst>
                                    <p:cond delay="0"/>
                                  </p:stCondLst>
                                  <p:childTnLst>
                                    <p:animEffect transition="out" filter="blinds(horizontal)">
                                      <p:cBhvr>
                                        <p:cTn id="68" dur="500"/>
                                        <p:tgtEl>
                                          <p:spTgt spid="826377"/>
                                        </p:tgtEl>
                                      </p:cBhvr>
                                    </p:animEffect>
                                    <p:set>
                                      <p:cBhvr>
                                        <p:cTn id="69" dur="1" fill="hold">
                                          <p:stCondLst>
                                            <p:cond delay="499"/>
                                          </p:stCondLst>
                                        </p:cTn>
                                        <p:tgtEl>
                                          <p:spTgt spid="826377"/>
                                        </p:tgtEl>
                                        <p:attrNameLst>
                                          <p:attrName>style.visibility</p:attrName>
                                        </p:attrNameLst>
                                      </p:cBhvr>
                                      <p:to>
                                        <p:strVal val="hidden"/>
                                      </p:to>
                                    </p:set>
                                  </p:childTnLst>
                                </p:cTn>
                              </p:par>
                            </p:childTnLst>
                          </p:cTn>
                        </p:par>
                        <p:par>
                          <p:cTn id="70" fill="hold" nodeType="afterGroup">
                            <p:stCondLst>
                              <p:cond delay="500"/>
                            </p:stCondLst>
                            <p:childTnLst>
                              <p:par>
                                <p:cTn id="71" presetID="3" presetClass="exit" presetSubtype="10" fill="hold" grpId="0" nodeType="afterEffect">
                                  <p:stCondLst>
                                    <p:cond delay="0"/>
                                  </p:stCondLst>
                                  <p:childTnLst>
                                    <p:animEffect transition="out" filter="blinds(horizontal)">
                                      <p:cBhvr>
                                        <p:cTn id="72" dur="500"/>
                                        <p:tgtEl>
                                          <p:spTgt spid="826381"/>
                                        </p:tgtEl>
                                      </p:cBhvr>
                                    </p:animEffect>
                                    <p:set>
                                      <p:cBhvr>
                                        <p:cTn id="73" dur="1" fill="hold">
                                          <p:stCondLst>
                                            <p:cond delay="499"/>
                                          </p:stCondLst>
                                        </p:cTn>
                                        <p:tgtEl>
                                          <p:spTgt spid="8263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1" grpId="0" build="p"/>
      <p:bldP spid="826373" grpId="0"/>
      <p:bldP spid="826374" grpId="0" animBg="1"/>
      <p:bldP spid="826375" grpId="0" animBg="1"/>
      <p:bldP spid="826376" grpId="0" animBg="1"/>
      <p:bldP spid="826377" grpId="0" animBg="1"/>
      <p:bldP spid="826378" grpId="0" animBg="1"/>
      <p:bldP spid="826379" grpId="0" animBg="1"/>
      <p:bldP spid="826380" grpId="0" animBg="1"/>
      <p:bldP spid="826381" grpId="0" animBg="1"/>
      <p:bldP spid="826382" grpId="0" animBg="1"/>
      <p:bldP spid="826383" grpId="0" animBg="1"/>
      <p:bldP spid="826384" grpId="0"/>
      <p:bldP spid="8263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2C20481-1A16-42CA-B05F-F7AED699E816}" type="slidenum">
              <a:rPr lang="de-DE" altLang="de-DE" sz="1400" smtClean="0"/>
              <a:pPr eaLnBrk="1" hangingPunct="1">
                <a:spcBef>
                  <a:spcPct val="0"/>
                </a:spcBef>
                <a:buFontTx/>
                <a:buNone/>
              </a:pPr>
              <a:t>9</a:t>
            </a:fld>
            <a:endParaRPr lang="de-DE" altLang="de-DE" sz="1400"/>
          </a:p>
        </p:txBody>
      </p:sp>
      <p:sp>
        <p:nvSpPr>
          <p:cNvPr id="456706" name="Rectangle 2"/>
          <p:cNvSpPr>
            <a:spLocks noGrp="1" noChangeArrowheads="1"/>
          </p:cNvSpPr>
          <p:nvPr>
            <p:ph type="body" idx="1"/>
          </p:nvPr>
        </p:nvSpPr>
        <p:spPr>
          <a:xfrm>
            <a:off x="461963" y="1576388"/>
            <a:ext cx="8682037" cy="4948237"/>
          </a:xfrm>
        </p:spPr>
        <p:txBody>
          <a:bodyPr/>
          <a:lstStyle/>
          <a:p>
            <a:pPr eaLnBrk="1" hangingPunct="1">
              <a:lnSpc>
                <a:spcPct val="90000"/>
              </a:lnSpc>
            </a:pPr>
            <a:r>
              <a:rPr lang="de-DE" altLang="de-DE" sz="1800"/>
              <a:t>Sie können das Projekt </a:t>
            </a:r>
            <a:r>
              <a:rPr lang="de-DE" altLang="de-DE" sz="1800" u="sng"/>
              <a:t>nur</a:t>
            </a:r>
            <a:r>
              <a:rPr lang="de-DE" altLang="de-DE" sz="1800"/>
              <a:t> erfolgreich bewältigen, wenn Sie </a:t>
            </a:r>
            <a:br>
              <a:rPr lang="de-DE" altLang="de-DE" sz="1800"/>
            </a:br>
            <a:r>
              <a:rPr lang="de-DE" altLang="de-DE" sz="1800"/>
              <a:t>=&gt; im Team gut zusammenarbeiten! </a:t>
            </a:r>
          </a:p>
          <a:p>
            <a:pPr eaLnBrk="1" hangingPunct="1">
              <a:lnSpc>
                <a:spcPct val="90000"/>
              </a:lnSpc>
            </a:pPr>
            <a:r>
              <a:rPr lang="de-DE" altLang="de-DE" sz="1800"/>
              <a:t>Realität im beruflichen Alltag: Sie können sich später Ihre Kollegen nicht aussuchen!</a:t>
            </a:r>
            <a:endParaRPr lang="de-DE" altLang="de-DE" sz="800"/>
          </a:p>
          <a:p>
            <a:pPr eaLnBrk="1" hangingPunct="1">
              <a:lnSpc>
                <a:spcPct val="90000"/>
              </a:lnSpc>
            </a:pPr>
            <a:r>
              <a:rPr lang="de-DE" altLang="de-DE" sz="1800"/>
              <a:t>Ihr Team ist </a:t>
            </a:r>
            <a:r>
              <a:rPr lang="de-DE" altLang="de-DE" sz="1800" u="sng"/>
              <a:t>immer</a:t>
            </a:r>
            <a:r>
              <a:rPr lang="de-DE" altLang="de-DE" sz="1800"/>
              <a:t> die erste Anlaufstelle bei fachlichen Fragen und Problemen!</a:t>
            </a:r>
          </a:p>
          <a:p>
            <a:pPr eaLnBrk="1" hangingPunct="1">
              <a:lnSpc>
                <a:spcPct val="90000"/>
              </a:lnSpc>
            </a:pPr>
            <a:endParaRPr lang="de-DE" altLang="de-DE" sz="800"/>
          </a:p>
          <a:p>
            <a:pPr eaLnBrk="1" hangingPunct="1">
              <a:lnSpc>
                <a:spcPct val="90000"/>
              </a:lnSpc>
              <a:buFontTx/>
              <a:buNone/>
            </a:pPr>
            <a:r>
              <a:rPr lang="de-DE" altLang="de-DE" sz="1800" b="1"/>
              <a:t>Denn: Auch die Teamleistung zählt:</a:t>
            </a:r>
          </a:p>
          <a:p>
            <a:pPr eaLnBrk="1" hangingPunct="1">
              <a:lnSpc>
                <a:spcPct val="90000"/>
              </a:lnSpc>
              <a:buFont typeface="Symbol" pitchFamily="18" charset="2"/>
              <a:buChar char="Þ"/>
            </a:pPr>
            <a:r>
              <a:rPr lang="de-DE" altLang="de-DE" sz="1800"/>
              <a:t>Die Maschine oder Anlage </a:t>
            </a:r>
            <a:r>
              <a:rPr lang="de-DE" altLang="de-DE" sz="1800" u="sng"/>
              <a:t>muß</a:t>
            </a:r>
            <a:r>
              <a:rPr lang="de-DE" altLang="de-DE" sz="1800"/>
              <a:t> am Ende funktionieren</a:t>
            </a:r>
          </a:p>
          <a:p>
            <a:pPr eaLnBrk="1" hangingPunct="1">
              <a:lnSpc>
                <a:spcPct val="90000"/>
              </a:lnSpc>
              <a:buFont typeface="Symbol" pitchFamily="18" charset="2"/>
              <a:buChar char="Þ"/>
            </a:pPr>
            <a:r>
              <a:rPr lang="de-DE" altLang="de-DE" sz="1800"/>
              <a:t>Sie müssen daher im Team:</a:t>
            </a:r>
          </a:p>
          <a:p>
            <a:pPr lvl="1" eaLnBrk="1" hangingPunct="1">
              <a:lnSpc>
                <a:spcPct val="90000"/>
              </a:lnSpc>
              <a:buFont typeface="Symbol" pitchFamily="18" charset="2"/>
              <a:buChar char="Þ"/>
            </a:pPr>
            <a:r>
              <a:rPr lang="de-DE" altLang="de-DE" sz="1600"/>
              <a:t>gemeinsam an Problemen arbeiten</a:t>
            </a:r>
          </a:p>
          <a:p>
            <a:pPr lvl="1" eaLnBrk="1" hangingPunct="1">
              <a:lnSpc>
                <a:spcPct val="90000"/>
              </a:lnSpc>
              <a:buFont typeface="Symbol" pitchFamily="18" charset="2"/>
              <a:buChar char="Þ"/>
            </a:pPr>
            <a:r>
              <a:rPr lang="de-DE" altLang="de-DE" sz="1600"/>
              <a:t>an einem Strang ziehen</a:t>
            </a:r>
          </a:p>
          <a:p>
            <a:pPr lvl="1" eaLnBrk="1" hangingPunct="1">
              <a:lnSpc>
                <a:spcPct val="90000"/>
              </a:lnSpc>
              <a:buFont typeface="Symbol" pitchFamily="18" charset="2"/>
              <a:buChar char="Þ"/>
            </a:pPr>
            <a:r>
              <a:rPr lang="de-DE" altLang="de-DE" sz="1600"/>
              <a:t>Schnittstellen klären und sauber abstimmen</a:t>
            </a:r>
          </a:p>
          <a:p>
            <a:pPr lvl="1" eaLnBrk="1" hangingPunct="1">
              <a:lnSpc>
                <a:spcPct val="90000"/>
              </a:lnSpc>
              <a:buFont typeface="Symbol" pitchFamily="18" charset="2"/>
              <a:buChar char="Þ"/>
            </a:pPr>
            <a:r>
              <a:rPr lang="de-DE" altLang="de-DE" sz="1600"/>
              <a:t>sich fachlich gegenseitig unterstützen</a:t>
            </a:r>
          </a:p>
          <a:p>
            <a:pPr lvl="1" eaLnBrk="1" hangingPunct="1">
              <a:lnSpc>
                <a:spcPct val="90000"/>
              </a:lnSpc>
              <a:buFont typeface="Symbol" pitchFamily="18" charset="2"/>
              <a:buChar char="Þ"/>
            </a:pPr>
            <a:r>
              <a:rPr lang="de-DE" altLang="de-DE" sz="1600"/>
              <a:t>und ganz wichtig: Gegenseitig Konstruktionskritik üben! (Review)</a:t>
            </a:r>
          </a:p>
          <a:p>
            <a:pPr eaLnBrk="1" hangingPunct="1">
              <a:lnSpc>
                <a:spcPct val="90000"/>
              </a:lnSpc>
              <a:buFont typeface="Symbol" pitchFamily="18" charset="2"/>
              <a:buChar char="Þ"/>
            </a:pPr>
            <a:endParaRPr lang="de-DE" altLang="de-DE" sz="1800"/>
          </a:p>
          <a:p>
            <a:pPr eaLnBrk="1" hangingPunct="1">
              <a:lnSpc>
                <a:spcPct val="90000"/>
              </a:lnSpc>
              <a:buFont typeface="Symbol" pitchFamily="18" charset="2"/>
              <a:buNone/>
            </a:pPr>
            <a:r>
              <a:rPr lang="de-DE" altLang="de-DE" sz="1800"/>
              <a:t>Zu guter letzt: </a:t>
            </a:r>
            <a:r>
              <a:rPr lang="de-DE" altLang="de-DE" sz="1800" b="1"/>
              <a:t>TEAM</a:t>
            </a:r>
            <a:r>
              <a:rPr lang="de-DE" altLang="de-DE" sz="1800"/>
              <a:t> = </a:t>
            </a:r>
            <a:r>
              <a:rPr lang="de-DE" altLang="de-DE" sz="1800" b="1">
                <a:solidFill>
                  <a:srgbClr val="FF0000"/>
                </a:solidFill>
              </a:rPr>
              <a:t>T</a:t>
            </a:r>
            <a:r>
              <a:rPr lang="de-DE" altLang="de-DE" sz="1800"/>
              <a:t>oll </a:t>
            </a:r>
            <a:r>
              <a:rPr lang="de-DE" altLang="de-DE" sz="1800" b="1">
                <a:solidFill>
                  <a:srgbClr val="FF0000"/>
                </a:solidFill>
              </a:rPr>
              <a:t>E</a:t>
            </a:r>
            <a:r>
              <a:rPr lang="de-DE" altLang="de-DE" sz="1800"/>
              <a:t>in </a:t>
            </a:r>
            <a:r>
              <a:rPr lang="de-DE" altLang="de-DE" sz="1800" b="1">
                <a:solidFill>
                  <a:srgbClr val="FF0000"/>
                </a:solidFill>
              </a:rPr>
              <a:t>A</a:t>
            </a:r>
            <a:r>
              <a:rPr lang="de-DE" altLang="de-DE" sz="1800"/>
              <a:t>nderer </a:t>
            </a:r>
            <a:r>
              <a:rPr lang="de-DE" altLang="de-DE" sz="1800" b="1">
                <a:solidFill>
                  <a:srgbClr val="FF0000"/>
                </a:solidFill>
              </a:rPr>
              <a:t>M</a:t>
            </a:r>
            <a:r>
              <a:rPr lang="de-DE" altLang="de-DE" sz="1800"/>
              <a:t>achts</a:t>
            </a:r>
          </a:p>
          <a:p>
            <a:pPr eaLnBrk="1" hangingPunct="1">
              <a:lnSpc>
                <a:spcPct val="90000"/>
              </a:lnSpc>
              <a:buFont typeface="Symbol" pitchFamily="18" charset="2"/>
              <a:buNone/>
            </a:pPr>
            <a:endParaRPr lang="de-DE" altLang="de-DE" sz="800"/>
          </a:p>
          <a:p>
            <a:pPr eaLnBrk="1" hangingPunct="1">
              <a:lnSpc>
                <a:spcPct val="90000"/>
              </a:lnSpc>
              <a:buFont typeface="Symbol" pitchFamily="18" charset="2"/>
              <a:buChar char="Þ"/>
            </a:pPr>
            <a:r>
              <a:rPr lang="de-DE" altLang="de-DE" sz="1800" b="1"/>
              <a:t>Trittbrettfahrer sind sehr unerwünscht!</a:t>
            </a:r>
          </a:p>
          <a:p>
            <a:pPr eaLnBrk="1" hangingPunct="1">
              <a:lnSpc>
                <a:spcPct val="90000"/>
              </a:lnSpc>
              <a:buFont typeface="Symbol" pitchFamily="18" charset="2"/>
              <a:buChar char="Þ"/>
            </a:pPr>
            <a:endParaRPr lang="de-DE" altLang="de-DE" sz="1800" b="1"/>
          </a:p>
        </p:txBody>
      </p:sp>
      <p:sp>
        <p:nvSpPr>
          <p:cNvPr id="8196" name="Rectangle 3"/>
          <p:cNvSpPr>
            <a:spLocks noGrp="1" noChangeArrowheads="1"/>
          </p:cNvSpPr>
          <p:nvPr>
            <p:ph type="title"/>
          </p:nvPr>
        </p:nvSpPr>
        <p:spPr/>
        <p:txBody>
          <a:bodyPr/>
          <a:lstStyle/>
          <a:p>
            <a:pPr eaLnBrk="1" hangingPunct="1"/>
            <a:r>
              <a:rPr lang="de-DE" altLang="de-DE" sz="2200" b="1"/>
              <a:t>Überfachliches Lernziel:</a:t>
            </a:r>
            <a:br>
              <a:rPr lang="de-DE" altLang="de-DE" sz="2200" b="1"/>
            </a:br>
            <a:r>
              <a:rPr lang="de-DE" altLang="de-DE" sz="2200" b="1" i="1"/>
              <a:t>Teamarbeit</a:t>
            </a:r>
            <a:endParaRPr lang="de-DE" altLang="de-DE" sz="2200" b="1"/>
          </a:p>
        </p:txBody>
      </p:sp>
      <p:grpSp>
        <p:nvGrpSpPr>
          <p:cNvPr id="456710" name="Group 6"/>
          <p:cNvGrpSpPr>
            <a:grpSpLocks/>
          </p:cNvGrpSpPr>
          <p:nvPr/>
        </p:nvGrpSpPr>
        <p:grpSpPr bwMode="auto">
          <a:xfrm>
            <a:off x="2987675" y="5589588"/>
            <a:ext cx="2447925" cy="431800"/>
            <a:chOff x="1882" y="3566"/>
            <a:chExt cx="1542" cy="272"/>
          </a:xfrm>
        </p:grpSpPr>
        <p:sp>
          <p:nvSpPr>
            <p:cNvPr id="8199" name="Line 4"/>
            <p:cNvSpPr>
              <a:spLocks noChangeShapeType="1"/>
            </p:cNvSpPr>
            <p:nvPr/>
          </p:nvSpPr>
          <p:spPr bwMode="auto">
            <a:xfrm>
              <a:off x="1882" y="3566"/>
              <a:ext cx="1542" cy="27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00" name="Line 5"/>
            <p:cNvSpPr>
              <a:spLocks noChangeShapeType="1"/>
            </p:cNvSpPr>
            <p:nvPr/>
          </p:nvSpPr>
          <p:spPr bwMode="auto">
            <a:xfrm flipH="1">
              <a:off x="1882" y="3566"/>
              <a:ext cx="1542" cy="27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56711" name="Rectangle 7"/>
          <p:cNvSpPr>
            <a:spLocks noChangeArrowheads="1"/>
          </p:cNvSpPr>
          <p:nvPr/>
        </p:nvSpPr>
        <p:spPr bwMode="auto">
          <a:xfrm>
            <a:off x="2700338" y="5589588"/>
            <a:ext cx="2808287"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56706">
                                            <p:txEl>
                                              <p:pRg st="0" end="0"/>
                                            </p:txEl>
                                          </p:spTgt>
                                        </p:tgtEl>
                                        <p:attrNameLst>
                                          <p:attrName>style.visibility</p:attrName>
                                        </p:attrNameLst>
                                      </p:cBhvr>
                                      <p:to>
                                        <p:strVal val="visible"/>
                                      </p:to>
                                    </p:set>
                                    <p:animEffect transition="in" filter="blinds(horizontal)">
                                      <p:cBhvr>
                                        <p:cTn id="7" dur="500"/>
                                        <p:tgtEl>
                                          <p:spTgt spid="4567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6706">
                                            <p:txEl>
                                              <p:pRg st="1" end="1"/>
                                            </p:txEl>
                                          </p:spTgt>
                                        </p:tgtEl>
                                        <p:attrNameLst>
                                          <p:attrName>style.visibility</p:attrName>
                                        </p:attrNameLst>
                                      </p:cBhvr>
                                      <p:to>
                                        <p:strVal val="visible"/>
                                      </p:to>
                                    </p:set>
                                    <p:animEffect transition="in" filter="blinds(horizontal)">
                                      <p:cBhvr>
                                        <p:cTn id="12" dur="500"/>
                                        <p:tgtEl>
                                          <p:spTgt spid="456706">
                                            <p:txEl>
                                              <p:pRg st="1" end="1"/>
                                            </p:txEl>
                                          </p:spTgt>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456706">
                                            <p:txEl>
                                              <p:pRg st="2" end="2"/>
                                            </p:txEl>
                                          </p:spTgt>
                                        </p:tgtEl>
                                        <p:attrNameLst>
                                          <p:attrName>style.visibility</p:attrName>
                                        </p:attrNameLst>
                                      </p:cBhvr>
                                      <p:to>
                                        <p:strVal val="visible"/>
                                      </p:to>
                                    </p:set>
                                    <p:animEffect transition="in" filter="blinds(horizontal)">
                                      <p:cBhvr>
                                        <p:cTn id="16" dur="500"/>
                                        <p:tgtEl>
                                          <p:spTgt spid="456706">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56706">
                                            <p:txEl>
                                              <p:pRg st="4" end="4"/>
                                            </p:txEl>
                                          </p:spTgt>
                                        </p:tgtEl>
                                        <p:attrNameLst>
                                          <p:attrName>style.visibility</p:attrName>
                                        </p:attrNameLst>
                                      </p:cBhvr>
                                      <p:to>
                                        <p:strVal val="visible"/>
                                      </p:to>
                                    </p:set>
                                    <p:animEffect transition="in" filter="blinds(horizontal)">
                                      <p:cBhvr>
                                        <p:cTn id="21" dur="500"/>
                                        <p:tgtEl>
                                          <p:spTgt spid="456706">
                                            <p:txEl>
                                              <p:pRg st="4" end="4"/>
                                            </p:txEl>
                                          </p:spTgt>
                                        </p:tgtEl>
                                      </p:cBhvr>
                                    </p:animEffec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456706">
                                            <p:txEl>
                                              <p:pRg st="5" end="5"/>
                                            </p:txEl>
                                          </p:spTgt>
                                        </p:tgtEl>
                                        <p:attrNameLst>
                                          <p:attrName>style.visibility</p:attrName>
                                        </p:attrNameLst>
                                      </p:cBhvr>
                                      <p:to>
                                        <p:strVal val="visible"/>
                                      </p:to>
                                    </p:set>
                                    <p:animEffect transition="in" filter="blinds(horizontal)">
                                      <p:cBhvr>
                                        <p:cTn id="25" dur="500"/>
                                        <p:tgtEl>
                                          <p:spTgt spid="456706">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56706">
                                            <p:txEl>
                                              <p:pRg st="6" end="6"/>
                                            </p:txEl>
                                          </p:spTgt>
                                        </p:tgtEl>
                                        <p:attrNameLst>
                                          <p:attrName>style.visibility</p:attrName>
                                        </p:attrNameLst>
                                      </p:cBhvr>
                                      <p:to>
                                        <p:strVal val="visible"/>
                                      </p:to>
                                    </p:set>
                                    <p:animEffect transition="in" filter="blinds(horizontal)">
                                      <p:cBhvr>
                                        <p:cTn id="30" dur="500"/>
                                        <p:tgtEl>
                                          <p:spTgt spid="456706">
                                            <p:txEl>
                                              <p:pRg st="6" end="6"/>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56706">
                                            <p:txEl>
                                              <p:pRg st="7" end="7"/>
                                            </p:txEl>
                                          </p:spTgt>
                                        </p:tgtEl>
                                        <p:attrNameLst>
                                          <p:attrName>style.visibility</p:attrName>
                                        </p:attrNameLst>
                                      </p:cBhvr>
                                      <p:to>
                                        <p:strVal val="visible"/>
                                      </p:to>
                                    </p:set>
                                    <p:animEffect transition="in" filter="blinds(horizontal)">
                                      <p:cBhvr>
                                        <p:cTn id="33" dur="500"/>
                                        <p:tgtEl>
                                          <p:spTgt spid="456706">
                                            <p:txEl>
                                              <p:pRg st="7" end="7"/>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56706">
                                            <p:txEl>
                                              <p:pRg st="8" end="8"/>
                                            </p:txEl>
                                          </p:spTgt>
                                        </p:tgtEl>
                                        <p:attrNameLst>
                                          <p:attrName>style.visibility</p:attrName>
                                        </p:attrNameLst>
                                      </p:cBhvr>
                                      <p:to>
                                        <p:strVal val="visible"/>
                                      </p:to>
                                    </p:set>
                                    <p:animEffect transition="in" filter="blinds(horizontal)">
                                      <p:cBhvr>
                                        <p:cTn id="36" dur="500"/>
                                        <p:tgtEl>
                                          <p:spTgt spid="456706">
                                            <p:txEl>
                                              <p:pRg st="8" end="8"/>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56706">
                                            <p:txEl>
                                              <p:pRg st="9" end="9"/>
                                            </p:txEl>
                                          </p:spTgt>
                                        </p:tgtEl>
                                        <p:attrNameLst>
                                          <p:attrName>style.visibility</p:attrName>
                                        </p:attrNameLst>
                                      </p:cBhvr>
                                      <p:to>
                                        <p:strVal val="visible"/>
                                      </p:to>
                                    </p:set>
                                    <p:animEffect transition="in" filter="blinds(horizontal)">
                                      <p:cBhvr>
                                        <p:cTn id="39" dur="500"/>
                                        <p:tgtEl>
                                          <p:spTgt spid="456706">
                                            <p:txEl>
                                              <p:pRg st="9" end="9"/>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56706">
                                            <p:txEl>
                                              <p:pRg st="10" end="10"/>
                                            </p:txEl>
                                          </p:spTgt>
                                        </p:tgtEl>
                                        <p:attrNameLst>
                                          <p:attrName>style.visibility</p:attrName>
                                        </p:attrNameLst>
                                      </p:cBhvr>
                                      <p:to>
                                        <p:strVal val="visible"/>
                                      </p:to>
                                    </p:set>
                                    <p:animEffect transition="in" filter="blinds(horizontal)">
                                      <p:cBhvr>
                                        <p:cTn id="42" dur="500"/>
                                        <p:tgtEl>
                                          <p:spTgt spid="456706">
                                            <p:txEl>
                                              <p:pRg st="10" end="10"/>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56706">
                                            <p:txEl>
                                              <p:pRg st="11" end="11"/>
                                            </p:txEl>
                                          </p:spTgt>
                                        </p:tgtEl>
                                        <p:attrNameLst>
                                          <p:attrName>style.visibility</p:attrName>
                                        </p:attrNameLst>
                                      </p:cBhvr>
                                      <p:to>
                                        <p:strVal val="visible"/>
                                      </p:to>
                                    </p:set>
                                    <p:animEffect transition="in" filter="blinds(horizontal)">
                                      <p:cBhvr>
                                        <p:cTn id="45" dur="500"/>
                                        <p:tgtEl>
                                          <p:spTgt spid="456706">
                                            <p:txEl>
                                              <p:pRg st="11" end="1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56706">
                                            <p:txEl>
                                              <p:pRg st="13" end="13"/>
                                            </p:txEl>
                                          </p:spTgt>
                                        </p:tgtEl>
                                        <p:attrNameLst>
                                          <p:attrName>style.visibility</p:attrName>
                                        </p:attrNameLst>
                                      </p:cBhvr>
                                      <p:to>
                                        <p:strVal val="visible"/>
                                      </p:to>
                                    </p:set>
                                    <p:animEffect transition="in" filter="blinds(horizontal)">
                                      <p:cBhvr>
                                        <p:cTn id="50" dur="500"/>
                                        <p:tgtEl>
                                          <p:spTgt spid="456706">
                                            <p:txEl>
                                              <p:pRg st="13" end="1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grpId="0" nodeType="clickEffect">
                                  <p:stCondLst>
                                    <p:cond delay="0"/>
                                  </p:stCondLst>
                                  <p:childTnLst>
                                    <p:animEffect transition="out" filter="blinds(horizontal)">
                                      <p:cBhvr>
                                        <p:cTn id="54" dur="500"/>
                                        <p:tgtEl>
                                          <p:spTgt spid="456711"/>
                                        </p:tgtEl>
                                      </p:cBhvr>
                                    </p:animEffect>
                                    <p:set>
                                      <p:cBhvr>
                                        <p:cTn id="55" dur="1" fill="hold">
                                          <p:stCondLst>
                                            <p:cond delay="499"/>
                                          </p:stCondLst>
                                        </p:cTn>
                                        <p:tgtEl>
                                          <p:spTgt spid="456711"/>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456710"/>
                                        </p:tgtEl>
                                        <p:attrNameLst>
                                          <p:attrName>style.visibility</p:attrName>
                                        </p:attrNameLst>
                                      </p:cBhvr>
                                      <p:to>
                                        <p:strVal val="visible"/>
                                      </p:to>
                                    </p:set>
                                    <p:animEffect transition="in" filter="blinds(horizontal)">
                                      <p:cBhvr>
                                        <p:cTn id="60" dur="500"/>
                                        <p:tgtEl>
                                          <p:spTgt spid="45671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56706">
                                            <p:txEl>
                                              <p:pRg st="15" end="15"/>
                                            </p:txEl>
                                          </p:spTgt>
                                        </p:tgtEl>
                                        <p:attrNameLst>
                                          <p:attrName>style.visibility</p:attrName>
                                        </p:attrNameLst>
                                      </p:cBhvr>
                                      <p:to>
                                        <p:strVal val="visible"/>
                                      </p:to>
                                    </p:set>
                                    <p:animEffect transition="in" filter="blinds(horizontal)">
                                      <p:cBhvr>
                                        <p:cTn id="63" dur="500"/>
                                        <p:tgtEl>
                                          <p:spTgt spid="45670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build="p"/>
      <p:bldP spid="45671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FD8B30-32E2-448D-868B-771A2B73455A}" type="slidenum">
              <a:rPr lang="de-DE" altLang="de-DE" sz="1400" smtClean="0"/>
              <a:pPr eaLnBrk="1" hangingPunct="1">
                <a:spcBef>
                  <a:spcPct val="0"/>
                </a:spcBef>
                <a:buFontTx/>
                <a:buNone/>
              </a:pPr>
              <a:t>90</a:t>
            </a:fld>
            <a:endParaRPr lang="de-DE" altLang="de-DE" sz="1400"/>
          </a:p>
        </p:txBody>
      </p:sp>
      <p:sp>
        <p:nvSpPr>
          <p:cNvPr id="97283" name="Rectangle 2"/>
          <p:cNvSpPr>
            <a:spLocks noChangeArrowheads="1"/>
          </p:cNvSpPr>
          <p:nvPr/>
        </p:nvSpPr>
        <p:spPr bwMode="auto">
          <a:xfrm>
            <a:off x="457200" y="1600200"/>
            <a:ext cx="8686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endParaRPr lang="de-DE" altLang="de-DE" sz="1600"/>
          </a:p>
          <a:p>
            <a:pPr eaLnBrk="1" hangingPunct="1">
              <a:buFontTx/>
              <a:buNone/>
            </a:pPr>
            <a:endParaRPr lang="de-DE" altLang="de-DE" sz="1600"/>
          </a:p>
        </p:txBody>
      </p:sp>
      <p:sp>
        <p:nvSpPr>
          <p:cNvPr id="97284" name="Rectangle 3"/>
          <p:cNvSpPr>
            <a:spLocks noGrp="1" noChangeArrowheads="1"/>
          </p:cNvSpPr>
          <p:nvPr>
            <p:ph type="title"/>
          </p:nvPr>
        </p:nvSpPr>
        <p:spPr/>
        <p:txBody>
          <a:bodyPr/>
          <a:lstStyle/>
          <a:p>
            <a:pPr eaLnBrk="1" hangingPunct="1"/>
            <a:r>
              <a:rPr lang="de-DE" altLang="de-DE" sz="2200" b="1"/>
              <a:t>Anwendung von Variationsmerkmalen und Ordnungsschema zum Generieren von Lösungen</a:t>
            </a:r>
            <a:endParaRPr lang="de-DE" altLang="de-DE" sz="2200"/>
          </a:p>
        </p:txBody>
      </p:sp>
      <p:sp>
        <p:nvSpPr>
          <p:cNvPr id="833540" name="Text Box 4"/>
          <p:cNvSpPr txBox="1">
            <a:spLocks noChangeArrowheads="1"/>
          </p:cNvSpPr>
          <p:nvPr/>
        </p:nvSpPr>
        <p:spPr bwMode="auto">
          <a:xfrm rot="-5400000">
            <a:off x="7658894" y="4212432"/>
            <a:ext cx="26860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pic>
        <p:nvPicPr>
          <p:cNvPr id="833541"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55875" y="2849563"/>
            <a:ext cx="6265863" cy="3819525"/>
          </a:xfrm>
          <a:solidFill>
            <a:schemeClr val="bg1"/>
          </a:solidFill>
        </p:spPr>
      </p:pic>
      <p:sp>
        <p:nvSpPr>
          <p:cNvPr id="833542" name="Rectangle 6"/>
          <p:cNvSpPr>
            <a:spLocks noGrp="1" noChangeArrowheads="1"/>
          </p:cNvSpPr>
          <p:nvPr>
            <p:ph type="body" idx="1"/>
          </p:nvPr>
        </p:nvSpPr>
        <p:spPr>
          <a:xfrm>
            <a:off x="457200" y="1600200"/>
            <a:ext cx="8507413" cy="4525963"/>
          </a:xfrm>
          <a:noFill/>
        </p:spPr>
        <p:txBody>
          <a:bodyPr/>
          <a:lstStyle/>
          <a:p>
            <a:pPr eaLnBrk="1" hangingPunct="1">
              <a:buFontTx/>
              <a:buNone/>
            </a:pPr>
            <a:r>
              <a:rPr lang="de-DE" altLang="de-DE" sz="1800" b="1">
                <a:solidFill>
                  <a:srgbClr val="0000CC"/>
                </a:solidFill>
              </a:rPr>
              <a:t>Beispiel:</a:t>
            </a:r>
            <a:r>
              <a:rPr lang="de-DE" altLang="de-DE" sz="1800">
                <a:solidFill>
                  <a:srgbClr val="0000CC"/>
                </a:solidFill>
              </a:rPr>
              <a:t> Allgemeines Ordnungsschema mit Möglichkeiten zum Beschichten von Teppichbahnen durch Kombination von Bewegungen der Teppichbahn und der Auftragsvorrichtung</a:t>
            </a:r>
          </a:p>
        </p:txBody>
      </p:sp>
      <p:sp>
        <p:nvSpPr>
          <p:cNvPr id="833543" name="Rectangle 7"/>
          <p:cNvSpPr>
            <a:spLocks noChangeArrowheads="1"/>
          </p:cNvSpPr>
          <p:nvPr/>
        </p:nvSpPr>
        <p:spPr bwMode="auto">
          <a:xfrm>
            <a:off x="3421063" y="3168650"/>
            <a:ext cx="563562" cy="3889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44" name="Rectangle 8"/>
          <p:cNvSpPr>
            <a:spLocks noChangeArrowheads="1"/>
          </p:cNvSpPr>
          <p:nvPr/>
        </p:nvSpPr>
        <p:spPr bwMode="auto">
          <a:xfrm>
            <a:off x="3417888" y="3681413"/>
            <a:ext cx="639762" cy="3889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45" name="Rectangle 9"/>
          <p:cNvSpPr>
            <a:spLocks noChangeArrowheads="1"/>
          </p:cNvSpPr>
          <p:nvPr/>
        </p:nvSpPr>
        <p:spPr bwMode="auto">
          <a:xfrm>
            <a:off x="3414713" y="4194175"/>
            <a:ext cx="655637" cy="3889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46" name="Rectangle 10"/>
          <p:cNvSpPr>
            <a:spLocks noChangeArrowheads="1"/>
          </p:cNvSpPr>
          <p:nvPr/>
        </p:nvSpPr>
        <p:spPr bwMode="auto">
          <a:xfrm>
            <a:off x="3454400" y="4675188"/>
            <a:ext cx="563563" cy="3889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47" name="Rectangle 11"/>
          <p:cNvSpPr>
            <a:spLocks noChangeArrowheads="1"/>
          </p:cNvSpPr>
          <p:nvPr/>
        </p:nvSpPr>
        <p:spPr bwMode="auto">
          <a:xfrm>
            <a:off x="3408363" y="5186363"/>
            <a:ext cx="644525" cy="3889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48" name="Rectangle 12"/>
          <p:cNvSpPr>
            <a:spLocks noChangeArrowheads="1"/>
          </p:cNvSpPr>
          <p:nvPr/>
        </p:nvSpPr>
        <p:spPr bwMode="auto">
          <a:xfrm>
            <a:off x="3425825" y="5667375"/>
            <a:ext cx="644525" cy="3889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49" name="Rectangle 13"/>
          <p:cNvSpPr>
            <a:spLocks noChangeArrowheads="1"/>
          </p:cNvSpPr>
          <p:nvPr/>
        </p:nvSpPr>
        <p:spPr bwMode="auto">
          <a:xfrm>
            <a:off x="3398838" y="6159500"/>
            <a:ext cx="644525" cy="3889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50" name="Rectangle 14"/>
          <p:cNvSpPr>
            <a:spLocks noChangeArrowheads="1"/>
          </p:cNvSpPr>
          <p:nvPr/>
        </p:nvSpPr>
        <p:spPr bwMode="auto">
          <a:xfrm>
            <a:off x="4175125" y="3170238"/>
            <a:ext cx="644525" cy="428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51" name="Rectangle 15"/>
          <p:cNvSpPr>
            <a:spLocks noChangeArrowheads="1"/>
          </p:cNvSpPr>
          <p:nvPr/>
        </p:nvSpPr>
        <p:spPr bwMode="auto">
          <a:xfrm>
            <a:off x="4951413" y="3154363"/>
            <a:ext cx="644525" cy="428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52" name="Rectangle 16"/>
          <p:cNvSpPr>
            <a:spLocks noChangeArrowheads="1"/>
          </p:cNvSpPr>
          <p:nvPr/>
        </p:nvSpPr>
        <p:spPr bwMode="auto">
          <a:xfrm>
            <a:off x="5716588" y="3149600"/>
            <a:ext cx="644525" cy="428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53" name="Rectangle 17"/>
          <p:cNvSpPr>
            <a:spLocks noChangeArrowheads="1"/>
          </p:cNvSpPr>
          <p:nvPr/>
        </p:nvSpPr>
        <p:spPr bwMode="auto">
          <a:xfrm>
            <a:off x="6503988" y="3167063"/>
            <a:ext cx="644525" cy="428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54" name="Rectangle 18"/>
          <p:cNvSpPr>
            <a:spLocks noChangeArrowheads="1"/>
          </p:cNvSpPr>
          <p:nvPr/>
        </p:nvSpPr>
        <p:spPr bwMode="auto">
          <a:xfrm>
            <a:off x="7291388" y="3163888"/>
            <a:ext cx="644525" cy="428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55" name="Rectangle 19"/>
          <p:cNvSpPr>
            <a:spLocks noChangeArrowheads="1"/>
          </p:cNvSpPr>
          <p:nvPr/>
        </p:nvSpPr>
        <p:spPr bwMode="auto">
          <a:xfrm>
            <a:off x="8078788" y="3160713"/>
            <a:ext cx="644525" cy="428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56" name="Rectangle 20"/>
          <p:cNvSpPr>
            <a:spLocks noChangeArrowheads="1"/>
          </p:cNvSpPr>
          <p:nvPr/>
        </p:nvSpPr>
        <p:spPr bwMode="auto">
          <a:xfrm>
            <a:off x="4114800" y="3675063"/>
            <a:ext cx="4705350" cy="2994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57" name="Rectangle 21"/>
          <p:cNvSpPr>
            <a:spLocks noChangeArrowheads="1"/>
          </p:cNvSpPr>
          <p:nvPr/>
        </p:nvSpPr>
        <p:spPr bwMode="auto">
          <a:xfrm>
            <a:off x="4187825" y="2925763"/>
            <a:ext cx="4489450" cy="1698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58" name="Rectangle 22"/>
          <p:cNvSpPr>
            <a:spLocks noChangeArrowheads="1"/>
          </p:cNvSpPr>
          <p:nvPr/>
        </p:nvSpPr>
        <p:spPr bwMode="auto">
          <a:xfrm>
            <a:off x="4094163" y="2808288"/>
            <a:ext cx="4870450" cy="86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3561" name="Text Box 25"/>
          <p:cNvSpPr txBox="1">
            <a:spLocks noChangeArrowheads="1"/>
          </p:cNvSpPr>
          <p:nvPr/>
        </p:nvSpPr>
        <p:spPr bwMode="auto">
          <a:xfrm>
            <a:off x="165100" y="2420938"/>
            <a:ext cx="2657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a:solidFill>
                  <a:srgbClr val="0000CC"/>
                </a:solidFill>
              </a:rPr>
              <a:t>Variationsmerkmale Wirkbewegung: </a:t>
            </a:r>
          </a:p>
        </p:txBody>
      </p:sp>
      <p:pic>
        <p:nvPicPr>
          <p:cNvPr id="83356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03513"/>
            <a:ext cx="2016125" cy="4038600"/>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33542">
                                            <p:txEl>
                                              <p:pRg st="0" end="0"/>
                                            </p:txEl>
                                          </p:spTgt>
                                        </p:tgtEl>
                                        <p:attrNameLst>
                                          <p:attrName>style.visibility</p:attrName>
                                        </p:attrNameLst>
                                      </p:cBhvr>
                                      <p:to>
                                        <p:strVal val="visible"/>
                                      </p:to>
                                    </p:set>
                                    <p:animEffect transition="in" filter="blinds(horizontal)">
                                      <p:cBhvr>
                                        <p:cTn id="7" dur="500"/>
                                        <p:tgtEl>
                                          <p:spTgt spid="8335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3561"/>
                                        </p:tgtEl>
                                        <p:attrNameLst>
                                          <p:attrName>style.visibility</p:attrName>
                                        </p:attrNameLst>
                                      </p:cBhvr>
                                      <p:to>
                                        <p:strVal val="visible"/>
                                      </p:to>
                                    </p:set>
                                    <p:animEffect transition="in" filter="blinds(horizontal)">
                                      <p:cBhvr>
                                        <p:cTn id="12" dur="500"/>
                                        <p:tgtEl>
                                          <p:spTgt spid="833561"/>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833565"/>
                                        </p:tgtEl>
                                        <p:attrNameLst>
                                          <p:attrName>style.visibility</p:attrName>
                                        </p:attrNameLst>
                                      </p:cBhvr>
                                      <p:to>
                                        <p:strVal val="visible"/>
                                      </p:to>
                                    </p:set>
                                    <p:animEffect transition="in" filter="blinds(horizontal)">
                                      <p:cBhvr>
                                        <p:cTn id="16" dur="500"/>
                                        <p:tgtEl>
                                          <p:spTgt spid="8335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833541"/>
                                        </p:tgtEl>
                                        <p:attrNameLst>
                                          <p:attrName>style.visibility</p:attrName>
                                        </p:attrNameLst>
                                      </p:cBhvr>
                                      <p:to>
                                        <p:strVal val="visible"/>
                                      </p:to>
                                    </p:set>
                                    <p:animEffect transition="in" filter="blinds(horizontal)">
                                      <p:cBhvr>
                                        <p:cTn id="21" dur="500"/>
                                        <p:tgtEl>
                                          <p:spTgt spid="833541"/>
                                        </p:tgtEl>
                                      </p:cBhvr>
                                    </p:animEffect>
                                  </p:childTnLst>
                                </p:cTn>
                              </p:par>
                              <p:par>
                                <p:cTn id="22" presetID="3" presetClass="entr" presetSubtype="10" fill="hold" nodeType="withEffect">
                                  <p:stCondLst>
                                    <p:cond delay="0"/>
                                  </p:stCondLst>
                                  <p:childTnLst>
                                    <p:set>
                                      <p:cBhvr>
                                        <p:cTn id="23" dur="1" fill="hold">
                                          <p:stCondLst>
                                            <p:cond delay="0"/>
                                          </p:stCondLst>
                                        </p:cTn>
                                        <p:tgtEl>
                                          <p:spTgt spid="833540"/>
                                        </p:tgtEl>
                                        <p:attrNameLst>
                                          <p:attrName>style.visibility</p:attrName>
                                        </p:attrNameLst>
                                      </p:cBhvr>
                                      <p:to>
                                        <p:strVal val="visible"/>
                                      </p:to>
                                    </p:set>
                                    <p:animEffect transition="in" filter="blinds(horizontal)">
                                      <p:cBhvr>
                                        <p:cTn id="24" dur="500"/>
                                        <p:tgtEl>
                                          <p:spTgt spid="8335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grpId="0" nodeType="clickEffect">
                                  <p:stCondLst>
                                    <p:cond delay="0"/>
                                  </p:stCondLst>
                                  <p:childTnLst>
                                    <p:animEffect transition="out" filter="blinds(horizontal)">
                                      <p:cBhvr>
                                        <p:cTn id="28" dur="500"/>
                                        <p:tgtEl>
                                          <p:spTgt spid="833543"/>
                                        </p:tgtEl>
                                      </p:cBhvr>
                                    </p:animEffect>
                                    <p:set>
                                      <p:cBhvr>
                                        <p:cTn id="29" dur="1" fill="hold">
                                          <p:stCondLst>
                                            <p:cond delay="499"/>
                                          </p:stCondLst>
                                        </p:cTn>
                                        <p:tgtEl>
                                          <p:spTgt spid="83354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0" nodeType="clickEffect">
                                  <p:stCondLst>
                                    <p:cond delay="0"/>
                                  </p:stCondLst>
                                  <p:childTnLst>
                                    <p:animEffect transition="out" filter="blinds(horizontal)">
                                      <p:cBhvr>
                                        <p:cTn id="33" dur="500"/>
                                        <p:tgtEl>
                                          <p:spTgt spid="833544"/>
                                        </p:tgtEl>
                                      </p:cBhvr>
                                    </p:animEffect>
                                    <p:set>
                                      <p:cBhvr>
                                        <p:cTn id="34" dur="1" fill="hold">
                                          <p:stCondLst>
                                            <p:cond delay="499"/>
                                          </p:stCondLst>
                                        </p:cTn>
                                        <p:tgtEl>
                                          <p:spTgt spid="83354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0" nodeType="clickEffect">
                                  <p:stCondLst>
                                    <p:cond delay="0"/>
                                  </p:stCondLst>
                                  <p:childTnLst>
                                    <p:animEffect transition="out" filter="blinds(horizontal)">
                                      <p:cBhvr>
                                        <p:cTn id="38" dur="500"/>
                                        <p:tgtEl>
                                          <p:spTgt spid="833545"/>
                                        </p:tgtEl>
                                      </p:cBhvr>
                                    </p:animEffect>
                                    <p:set>
                                      <p:cBhvr>
                                        <p:cTn id="39" dur="1" fill="hold">
                                          <p:stCondLst>
                                            <p:cond delay="499"/>
                                          </p:stCondLst>
                                        </p:cTn>
                                        <p:tgtEl>
                                          <p:spTgt spid="833545"/>
                                        </p:tgtEl>
                                        <p:attrNameLst>
                                          <p:attrName>style.visibility</p:attrName>
                                        </p:attrNameLst>
                                      </p:cBhvr>
                                      <p:to>
                                        <p:strVal val="hidden"/>
                                      </p:to>
                                    </p:set>
                                  </p:childTnLst>
                                </p:cTn>
                              </p:par>
                            </p:childTnLst>
                          </p:cTn>
                        </p:par>
                        <p:par>
                          <p:cTn id="40" fill="hold" nodeType="afterGroup">
                            <p:stCondLst>
                              <p:cond delay="500"/>
                            </p:stCondLst>
                            <p:childTnLst>
                              <p:par>
                                <p:cTn id="41" presetID="3" presetClass="exit" presetSubtype="10" fill="hold" grpId="0" nodeType="afterEffect">
                                  <p:stCondLst>
                                    <p:cond delay="0"/>
                                  </p:stCondLst>
                                  <p:childTnLst>
                                    <p:animEffect transition="out" filter="blinds(horizontal)">
                                      <p:cBhvr>
                                        <p:cTn id="42" dur="500"/>
                                        <p:tgtEl>
                                          <p:spTgt spid="833546"/>
                                        </p:tgtEl>
                                      </p:cBhvr>
                                    </p:animEffect>
                                    <p:set>
                                      <p:cBhvr>
                                        <p:cTn id="43" dur="1" fill="hold">
                                          <p:stCondLst>
                                            <p:cond delay="499"/>
                                          </p:stCondLst>
                                        </p:cTn>
                                        <p:tgtEl>
                                          <p:spTgt spid="833546"/>
                                        </p:tgtEl>
                                        <p:attrNameLst>
                                          <p:attrName>style.visibility</p:attrName>
                                        </p:attrNameLst>
                                      </p:cBhvr>
                                      <p:to>
                                        <p:strVal val="hidden"/>
                                      </p:to>
                                    </p:set>
                                  </p:childTnLst>
                                </p:cTn>
                              </p:par>
                            </p:childTnLst>
                          </p:cTn>
                        </p:par>
                        <p:par>
                          <p:cTn id="44" fill="hold" nodeType="afterGroup">
                            <p:stCondLst>
                              <p:cond delay="1000"/>
                            </p:stCondLst>
                            <p:childTnLst>
                              <p:par>
                                <p:cTn id="45" presetID="3" presetClass="exit" presetSubtype="10" fill="hold" grpId="0" nodeType="afterEffect">
                                  <p:stCondLst>
                                    <p:cond delay="0"/>
                                  </p:stCondLst>
                                  <p:childTnLst>
                                    <p:animEffect transition="out" filter="blinds(horizontal)">
                                      <p:cBhvr>
                                        <p:cTn id="46" dur="500"/>
                                        <p:tgtEl>
                                          <p:spTgt spid="833547"/>
                                        </p:tgtEl>
                                      </p:cBhvr>
                                    </p:animEffect>
                                    <p:set>
                                      <p:cBhvr>
                                        <p:cTn id="47" dur="1" fill="hold">
                                          <p:stCondLst>
                                            <p:cond delay="499"/>
                                          </p:stCondLst>
                                        </p:cTn>
                                        <p:tgtEl>
                                          <p:spTgt spid="833547"/>
                                        </p:tgtEl>
                                        <p:attrNameLst>
                                          <p:attrName>style.visibility</p:attrName>
                                        </p:attrNameLst>
                                      </p:cBhvr>
                                      <p:to>
                                        <p:strVal val="hidden"/>
                                      </p:to>
                                    </p:set>
                                  </p:childTnLst>
                                </p:cTn>
                              </p:par>
                            </p:childTnLst>
                          </p:cTn>
                        </p:par>
                        <p:par>
                          <p:cTn id="48" fill="hold" nodeType="afterGroup">
                            <p:stCondLst>
                              <p:cond delay="1500"/>
                            </p:stCondLst>
                            <p:childTnLst>
                              <p:par>
                                <p:cTn id="49" presetID="3" presetClass="exit" presetSubtype="10" fill="hold" grpId="0" nodeType="afterEffect">
                                  <p:stCondLst>
                                    <p:cond delay="0"/>
                                  </p:stCondLst>
                                  <p:childTnLst>
                                    <p:animEffect transition="out" filter="blinds(horizontal)">
                                      <p:cBhvr>
                                        <p:cTn id="50" dur="500"/>
                                        <p:tgtEl>
                                          <p:spTgt spid="833548"/>
                                        </p:tgtEl>
                                      </p:cBhvr>
                                    </p:animEffect>
                                    <p:set>
                                      <p:cBhvr>
                                        <p:cTn id="51" dur="1" fill="hold">
                                          <p:stCondLst>
                                            <p:cond delay="499"/>
                                          </p:stCondLst>
                                        </p:cTn>
                                        <p:tgtEl>
                                          <p:spTgt spid="833548"/>
                                        </p:tgtEl>
                                        <p:attrNameLst>
                                          <p:attrName>style.visibility</p:attrName>
                                        </p:attrNameLst>
                                      </p:cBhvr>
                                      <p:to>
                                        <p:strVal val="hidden"/>
                                      </p:to>
                                    </p:set>
                                  </p:childTnLst>
                                </p:cTn>
                              </p:par>
                            </p:childTnLst>
                          </p:cTn>
                        </p:par>
                        <p:par>
                          <p:cTn id="52" fill="hold" nodeType="afterGroup">
                            <p:stCondLst>
                              <p:cond delay="2000"/>
                            </p:stCondLst>
                            <p:childTnLst>
                              <p:par>
                                <p:cTn id="53" presetID="3" presetClass="exit" presetSubtype="10" fill="hold" grpId="0" nodeType="afterEffect">
                                  <p:stCondLst>
                                    <p:cond delay="0"/>
                                  </p:stCondLst>
                                  <p:childTnLst>
                                    <p:animEffect transition="out" filter="blinds(horizontal)">
                                      <p:cBhvr>
                                        <p:cTn id="54" dur="500"/>
                                        <p:tgtEl>
                                          <p:spTgt spid="833549"/>
                                        </p:tgtEl>
                                      </p:cBhvr>
                                    </p:animEffect>
                                    <p:set>
                                      <p:cBhvr>
                                        <p:cTn id="55" dur="1" fill="hold">
                                          <p:stCondLst>
                                            <p:cond delay="499"/>
                                          </p:stCondLst>
                                        </p:cTn>
                                        <p:tgtEl>
                                          <p:spTgt spid="833549"/>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833558"/>
                                        </p:tgtEl>
                                      </p:cBhvr>
                                    </p:animEffect>
                                    <p:set>
                                      <p:cBhvr>
                                        <p:cTn id="60" dur="1" fill="hold">
                                          <p:stCondLst>
                                            <p:cond delay="499"/>
                                          </p:stCondLst>
                                        </p:cTn>
                                        <p:tgtEl>
                                          <p:spTgt spid="833558"/>
                                        </p:tgtEl>
                                        <p:attrNameLst>
                                          <p:attrName>style.visibility</p:attrName>
                                        </p:attrNameLst>
                                      </p:cBhvr>
                                      <p:to>
                                        <p:strVal val="hidden"/>
                                      </p:to>
                                    </p:set>
                                  </p:childTnLst>
                                </p:cTn>
                              </p:par>
                              <p:par>
                                <p:cTn id="61" presetID="3" presetClass="exit" presetSubtype="10" fill="hold" grpId="0" nodeType="withEffect">
                                  <p:stCondLst>
                                    <p:cond delay="0"/>
                                  </p:stCondLst>
                                  <p:childTnLst>
                                    <p:animEffect transition="out" filter="blinds(horizontal)">
                                      <p:cBhvr>
                                        <p:cTn id="62" dur="500"/>
                                        <p:tgtEl>
                                          <p:spTgt spid="833557"/>
                                        </p:tgtEl>
                                      </p:cBhvr>
                                    </p:animEffect>
                                    <p:set>
                                      <p:cBhvr>
                                        <p:cTn id="63" dur="1" fill="hold">
                                          <p:stCondLst>
                                            <p:cond delay="499"/>
                                          </p:stCondLst>
                                        </p:cTn>
                                        <p:tgtEl>
                                          <p:spTgt spid="833557"/>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grpId="0" nodeType="clickEffect">
                                  <p:stCondLst>
                                    <p:cond delay="0"/>
                                  </p:stCondLst>
                                  <p:childTnLst>
                                    <p:animEffect transition="out" filter="blinds(horizontal)">
                                      <p:cBhvr>
                                        <p:cTn id="67" dur="500"/>
                                        <p:tgtEl>
                                          <p:spTgt spid="833550"/>
                                        </p:tgtEl>
                                      </p:cBhvr>
                                    </p:animEffect>
                                    <p:set>
                                      <p:cBhvr>
                                        <p:cTn id="68" dur="1" fill="hold">
                                          <p:stCondLst>
                                            <p:cond delay="499"/>
                                          </p:stCondLst>
                                        </p:cTn>
                                        <p:tgtEl>
                                          <p:spTgt spid="833550"/>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xit" presetSubtype="10" fill="hold" grpId="0" nodeType="clickEffect">
                                  <p:stCondLst>
                                    <p:cond delay="0"/>
                                  </p:stCondLst>
                                  <p:childTnLst>
                                    <p:animEffect transition="out" filter="blinds(horizontal)">
                                      <p:cBhvr>
                                        <p:cTn id="72" dur="500"/>
                                        <p:tgtEl>
                                          <p:spTgt spid="833551"/>
                                        </p:tgtEl>
                                      </p:cBhvr>
                                    </p:animEffect>
                                    <p:set>
                                      <p:cBhvr>
                                        <p:cTn id="73" dur="1" fill="hold">
                                          <p:stCondLst>
                                            <p:cond delay="499"/>
                                          </p:stCondLst>
                                        </p:cTn>
                                        <p:tgtEl>
                                          <p:spTgt spid="833551"/>
                                        </p:tgtEl>
                                        <p:attrNameLst>
                                          <p:attrName>style.visibility</p:attrName>
                                        </p:attrNameLst>
                                      </p:cBhvr>
                                      <p:to>
                                        <p:strVal val="hidden"/>
                                      </p:to>
                                    </p:set>
                                  </p:childTnLst>
                                </p:cTn>
                              </p:par>
                            </p:childTnLst>
                          </p:cTn>
                        </p:par>
                        <p:par>
                          <p:cTn id="74" fill="hold" nodeType="afterGroup">
                            <p:stCondLst>
                              <p:cond delay="500"/>
                            </p:stCondLst>
                            <p:childTnLst>
                              <p:par>
                                <p:cTn id="75" presetID="3" presetClass="exit" presetSubtype="10" fill="hold" grpId="0" nodeType="afterEffect">
                                  <p:stCondLst>
                                    <p:cond delay="0"/>
                                  </p:stCondLst>
                                  <p:childTnLst>
                                    <p:animEffect transition="out" filter="blinds(horizontal)">
                                      <p:cBhvr>
                                        <p:cTn id="76" dur="500"/>
                                        <p:tgtEl>
                                          <p:spTgt spid="833552"/>
                                        </p:tgtEl>
                                      </p:cBhvr>
                                    </p:animEffect>
                                    <p:set>
                                      <p:cBhvr>
                                        <p:cTn id="77" dur="1" fill="hold">
                                          <p:stCondLst>
                                            <p:cond delay="499"/>
                                          </p:stCondLst>
                                        </p:cTn>
                                        <p:tgtEl>
                                          <p:spTgt spid="833552"/>
                                        </p:tgtEl>
                                        <p:attrNameLst>
                                          <p:attrName>style.visibility</p:attrName>
                                        </p:attrNameLst>
                                      </p:cBhvr>
                                      <p:to>
                                        <p:strVal val="hidden"/>
                                      </p:to>
                                    </p:set>
                                  </p:childTnLst>
                                </p:cTn>
                              </p:par>
                            </p:childTnLst>
                          </p:cTn>
                        </p:par>
                        <p:par>
                          <p:cTn id="78" fill="hold" nodeType="afterGroup">
                            <p:stCondLst>
                              <p:cond delay="1000"/>
                            </p:stCondLst>
                            <p:childTnLst>
                              <p:par>
                                <p:cTn id="79" presetID="3" presetClass="exit" presetSubtype="10" fill="hold" grpId="0" nodeType="afterEffect">
                                  <p:stCondLst>
                                    <p:cond delay="0"/>
                                  </p:stCondLst>
                                  <p:childTnLst>
                                    <p:animEffect transition="out" filter="blinds(horizontal)">
                                      <p:cBhvr>
                                        <p:cTn id="80" dur="500"/>
                                        <p:tgtEl>
                                          <p:spTgt spid="833553"/>
                                        </p:tgtEl>
                                      </p:cBhvr>
                                    </p:animEffect>
                                    <p:set>
                                      <p:cBhvr>
                                        <p:cTn id="81" dur="1" fill="hold">
                                          <p:stCondLst>
                                            <p:cond delay="499"/>
                                          </p:stCondLst>
                                        </p:cTn>
                                        <p:tgtEl>
                                          <p:spTgt spid="833553"/>
                                        </p:tgtEl>
                                        <p:attrNameLst>
                                          <p:attrName>style.visibility</p:attrName>
                                        </p:attrNameLst>
                                      </p:cBhvr>
                                      <p:to>
                                        <p:strVal val="hidden"/>
                                      </p:to>
                                    </p:set>
                                  </p:childTnLst>
                                </p:cTn>
                              </p:par>
                            </p:childTnLst>
                          </p:cTn>
                        </p:par>
                        <p:par>
                          <p:cTn id="82" fill="hold" nodeType="afterGroup">
                            <p:stCondLst>
                              <p:cond delay="1500"/>
                            </p:stCondLst>
                            <p:childTnLst>
                              <p:par>
                                <p:cTn id="83" presetID="3" presetClass="exit" presetSubtype="10" fill="hold" grpId="0" nodeType="afterEffect">
                                  <p:stCondLst>
                                    <p:cond delay="0"/>
                                  </p:stCondLst>
                                  <p:childTnLst>
                                    <p:animEffect transition="out" filter="blinds(horizontal)">
                                      <p:cBhvr>
                                        <p:cTn id="84" dur="500"/>
                                        <p:tgtEl>
                                          <p:spTgt spid="833554"/>
                                        </p:tgtEl>
                                      </p:cBhvr>
                                    </p:animEffect>
                                    <p:set>
                                      <p:cBhvr>
                                        <p:cTn id="85" dur="1" fill="hold">
                                          <p:stCondLst>
                                            <p:cond delay="499"/>
                                          </p:stCondLst>
                                        </p:cTn>
                                        <p:tgtEl>
                                          <p:spTgt spid="833554"/>
                                        </p:tgtEl>
                                        <p:attrNameLst>
                                          <p:attrName>style.visibility</p:attrName>
                                        </p:attrNameLst>
                                      </p:cBhvr>
                                      <p:to>
                                        <p:strVal val="hidden"/>
                                      </p:to>
                                    </p:set>
                                  </p:childTnLst>
                                </p:cTn>
                              </p:par>
                            </p:childTnLst>
                          </p:cTn>
                        </p:par>
                        <p:par>
                          <p:cTn id="86" fill="hold" nodeType="afterGroup">
                            <p:stCondLst>
                              <p:cond delay="2000"/>
                            </p:stCondLst>
                            <p:childTnLst>
                              <p:par>
                                <p:cTn id="87" presetID="3" presetClass="exit" presetSubtype="10" fill="hold" grpId="0" nodeType="afterEffect">
                                  <p:stCondLst>
                                    <p:cond delay="0"/>
                                  </p:stCondLst>
                                  <p:childTnLst>
                                    <p:animEffect transition="out" filter="blinds(horizontal)">
                                      <p:cBhvr>
                                        <p:cTn id="88" dur="500"/>
                                        <p:tgtEl>
                                          <p:spTgt spid="833555"/>
                                        </p:tgtEl>
                                      </p:cBhvr>
                                    </p:animEffect>
                                    <p:set>
                                      <p:cBhvr>
                                        <p:cTn id="89" dur="1" fill="hold">
                                          <p:stCondLst>
                                            <p:cond delay="499"/>
                                          </p:stCondLst>
                                        </p:cTn>
                                        <p:tgtEl>
                                          <p:spTgt spid="833555"/>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xit" presetSubtype="10" fill="hold" grpId="0" nodeType="clickEffect">
                                  <p:stCondLst>
                                    <p:cond delay="0"/>
                                  </p:stCondLst>
                                  <p:childTnLst>
                                    <p:animEffect transition="out" filter="blinds(horizontal)">
                                      <p:cBhvr>
                                        <p:cTn id="93" dur="500"/>
                                        <p:tgtEl>
                                          <p:spTgt spid="833556"/>
                                        </p:tgtEl>
                                      </p:cBhvr>
                                    </p:animEffect>
                                    <p:set>
                                      <p:cBhvr>
                                        <p:cTn id="94" dur="1" fill="hold">
                                          <p:stCondLst>
                                            <p:cond delay="499"/>
                                          </p:stCondLst>
                                        </p:cTn>
                                        <p:tgtEl>
                                          <p:spTgt spid="8335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42" grpId="0" build="p"/>
      <p:bldP spid="833543" grpId="0" animBg="1"/>
      <p:bldP spid="833544" grpId="0" animBg="1"/>
      <p:bldP spid="833545" grpId="0" animBg="1"/>
      <p:bldP spid="833546" grpId="0" animBg="1"/>
      <p:bldP spid="833547" grpId="0" animBg="1"/>
      <p:bldP spid="833548" grpId="0" animBg="1"/>
      <p:bldP spid="833549" grpId="0" animBg="1"/>
      <p:bldP spid="833550" grpId="0" animBg="1"/>
      <p:bldP spid="833551" grpId="0" animBg="1"/>
      <p:bldP spid="833552" grpId="0" animBg="1"/>
      <p:bldP spid="833553" grpId="0" animBg="1"/>
      <p:bldP spid="833554" grpId="0" animBg="1"/>
      <p:bldP spid="833555" grpId="0" animBg="1"/>
      <p:bldP spid="833556" grpId="0" animBg="1"/>
      <p:bldP spid="833557" grpId="0" animBg="1"/>
      <p:bldP spid="833558" grpId="0" animBg="1"/>
      <p:bldP spid="83356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nummernplatzhalter 7"/>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8B5BBCA-4FF2-4135-A981-989FAA50F3E3}" type="slidenum">
              <a:rPr lang="de-DE" altLang="de-DE" sz="1400" smtClean="0"/>
              <a:pPr eaLnBrk="1" hangingPunct="1">
                <a:spcBef>
                  <a:spcPct val="0"/>
                </a:spcBef>
                <a:buFontTx/>
                <a:buNone/>
              </a:pPr>
              <a:t>91</a:t>
            </a:fld>
            <a:endParaRPr lang="de-DE" altLang="de-DE" sz="1400"/>
          </a:p>
        </p:txBody>
      </p:sp>
      <p:sp>
        <p:nvSpPr>
          <p:cNvPr id="899082" name="Rectangle 10"/>
          <p:cNvSpPr>
            <a:spLocks noChangeArrowheads="1"/>
          </p:cNvSpPr>
          <p:nvPr/>
        </p:nvSpPr>
        <p:spPr bwMode="auto">
          <a:xfrm>
            <a:off x="4716463" y="3284538"/>
            <a:ext cx="4176712" cy="2808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99074" name="Rectangle 2"/>
          <p:cNvSpPr>
            <a:spLocks noGrp="1" noChangeArrowheads="1"/>
          </p:cNvSpPr>
          <p:nvPr>
            <p:ph type="title"/>
          </p:nvPr>
        </p:nvSpPr>
        <p:spPr/>
        <p:txBody>
          <a:bodyPr/>
          <a:lstStyle/>
          <a:p>
            <a:pPr eaLnBrk="1" hangingPunct="1"/>
            <a:r>
              <a:rPr lang="de-DE" altLang="de-DE" sz="2200" b="1"/>
              <a:t>Verwendung von Konstruktionskatalogen</a:t>
            </a:r>
          </a:p>
        </p:txBody>
      </p:sp>
      <p:sp>
        <p:nvSpPr>
          <p:cNvPr id="899075" name="Rectangle 3"/>
          <p:cNvSpPr>
            <a:spLocks noGrp="1" noChangeArrowheads="1"/>
          </p:cNvSpPr>
          <p:nvPr>
            <p:ph type="body" sz="half" idx="1"/>
          </p:nvPr>
        </p:nvSpPr>
        <p:spPr>
          <a:xfrm>
            <a:off x="457200" y="1600200"/>
            <a:ext cx="8218488" cy="4924425"/>
          </a:xfrm>
        </p:spPr>
        <p:txBody>
          <a:bodyPr/>
          <a:lstStyle/>
          <a:p>
            <a:pPr eaLnBrk="1" hangingPunct="1">
              <a:buFontTx/>
              <a:buNone/>
            </a:pPr>
            <a:r>
              <a:rPr lang="de-DE" altLang="de-DE" sz="1800" b="1"/>
              <a:t>Konstruktionskataloge</a:t>
            </a:r>
          </a:p>
          <a:p>
            <a:pPr eaLnBrk="1" hangingPunct="1"/>
            <a:r>
              <a:rPr lang="de-DE" altLang="de-DE" sz="1800"/>
              <a:t>sind Sammlungen bekannter und bewährter Lösungen für bestimmte konstruktive Aufgaben oder Teilfunktionen</a:t>
            </a:r>
          </a:p>
          <a:p>
            <a:pPr eaLnBrk="1" hangingPunct="1"/>
            <a:r>
              <a:rPr lang="de-DE" altLang="de-DE" sz="1800"/>
              <a:t>können Informationen unterschiedlichen Inhalts und Lösungen unterschiedlichen Konkretisierungsgrades enthalten: </a:t>
            </a:r>
          </a:p>
          <a:p>
            <a:pPr lvl="1" eaLnBrk="1" hangingPunct="1"/>
            <a:r>
              <a:rPr lang="de-DE" altLang="de-DE" sz="1600"/>
              <a:t>Physikalische Effekte</a:t>
            </a:r>
          </a:p>
          <a:p>
            <a:pPr lvl="1" eaLnBrk="1" hangingPunct="1"/>
            <a:r>
              <a:rPr lang="de-DE" altLang="de-DE" sz="1600"/>
              <a:t>Wirkprinzipien</a:t>
            </a:r>
          </a:p>
          <a:p>
            <a:pPr lvl="1" eaLnBrk="1" hangingPunct="1"/>
            <a:r>
              <a:rPr lang="de-DE" altLang="de-DE" sz="1600"/>
              <a:t>Prinzipielle Lösungen für komplexe </a:t>
            </a:r>
            <a:br>
              <a:rPr lang="de-DE" altLang="de-DE" sz="1600"/>
            </a:br>
            <a:r>
              <a:rPr lang="de-DE" altLang="de-DE" sz="1600"/>
              <a:t>Aufgabenstellungen</a:t>
            </a:r>
          </a:p>
          <a:p>
            <a:pPr lvl="1" eaLnBrk="1" hangingPunct="1"/>
            <a:r>
              <a:rPr lang="de-DE" altLang="de-DE" sz="1600"/>
              <a:t>Maschinenelemente</a:t>
            </a:r>
          </a:p>
          <a:p>
            <a:pPr lvl="1" eaLnBrk="1" hangingPunct="1"/>
            <a:r>
              <a:rPr lang="de-DE" altLang="de-DE" sz="1600"/>
              <a:t>Normteile</a:t>
            </a:r>
          </a:p>
          <a:p>
            <a:pPr lvl="1" eaLnBrk="1" hangingPunct="1"/>
            <a:r>
              <a:rPr lang="de-DE" altLang="de-DE" sz="1600"/>
              <a:t>Werkstoffe</a:t>
            </a:r>
          </a:p>
          <a:p>
            <a:pPr lvl="1" eaLnBrk="1" hangingPunct="1"/>
            <a:r>
              <a:rPr lang="de-DE" altLang="de-DE" sz="1600"/>
              <a:t>Zukaufteile</a:t>
            </a:r>
          </a:p>
          <a:p>
            <a:pPr eaLnBrk="1" hangingPunct="1"/>
            <a:r>
              <a:rPr lang="de-DE" altLang="de-DE" sz="1800"/>
              <a:t>Verfügbare Konstruktionskataloge: </a:t>
            </a:r>
          </a:p>
          <a:p>
            <a:pPr lvl="1" eaLnBrk="1" hangingPunct="1"/>
            <a:r>
              <a:rPr lang="de-DE" altLang="de-DE" sz="1600"/>
              <a:t>siehe Pahl / Beitz, Kap. 3, </a:t>
            </a:r>
            <a:br>
              <a:rPr lang="de-DE" altLang="de-DE" sz="1600"/>
            </a:br>
            <a:r>
              <a:rPr lang="de-DE" altLang="de-DE" sz="1600"/>
              <a:t>S. 154 - 155</a:t>
            </a:r>
          </a:p>
          <a:p>
            <a:pPr eaLnBrk="1" hangingPunct="1"/>
            <a:endParaRPr lang="de-DE" altLang="de-DE" sz="1800"/>
          </a:p>
        </p:txBody>
      </p:sp>
      <p:pic>
        <p:nvPicPr>
          <p:cNvPr id="899079"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3138" y="3859213"/>
            <a:ext cx="4038600" cy="2116137"/>
          </a:xfrm>
          <a:noFill/>
        </p:spPr>
      </p:pic>
      <p:sp>
        <p:nvSpPr>
          <p:cNvPr id="899080" name="Text Box 8"/>
          <p:cNvSpPr txBox="1">
            <a:spLocks noChangeArrowheads="1"/>
          </p:cNvSpPr>
          <p:nvPr/>
        </p:nvSpPr>
        <p:spPr bwMode="auto">
          <a:xfrm rot="-5400000">
            <a:off x="7658894" y="4571207"/>
            <a:ext cx="26860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99081" name="Text Box 9"/>
          <p:cNvSpPr txBox="1">
            <a:spLocks noChangeArrowheads="1"/>
          </p:cNvSpPr>
          <p:nvPr/>
        </p:nvSpPr>
        <p:spPr bwMode="auto">
          <a:xfrm>
            <a:off x="4775200" y="3355975"/>
            <a:ext cx="26050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t>Grundsätzlicher Aufbau von </a:t>
            </a:r>
          </a:p>
          <a:p>
            <a:pPr eaLnBrk="1" hangingPunct="1">
              <a:spcBef>
                <a:spcPct val="0"/>
              </a:spcBef>
              <a:buFontTx/>
              <a:buNone/>
            </a:pPr>
            <a:r>
              <a:rPr lang="de-DE" altLang="de-DE" sz="1400" b="1"/>
              <a:t>Konstruktionskatalogen</a:t>
            </a:r>
          </a:p>
        </p:txBody>
      </p:sp>
    </p:spTree>
    <p:extLst>
      <p:ext uri="{BB962C8B-B14F-4D97-AF65-F5344CB8AC3E}">
        <p14:creationId xmlns:p14="http://schemas.microsoft.com/office/powerpoint/2010/main" val="1564921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99074"/>
                                        </p:tgtEl>
                                        <p:attrNameLst>
                                          <p:attrName>style.visibility</p:attrName>
                                        </p:attrNameLst>
                                      </p:cBhvr>
                                      <p:to>
                                        <p:strVal val="visible"/>
                                      </p:to>
                                    </p:set>
                                    <p:animEffect transition="in" filter="blinds(horizontal)">
                                      <p:cBhvr>
                                        <p:cTn id="7" dur="500"/>
                                        <p:tgtEl>
                                          <p:spTgt spid="8990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99075">
                                            <p:txEl>
                                              <p:pRg st="0" end="0"/>
                                            </p:txEl>
                                          </p:spTgt>
                                        </p:tgtEl>
                                        <p:attrNameLst>
                                          <p:attrName>style.visibility</p:attrName>
                                        </p:attrNameLst>
                                      </p:cBhvr>
                                      <p:to>
                                        <p:strVal val="visible"/>
                                      </p:to>
                                    </p:set>
                                    <p:animEffect transition="in" filter="blinds(horizontal)">
                                      <p:cBhvr>
                                        <p:cTn id="11" dur="500"/>
                                        <p:tgtEl>
                                          <p:spTgt spid="899075">
                                            <p:txEl>
                                              <p:pRg st="0" end="0"/>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99075">
                                            <p:txEl>
                                              <p:pRg st="1" end="1"/>
                                            </p:txEl>
                                          </p:spTgt>
                                        </p:tgtEl>
                                        <p:attrNameLst>
                                          <p:attrName>style.visibility</p:attrName>
                                        </p:attrNameLst>
                                      </p:cBhvr>
                                      <p:to>
                                        <p:strVal val="visible"/>
                                      </p:to>
                                    </p:set>
                                    <p:animEffect transition="in" filter="blinds(horizontal)">
                                      <p:cBhvr>
                                        <p:cTn id="15" dur="500"/>
                                        <p:tgtEl>
                                          <p:spTgt spid="899075">
                                            <p:txEl>
                                              <p:pRg st="1" end="1"/>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99082"/>
                                        </p:tgtEl>
                                        <p:attrNameLst>
                                          <p:attrName>style.visibility</p:attrName>
                                        </p:attrNameLst>
                                      </p:cBhvr>
                                      <p:to>
                                        <p:strVal val="visible"/>
                                      </p:to>
                                    </p:set>
                                    <p:animEffect transition="in" filter="blinds(horizontal)">
                                      <p:cBhvr>
                                        <p:cTn id="19" dur="500"/>
                                        <p:tgtEl>
                                          <p:spTgt spid="899082"/>
                                        </p:tgtEl>
                                      </p:cBhvr>
                                    </p:animEffect>
                                  </p:childTnLst>
                                </p:cTn>
                              </p:par>
                              <p:par>
                                <p:cTn id="20" presetID="3" presetClass="entr" presetSubtype="10" fill="hold" nodeType="withEffect">
                                  <p:stCondLst>
                                    <p:cond delay="0"/>
                                  </p:stCondLst>
                                  <p:childTnLst>
                                    <p:set>
                                      <p:cBhvr>
                                        <p:cTn id="21" dur="1" fill="hold">
                                          <p:stCondLst>
                                            <p:cond delay="0"/>
                                          </p:stCondLst>
                                        </p:cTn>
                                        <p:tgtEl>
                                          <p:spTgt spid="899079"/>
                                        </p:tgtEl>
                                        <p:attrNameLst>
                                          <p:attrName>style.visibility</p:attrName>
                                        </p:attrNameLst>
                                      </p:cBhvr>
                                      <p:to>
                                        <p:strVal val="visible"/>
                                      </p:to>
                                    </p:set>
                                    <p:animEffect transition="in" filter="blinds(horizontal)">
                                      <p:cBhvr>
                                        <p:cTn id="22" dur="500"/>
                                        <p:tgtEl>
                                          <p:spTgt spid="89907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99080"/>
                                        </p:tgtEl>
                                        <p:attrNameLst>
                                          <p:attrName>style.visibility</p:attrName>
                                        </p:attrNameLst>
                                      </p:cBhvr>
                                      <p:to>
                                        <p:strVal val="visible"/>
                                      </p:to>
                                    </p:set>
                                    <p:animEffect transition="in" filter="blinds(horizontal)">
                                      <p:cBhvr>
                                        <p:cTn id="25" dur="500"/>
                                        <p:tgtEl>
                                          <p:spTgt spid="89908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99081"/>
                                        </p:tgtEl>
                                        <p:attrNameLst>
                                          <p:attrName>style.visibility</p:attrName>
                                        </p:attrNameLst>
                                      </p:cBhvr>
                                      <p:to>
                                        <p:strVal val="visible"/>
                                      </p:to>
                                    </p:set>
                                    <p:animEffect transition="in" filter="blinds(horizontal)">
                                      <p:cBhvr>
                                        <p:cTn id="28" dur="500"/>
                                        <p:tgtEl>
                                          <p:spTgt spid="89908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99075">
                                            <p:txEl>
                                              <p:pRg st="2" end="2"/>
                                            </p:txEl>
                                          </p:spTgt>
                                        </p:tgtEl>
                                        <p:attrNameLst>
                                          <p:attrName>style.visibility</p:attrName>
                                        </p:attrNameLst>
                                      </p:cBhvr>
                                      <p:to>
                                        <p:strVal val="visible"/>
                                      </p:to>
                                    </p:set>
                                    <p:animEffect transition="in" filter="blinds(horizontal)">
                                      <p:cBhvr>
                                        <p:cTn id="33" dur="500"/>
                                        <p:tgtEl>
                                          <p:spTgt spid="899075">
                                            <p:txEl>
                                              <p:pRg st="2" end="2"/>
                                            </p:txEl>
                                          </p:spTgt>
                                        </p:tgtEl>
                                      </p:cBhvr>
                                    </p:animEffect>
                                  </p:childTnLst>
                                </p:cTn>
                              </p:par>
                            </p:childTnLst>
                          </p:cTn>
                        </p:par>
                        <p:par>
                          <p:cTn id="34" fill="hold" nodeType="afterGroup">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99075">
                                            <p:txEl>
                                              <p:pRg st="3" end="3"/>
                                            </p:txEl>
                                          </p:spTgt>
                                        </p:tgtEl>
                                        <p:attrNameLst>
                                          <p:attrName>style.visibility</p:attrName>
                                        </p:attrNameLst>
                                      </p:cBhvr>
                                      <p:to>
                                        <p:strVal val="visible"/>
                                      </p:to>
                                    </p:set>
                                    <p:animEffect transition="in" filter="blinds(horizontal)">
                                      <p:cBhvr>
                                        <p:cTn id="37" dur="500"/>
                                        <p:tgtEl>
                                          <p:spTgt spid="899075">
                                            <p:txEl>
                                              <p:pRg st="3" end="3"/>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99075">
                                            <p:txEl>
                                              <p:pRg st="4" end="4"/>
                                            </p:txEl>
                                          </p:spTgt>
                                        </p:tgtEl>
                                        <p:attrNameLst>
                                          <p:attrName>style.visibility</p:attrName>
                                        </p:attrNameLst>
                                      </p:cBhvr>
                                      <p:to>
                                        <p:strVal val="visible"/>
                                      </p:to>
                                    </p:set>
                                    <p:animEffect transition="in" filter="blinds(horizontal)">
                                      <p:cBhvr>
                                        <p:cTn id="40" dur="500"/>
                                        <p:tgtEl>
                                          <p:spTgt spid="899075">
                                            <p:txEl>
                                              <p:pRg st="4" end="4"/>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99075">
                                            <p:txEl>
                                              <p:pRg st="5" end="5"/>
                                            </p:txEl>
                                          </p:spTgt>
                                        </p:tgtEl>
                                        <p:attrNameLst>
                                          <p:attrName>style.visibility</p:attrName>
                                        </p:attrNameLst>
                                      </p:cBhvr>
                                      <p:to>
                                        <p:strVal val="visible"/>
                                      </p:to>
                                    </p:set>
                                    <p:animEffect transition="in" filter="blinds(horizontal)">
                                      <p:cBhvr>
                                        <p:cTn id="43" dur="500"/>
                                        <p:tgtEl>
                                          <p:spTgt spid="899075">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99075">
                                            <p:txEl>
                                              <p:pRg st="6" end="6"/>
                                            </p:txEl>
                                          </p:spTgt>
                                        </p:tgtEl>
                                        <p:attrNameLst>
                                          <p:attrName>style.visibility</p:attrName>
                                        </p:attrNameLst>
                                      </p:cBhvr>
                                      <p:to>
                                        <p:strVal val="visible"/>
                                      </p:to>
                                    </p:set>
                                    <p:animEffect transition="in" filter="blinds(horizontal)">
                                      <p:cBhvr>
                                        <p:cTn id="48" dur="500"/>
                                        <p:tgtEl>
                                          <p:spTgt spid="899075">
                                            <p:txEl>
                                              <p:pRg st="6" end="6"/>
                                            </p:txEl>
                                          </p:spTgt>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99075">
                                            <p:txEl>
                                              <p:pRg st="7" end="7"/>
                                            </p:txEl>
                                          </p:spTgt>
                                        </p:tgtEl>
                                        <p:attrNameLst>
                                          <p:attrName>style.visibility</p:attrName>
                                        </p:attrNameLst>
                                      </p:cBhvr>
                                      <p:to>
                                        <p:strVal val="visible"/>
                                      </p:to>
                                    </p:set>
                                    <p:animEffect transition="in" filter="blinds(horizontal)">
                                      <p:cBhvr>
                                        <p:cTn id="51" dur="500"/>
                                        <p:tgtEl>
                                          <p:spTgt spid="899075">
                                            <p:txEl>
                                              <p:pRg st="7" end="7"/>
                                            </p:txEl>
                                          </p:spTgt>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899075">
                                            <p:txEl>
                                              <p:pRg st="8" end="8"/>
                                            </p:txEl>
                                          </p:spTgt>
                                        </p:tgtEl>
                                        <p:attrNameLst>
                                          <p:attrName>style.visibility</p:attrName>
                                        </p:attrNameLst>
                                      </p:cBhvr>
                                      <p:to>
                                        <p:strVal val="visible"/>
                                      </p:to>
                                    </p:set>
                                    <p:animEffect transition="in" filter="blinds(horizontal)">
                                      <p:cBhvr>
                                        <p:cTn id="54" dur="500"/>
                                        <p:tgtEl>
                                          <p:spTgt spid="899075">
                                            <p:txEl>
                                              <p:pRg st="8" end="8"/>
                                            </p:txEl>
                                          </p:spTgt>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899075">
                                            <p:txEl>
                                              <p:pRg st="9" end="9"/>
                                            </p:txEl>
                                          </p:spTgt>
                                        </p:tgtEl>
                                        <p:attrNameLst>
                                          <p:attrName>style.visibility</p:attrName>
                                        </p:attrNameLst>
                                      </p:cBhvr>
                                      <p:to>
                                        <p:strVal val="visible"/>
                                      </p:to>
                                    </p:set>
                                    <p:animEffect transition="in" filter="blinds(horizontal)">
                                      <p:cBhvr>
                                        <p:cTn id="57" dur="500"/>
                                        <p:tgtEl>
                                          <p:spTgt spid="899075">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99075">
                                            <p:txEl>
                                              <p:pRg st="10" end="10"/>
                                            </p:txEl>
                                          </p:spTgt>
                                        </p:tgtEl>
                                        <p:attrNameLst>
                                          <p:attrName>style.visibility</p:attrName>
                                        </p:attrNameLst>
                                      </p:cBhvr>
                                      <p:to>
                                        <p:strVal val="visible"/>
                                      </p:to>
                                    </p:set>
                                    <p:animEffect transition="in" filter="blinds(horizontal)">
                                      <p:cBhvr>
                                        <p:cTn id="62" dur="500"/>
                                        <p:tgtEl>
                                          <p:spTgt spid="899075">
                                            <p:txEl>
                                              <p:pRg st="10" end="10"/>
                                            </p:txEl>
                                          </p:spTgt>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899075">
                                            <p:txEl>
                                              <p:pRg st="11" end="11"/>
                                            </p:txEl>
                                          </p:spTgt>
                                        </p:tgtEl>
                                        <p:attrNameLst>
                                          <p:attrName>style.visibility</p:attrName>
                                        </p:attrNameLst>
                                      </p:cBhvr>
                                      <p:to>
                                        <p:strVal val="visible"/>
                                      </p:to>
                                    </p:set>
                                    <p:animEffect transition="in" filter="blinds(horizontal)">
                                      <p:cBhvr>
                                        <p:cTn id="65" dur="500"/>
                                        <p:tgtEl>
                                          <p:spTgt spid="8990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82" grpId="0" animBg="1"/>
      <p:bldP spid="899074" grpId="0"/>
      <p:bldP spid="899075" grpId="0" build="p"/>
      <p:bldP spid="899080" grpId="0"/>
      <p:bldP spid="89908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8F44A0B-24F2-4E51-90FE-9DC27CD4D13E}" type="slidenum">
              <a:rPr lang="de-DE" altLang="de-DE" sz="1400" smtClean="0"/>
              <a:pPr eaLnBrk="1" hangingPunct="1">
                <a:spcBef>
                  <a:spcPct val="0"/>
                </a:spcBef>
                <a:buFontTx/>
                <a:buNone/>
              </a:pPr>
              <a:t>92</a:t>
            </a:fld>
            <a:endParaRPr lang="de-DE" altLang="de-DE" sz="1400"/>
          </a:p>
        </p:txBody>
      </p:sp>
      <p:sp>
        <p:nvSpPr>
          <p:cNvPr id="785417" name="Text Box 9"/>
          <p:cNvSpPr txBox="1">
            <a:spLocks noChangeArrowheads="1"/>
          </p:cNvSpPr>
          <p:nvPr/>
        </p:nvSpPr>
        <p:spPr bwMode="auto">
          <a:xfrm>
            <a:off x="2973388" y="255746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2.</a:t>
            </a:r>
          </a:p>
        </p:txBody>
      </p:sp>
      <p:sp>
        <p:nvSpPr>
          <p:cNvPr id="785410" name="Rectangle 2"/>
          <p:cNvSpPr>
            <a:spLocks noGrp="1" noChangeArrowheads="1"/>
          </p:cNvSpPr>
          <p:nvPr>
            <p:ph type="title"/>
          </p:nvPr>
        </p:nvSpPr>
        <p:spPr/>
        <p:txBody>
          <a:bodyPr/>
          <a:lstStyle/>
          <a:p>
            <a:pPr algn="l" eaLnBrk="1" hangingPunct="1"/>
            <a:r>
              <a:rPr lang="de-DE" altLang="de-DE" sz="2200" b="1"/>
              <a:t>Arbeitsschritte</a:t>
            </a:r>
            <a:br>
              <a:rPr lang="de-DE" altLang="de-DE" sz="2200" b="1"/>
            </a:br>
            <a:r>
              <a:rPr lang="de-DE" altLang="de-DE" sz="2200" b="1"/>
              <a:t>beim </a:t>
            </a:r>
            <a:r>
              <a:rPr lang="de-DE" altLang="de-DE" sz="2200" b="1">
                <a:solidFill>
                  <a:srgbClr val="0000CC"/>
                </a:solidFill>
              </a:rPr>
              <a:t>Konzipieren</a:t>
            </a:r>
          </a:p>
        </p:txBody>
      </p:sp>
      <p:sp>
        <p:nvSpPr>
          <p:cNvPr id="785411" name="Text Box 3"/>
          <p:cNvSpPr txBox="1">
            <a:spLocks noChangeArrowheads="1"/>
          </p:cNvSpPr>
          <p:nvPr/>
        </p:nvSpPr>
        <p:spPr bwMode="auto">
          <a:xfrm rot="-5400000">
            <a:off x="7620000" y="4349750"/>
            <a:ext cx="2779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pic>
        <p:nvPicPr>
          <p:cNvPr id="78541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00" y="0"/>
            <a:ext cx="3600450" cy="6858000"/>
          </a:xfrm>
          <a:noFill/>
        </p:spPr>
      </p:pic>
      <p:sp>
        <p:nvSpPr>
          <p:cNvPr id="785413" name="Text Box 5"/>
          <p:cNvSpPr txBox="1">
            <a:spLocks noChangeArrowheads="1"/>
          </p:cNvSpPr>
          <p:nvPr/>
        </p:nvSpPr>
        <p:spPr bwMode="auto">
          <a:xfrm>
            <a:off x="395288" y="6072188"/>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Symbol" pitchFamily="18" charset="2"/>
              <a:buChar char="Þ"/>
            </a:pPr>
            <a:r>
              <a:rPr lang="de-DE" altLang="de-DE" sz="1400" b="1">
                <a:solidFill>
                  <a:srgbClr val="0000CC"/>
                </a:solidFill>
              </a:rPr>
              <a:t> siehe Pahl / Beitz Kap. 6</a:t>
            </a:r>
          </a:p>
        </p:txBody>
      </p:sp>
      <p:sp>
        <p:nvSpPr>
          <p:cNvPr id="785414" name="Text Box 6"/>
          <p:cNvSpPr txBox="1">
            <a:spLocks noChangeArrowheads="1"/>
          </p:cNvSpPr>
          <p:nvPr/>
        </p:nvSpPr>
        <p:spPr bwMode="auto">
          <a:xfrm>
            <a:off x="2967038" y="186531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1.</a:t>
            </a:r>
          </a:p>
        </p:txBody>
      </p:sp>
      <p:sp>
        <p:nvSpPr>
          <p:cNvPr id="785418" name="Text Box 10"/>
          <p:cNvSpPr txBox="1">
            <a:spLocks noChangeArrowheads="1"/>
          </p:cNvSpPr>
          <p:nvPr/>
        </p:nvSpPr>
        <p:spPr bwMode="auto">
          <a:xfrm>
            <a:off x="2973388" y="356711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3.</a:t>
            </a:r>
          </a:p>
        </p:txBody>
      </p:sp>
      <p:sp>
        <p:nvSpPr>
          <p:cNvPr id="785420" name="Text Box 12"/>
          <p:cNvSpPr txBox="1">
            <a:spLocks noChangeArrowheads="1"/>
          </p:cNvSpPr>
          <p:nvPr/>
        </p:nvSpPr>
        <p:spPr bwMode="auto">
          <a:xfrm>
            <a:off x="2973388" y="452437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4.</a:t>
            </a:r>
          </a:p>
        </p:txBody>
      </p:sp>
      <p:sp>
        <p:nvSpPr>
          <p:cNvPr id="785421" name="Text Box 13"/>
          <p:cNvSpPr txBox="1">
            <a:spLocks noChangeArrowheads="1"/>
          </p:cNvSpPr>
          <p:nvPr/>
        </p:nvSpPr>
        <p:spPr bwMode="auto">
          <a:xfrm>
            <a:off x="2973388" y="518001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5.</a:t>
            </a:r>
          </a:p>
        </p:txBody>
      </p:sp>
      <p:sp>
        <p:nvSpPr>
          <p:cNvPr id="785422" name="Text Box 14"/>
          <p:cNvSpPr txBox="1">
            <a:spLocks noChangeArrowheads="1"/>
          </p:cNvSpPr>
          <p:nvPr/>
        </p:nvSpPr>
        <p:spPr bwMode="auto">
          <a:xfrm>
            <a:off x="2973388" y="119697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a:t>0.</a:t>
            </a:r>
          </a:p>
        </p:txBody>
      </p:sp>
    </p:spTree>
    <p:extLst>
      <p:ext uri="{BB962C8B-B14F-4D97-AF65-F5344CB8AC3E}">
        <p14:creationId xmlns:p14="http://schemas.microsoft.com/office/powerpoint/2010/main" val="1926521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85410"/>
                                        </p:tgtEl>
                                        <p:attrNameLst>
                                          <p:attrName>style.visibility</p:attrName>
                                        </p:attrNameLst>
                                      </p:cBhvr>
                                      <p:to>
                                        <p:strVal val="visible"/>
                                      </p:to>
                                    </p:set>
                                    <p:animEffect transition="in" filter="blinds(horizontal)">
                                      <p:cBhvr>
                                        <p:cTn id="7" dur="500"/>
                                        <p:tgtEl>
                                          <p:spTgt spid="785410"/>
                                        </p:tgtEl>
                                      </p:cBhvr>
                                    </p:animEffect>
                                  </p:childTnLst>
                                </p:cTn>
                              </p:par>
                              <p:par>
                                <p:cTn id="8" presetID="3" presetClass="entr" presetSubtype="10" fill="hold" nodeType="withEffect">
                                  <p:stCondLst>
                                    <p:cond delay="0"/>
                                  </p:stCondLst>
                                  <p:childTnLst>
                                    <p:set>
                                      <p:cBhvr>
                                        <p:cTn id="9" dur="1" fill="hold">
                                          <p:stCondLst>
                                            <p:cond delay="0"/>
                                          </p:stCondLst>
                                        </p:cTn>
                                        <p:tgtEl>
                                          <p:spTgt spid="785412"/>
                                        </p:tgtEl>
                                        <p:attrNameLst>
                                          <p:attrName>style.visibility</p:attrName>
                                        </p:attrNameLst>
                                      </p:cBhvr>
                                      <p:to>
                                        <p:strVal val="visible"/>
                                      </p:to>
                                    </p:set>
                                    <p:animEffect transition="in" filter="blinds(horizontal)">
                                      <p:cBhvr>
                                        <p:cTn id="10" dur="500"/>
                                        <p:tgtEl>
                                          <p:spTgt spid="7854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85411"/>
                                        </p:tgtEl>
                                        <p:attrNameLst>
                                          <p:attrName>style.visibility</p:attrName>
                                        </p:attrNameLst>
                                      </p:cBhvr>
                                      <p:to>
                                        <p:strVal val="visible"/>
                                      </p:to>
                                    </p:set>
                                    <p:animEffect transition="in" filter="blinds(horizontal)">
                                      <p:cBhvr>
                                        <p:cTn id="13" dur="500"/>
                                        <p:tgtEl>
                                          <p:spTgt spid="7854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85413"/>
                                        </p:tgtEl>
                                        <p:attrNameLst>
                                          <p:attrName>style.visibility</p:attrName>
                                        </p:attrNameLst>
                                      </p:cBhvr>
                                      <p:to>
                                        <p:strVal val="visible"/>
                                      </p:to>
                                    </p:set>
                                    <p:animEffect transition="in" filter="blinds(horizontal)">
                                      <p:cBhvr>
                                        <p:cTn id="16" dur="500"/>
                                        <p:tgtEl>
                                          <p:spTgt spid="7854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85422"/>
                                        </p:tgtEl>
                                        <p:attrNameLst>
                                          <p:attrName>style.visibility</p:attrName>
                                        </p:attrNameLst>
                                      </p:cBhvr>
                                      <p:to>
                                        <p:strVal val="visible"/>
                                      </p:to>
                                    </p:set>
                                    <p:animEffect transition="in" filter="blinds(horizontal)">
                                      <p:cBhvr>
                                        <p:cTn id="19" dur="500"/>
                                        <p:tgtEl>
                                          <p:spTgt spid="78542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85414"/>
                                        </p:tgtEl>
                                        <p:attrNameLst>
                                          <p:attrName>style.visibility</p:attrName>
                                        </p:attrNameLst>
                                      </p:cBhvr>
                                      <p:to>
                                        <p:strVal val="visible"/>
                                      </p:to>
                                    </p:set>
                                    <p:animEffect transition="in" filter="blinds(horizontal)">
                                      <p:cBhvr>
                                        <p:cTn id="22" dur="500"/>
                                        <p:tgtEl>
                                          <p:spTgt spid="7854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85417"/>
                                        </p:tgtEl>
                                        <p:attrNameLst>
                                          <p:attrName>style.visibility</p:attrName>
                                        </p:attrNameLst>
                                      </p:cBhvr>
                                      <p:to>
                                        <p:strVal val="visible"/>
                                      </p:to>
                                    </p:set>
                                    <p:animEffect transition="in" filter="blinds(horizontal)">
                                      <p:cBhvr>
                                        <p:cTn id="25" dur="500"/>
                                        <p:tgtEl>
                                          <p:spTgt spid="78541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85418"/>
                                        </p:tgtEl>
                                        <p:attrNameLst>
                                          <p:attrName>style.visibility</p:attrName>
                                        </p:attrNameLst>
                                      </p:cBhvr>
                                      <p:to>
                                        <p:strVal val="visible"/>
                                      </p:to>
                                    </p:set>
                                    <p:animEffect transition="in" filter="blinds(horizontal)">
                                      <p:cBhvr>
                                        <p:cTn id="28" dur="500"/>
                                        <p:tgtEl>
                                          <p:spTgt spid="78541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85420"/>
                                        </p:tgtEl>
                                        <p:attrNameLst>
                                          <p:attrName>style.visibility</p:attrName>
                                        </p:attrNameLst>
                                      </p:cBhvr>
                                      <p:to>
                                        <p:strVal val="visible"/>
                                      </p:to>
                                    </p:set>
                                    <p:animEffect transition="in" filter="blinds(horizontal)">
                                      <p:cBhvr>
                                        <p:cTn id="31" dur="500"/>
                                        <p:tgtEl>
                                          <p:spTgt spid="78542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85421"/>
                                        </p:tgtEl>
                                        <p:attrNameLst>
                                          <p:attrName>style.visibility</p:attrName>
                                        </p:attrNameLst>
                                      </p:cBhvr>
                                      <p:to>
                                        <p:strVal val="visible"/>
                                      </p:to>
                                    </p:set>
                                    <p:animEffect transition="in" filter="blinds(horizontal)">
                                      <p:cBhvr>
                                        <p:cTn id="34" dur="500"/>
                                        <p:tgtEl>
                                          <p:spTgt spid="785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7" grpId="0"/>
      <p:bldP spid="785410" grpId="0"/>
      <p:bldP spid="785411" grpId="0"/>
      <p:bldP spid="785413" grpId="0"/>
      <p:bldP spid="785414" grpId="0"/>
      <p:bldP spid="785418" grpId="0"/>
      <p:bldP spid="785420" grpId="0"/>
      <p:bldP spid="785421" grpId="0"/>
      <p:bldP spid="78542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ctrTitle"/>
          </p:nvPr>
        </p:nvSpPr>
        <p:spPr/>
        <p:txBody>
          <a:bodyPr/>
          <a:lstStyle/>
          <a:p>
            <a:pPr algn="l" eaLnBrk="1" hangingPunct="1"/>
            <a:br>
              <a:rPr lang="de-DE" altLang="de-DE" sz="2800" b="1"/>
            </a:br>
            <a:r>
              <a:rPr lang="de-DE" altLang="de-DE" sz="2800" b="1"/>
              <a:t>3.	Kombinieren der Wirkprinzipien zur</a:t>
            </a:r>
            <a:br>
              <a:rPr lang="de-DE" altLang="de-DE" sz="2800" b="1"/>
            </a:br>
            <a:r>
              <a:rPr lang="de-DE" altLang="de-DE" sz="2800" b="1"/>
              <a:t>	Wirkstruktur und Auswählen</a:t>
            </a:r>
            <a:br>
              <a:rPr lang="de-DE" altLang="de-DE" sz="2800" b="1"/>
            </a:br>
            <a:r>
              <a:rPr lang="de-DE" altLang="de-DE" sz="2800" b="1"/>
              <a:t>	geeigneter Kombinationen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93602"/>
                                        </p:tgtEl>
                                        <p:attrNameLst>
                                          <p:attrName>style.visibility</p:attrName>
                                        </p:attrNameLst>
                                      </p:cBhvr>
                                      <p:to>
                                        <p:strVal val="visible"/>
                                      </p:to>
                                    </p:set>
                                    <p:animEffect transition="in" filter="blinds(horizontal)">
                                      <p:cBhvr>
                                        <p:cTn id="7" dur="500"/>
                                        <p:tgtEl>
                                          <p:spTgt spid="79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nummernplatzhalt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0C6FBE0-D594-402C-A5FF-FFCD1C9D2CDE}" type="slidenum">
              <a:rPr lang="de-DE" altLang="de-DE" sz="1400" smtClean="0"/>
              <a:pPr eaLnBrk="1" hangingPunct="1">
                <a:spcBef>
                  <a:spcPct val="0"/>
                </a:spcBef>
                <a:buFontTx/>
                <a:buNone/>
              </a:pPr>
              <a:t>94</a:t>
            </a:fld>
            <a:endParaRPr lang="de-DE" altLang="de-DE" sz="1400"/>
          </a:p>
        </p:txBody>
      </p:sp>
      <p:sp>
        <p:nvSpPr>
          <p:cNvPr id="100355" name="Rectangle 2"/>
          <p:cNvSpPr>
            <a:spLocks noGrp="1" noChangeArrowheads="1"/>
          </p:cNvSpPr>
          <p:nvPr>
            <p:ph type="title"/>
          </p:nvPr>
        </p:nvSpPr>
        <p:spPr/>
        <p:txBody>
          <a:bodyPr/>
          <a:lstStyle/>
          <a:p>
            <a:pPr eaLnBrk="1" hangingPunct="1"/>
            <a:r>
              <a:rPr lang="de-DE" altLang="de-DE" sz="2200" b="1"/>
              <a:t>Methode zur Lösungskombination</a:t>
            </a:r>
          </a:p>
        </p:txBody>
      </p:sp>
      <p:sp>
        <p:nvSpPr>
          <p:cNvPr id="836611" name="Rectangle 3"/>
          <p:cNvSpPr>
            <a:spLocks noGrp="1" noChangeArrowheads="1"/>
          </p:cNvSpPr>
          <p:nvPr>
            <p:ph type="body" sz="half" idx="1"/>
          </p:nvPr>
        </p:nvSpPr>
        <p:spPr>
          <a:xfrm>
            <a:off x="457200" y="1600200"/>
            <a:ext cx="8362950" cy="4525963"/>
          </a:xfrm>
        </p:spPr>
        <p:txBody>
          <a:bodyPr/>
          <a:lstStyle/>
          <a:p>
            <a:pPr eaLnBrk="1" hangingPunct="1">
              <a:buFontTx/>
              <a:buNone/>
            </a:pPr>
            <a:endParaRPr lang="de-DE" altLang="de-DE" sz="1800" b="1"/>
          </a:p>
          <a:p>
            <a:pPr eaLnBrk="1" hangingPunct="1">
              <a:buFontTx/>
              <a:buNone/>
            </a:pPr>
            <a:endParaRPr lang="de-DE" altLang="de-DE" sz="1800"/>
          </a:p>
          <a:p>
            <a:pPr eaLnBrk="1" hangingPunct="1">
              <a:buFontTx/>
              <a:buNone/>
            </a:pPr>
            <a:r>
              <a:rPr lang="de-DE" altLang="de-DE" sz="1800" b="1"/>
              <a:t>A Morphologischen Kasten erstellen</a:t>
            </a:r>
          </a:p>
          <a:p>
            <a:pPr eaLnBrk="1" hangingPunct="1">
              <a:buFontTx/>
              <a:buNone/>
            </a:pPr>
            <a:endParaRPr lang="de-DE" altLang="de-DE" sz="1800"/>
          </a:p>
          <a:p>
            <a:pPr eaLnBrk="1" hangingPunct="1">
              <a:buFontTx/>
              <a:buNone/>
            </a:pPr>
            <a:r>
              <a:rPr lang="de-DE" altLang="de-DE" sz="1800" b="1"/>
              <a:t>B Lösungsvielfalt einschränken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36611">
                                            <p:txEl>
                                              <p:pRg st="2" end="2"/>
                                            </p:txEl>
                                          </p:spTgt>
                                        </p:tgtEl>
                                        <p:attrNameLst>
                                          <p:attrName>style.visibility</p:attrName>
                                        </p:attrNameLst>
                                      </p:cBhvr>
                                      <p:to>
                                        <p:strVal val="visible"/>
                                      </p:to>
                                    </p:set>
                                    <p:animEffect transition="in" filter="blinds(horizontal)">
                                      <p:cBhvr>
                                        <p:cTn id="7" dur="500"/>
                                        <p:tgtEl>
                                          <p:spTgt spid="8366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6611">
                                            <p:txEl>
                                              <p:pRg st="4" end="4"/>
                                            </p:txEl>
                                          </p:spTgt>
                                        </p:tgtEl>
                                        <p:attrNameLst>
                                          <p:attrName>style.visibility</p:attrName>
                                        </p:attrNameLst>
                                      </p:cBhvr>
                                      <p:to>
                                        <p:strVal val="visible"/>
                                      </p:to>
                                    </p:set>
                                    <p:animEffect transition="in" filter="blinds(horizontal)">
                                      <p:cBhvr>
                                        <p:cTn id="12" dur="500"/>
                                        <p:tgtEl>
                                          <p:spTgt spid="836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1"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ctrTitle"/>
          </p:nvPr>
        </p:nvSpPr>
        <p:spPr/>
        <p:txBody>
          <a:bodyPr/>
          <a:lstStyle/>
          <a:p>
            <a:pPr algn="l" eaLnBrk="1" hangingPunct="1"/>
            <a:br>
              <a:rPr lang="de-DE" altLang="de-DE" sz="2400"/>
            </a:br>
            <a:r>
              <a:rPr lang="de-DE" altLang="de-DE" sz="2400"/>
              <a:t>A Morphologischen Kasten erstellen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34562"/>
                                        </p:tgtEl>
                                        <p:attrNameLst>
                                          <p:attrName>style.visibility</p:attrName>
                                        </p:attrNameLst>
                                      </p:cBhvr>
                                      <p:to>
                                        <p:strVal val="visible"/>
                                      </p:to>
                                    </p:set>
                                    <p:animEffect transition="in" filter="blinds(horizontal)">
                                      <p:cBhvr>
                                        <p:cTn id="7" dur="500"/>
                                        <p:tgtEl>
                                          <p:spTgt spid="834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nummernplatzhalter 7"/>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C5FCC24-A616-4082-B94D-9BFFA73F5CB4}" type="slidenum">
              <a:rPr lang="de-DE" altLang="de-DE" sz="1400" smtClean="0"/>
              <a:pPr eaLnBrk="1" hangingPunct="1">
                <a:spcBef>
                  <a:spcPct val="0"/>
                </a:spcBef>
                <a:buFontTx/>
                <a:buNone/>
              </a:pPr>
              <a:t>96</a:t>
            </a:fld>
            <a:endParaRPr lang="de-DE" altLang="de-DE" sz="1400"/>
          </a:p>
        </p:txBody>
      </p:sp>
      <p:sp>
        <p:nvSpPr>
          <p:cNvPr id="102403" name="Rectangle 2"/>
          <p:cNvSpPr>
            <a:spLocks noGrp="1" noChangeArrowheads="1"/>
          </p:cNvSpPr>
          <p:nvPr>
            <p:ph type="title"/>
          </p:nvPr>
        </p:nvSpPr>
        <p:spPr>
          <a:xfrm>
            <a:off x="457200" y="-26988"/>
            <a:ext cx="8229600" cy="1143001"/>
          </a:xfrm>
        </p:spPr>
        <p:txBody>
          <a:bodyPr/>
          <a:lstStyle/>
          <a:p>
            <a:pPr eaLnBrk="1" hangingPunct="1"/>
            <a:r>
              <a:rPr lang="de-DE" altLang="de-DE" sz="2200" b="1"/>
              <a:t>A Morphologischen Kasten erstellen</a:t>
            </a:r>
          </a:p>
        </p:txBody>
      </p:sp>
      <p:sp>
        <p:nvSpPr>
          <p:cNvPr id="835587" name="Rectangle 3"/>
          <p:cNvSpPr>
            <a:spLocks noGrp="1" noChangeArrowheads="1"/>
          </p:cNvSpPr>
          <p:nvPr>
            <p:ph type="body" sz="half" idx="1"/>
          </p:nvPr>
        </p:nvSpPr>
        <p:spPr>
          <a:xfrm>
            <a:off x="457200" y="908050"/>
            <a:ext cx="8218488" cy="4525963"/>
          </a:xfrm>
        </p:spPr>
        <p:txBody>
          <a:bodyPr/>
          <a:lstStyle/>
          <a:p>
            <a:pPr eaLnBrk="1" hangingPunct="1">
              <a:buFontTx/>
              <a:buNone/>
            </a:pPr>
            <a:r>
              <a:rPr lang="de-DE" altLang="de-DE" sz="1800" b="1"/>
              <a:t>Morphologisches Schema (nach Zwicky)</a:t>
            </a:r>
          </a:p>
          <a:p>
            <a:pPr eaLnBrk="1" hangingPunct="1"/>
            <a:r>
              <a:rPr lang="de-DE" altLang="de-DE" sz="1600"/>
              <a:t>Teilfunktionen aus Funktionsstruktur in linke Spalte eintragen</a:t>
            </a:r>
          </a:p>
          <a:p>
            <a:pPr eaLnBrk="1" hangingPunct="1"/>
            <a:r>
              <a:rPr lang="de-DE" altLang="de-DE" sz="1600"/>
              <a:t>Bekannte und denkbare Wirkprinzipien (intuitiv und diskursiv gefundene Lösungsmöglichkeiten aus Schritt 2.) in die Zeilen eintragen</a:t>
            </a:r>
          </a:p>
          <a:p>
            <a:pPr eaLnBrk="1" hangingPunct="1"/>
            <a:r>
              <a:rPr lang="de-DE" altLang="de-DE" sz="1600"/>
              <a:t>Geeignetes Verfahren zur Lösung und Dokumentation vielfältiger Aufgaben im Produktentwicklungs- und Konstruktionsbereich</a:t>
            </a:r>
          </a:p>
          <a:p>
            <a:pPr eaLnBrk="1" hangingPunct="1"/>
            <a:r>
              <a:rPr lang="de-DE" altLang="de-DE" sz="1600"/>
              <a:t>Übersichtliche Zusammenstellung aller denkbaren Lösungsalternativen zu einer gegebenen Aufgabe in Tabellarischer Form</a:t>
            </a:r>
          </a:p>
          <a:p>
            <a:pPr eaLnBrk="1" hangingPunct="1"/>
            <a:r>
              <a:rPr lang="de-DE" altLang="de-DE" sz="1600"/>
              <a:t>Hilfsmittel zur Ideenfindung, Lösungssuche und Lösungskombination</a:t>
            </a:r>
          </a:p>
        </p:txBody>
      </p:sp>
      <p:pic>
        <p:nvPicPr>
          <p:cNvPr id="835588" name="Picture 4"/>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3852863" y="3500438"/>
            <a:ext cx="4394200" cy="2733675"/>
          </a:xfrm>
          <a:noFill/>
        </p:spPr>
      </p:pic>
      <p:sp>
        <p:nvSpPr>
          <p:cNvPr id="835589" name="Rectangle 5"/>
          <p:cNvSpPr>
            <a:spLocks noChangeArrowheads="1"/>
          </p:cNvSpPr>
          <p:nvPr/>
        </p:nvSpPr>
        <p:spPr bwMode="auto">
          <a:xfrm>
            <a:off x="3779838" y="6075363"/>
            <a:ext cx="453707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1400" b="1">
                <a:solidFill>
                  <a:srgbClr val="0000CC"/>
                </a:solidFill>
              </a:rPr>
              <a:t>Zeilenweise Kombination von Teillösungen (Einzellösungen) zu Gesamtlösungen (Prinziplösungen)</a:t>
            </a:r>
          </a:p>
        </p:txBody>
      </p:sp>
      <p:sp>
        <p:nvSpPr>
          <p:cNvPr id="835590" name="Text Box 6"/>
          <p:cNvSpPr txBox="1">
            <a:spLocks noChangeArrowheads="1"/>
          </p:cNvSpPr>
          <p:nvPr/>
        </p:nvSpPr>
        <p:spPr bwMode="auto">
          <a:xfrm rot="-5400000">
            <a:off x="8047831" y="4952207"/>
            <a:ext cx="19923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35591" name="Rectangle 7"/>
          <p:cNvSpPr>
            <a:spLocks noChangeArrowheads="1"/>
          </p:cNvSpPr>
          <p:nvPr/>
        </p:nvSpPr>
        <p:spPr bwMode="auto">
          <a:xfrm>
            <a:off x="107950" y="6029325"/>
            <a:ext cx="38877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t>Hinweis: </a:t>
            </a:r>
          </a:p>
          <a:p>
            <a:pPr eaLnBrk="1" hangingPunct="1">
              <a:spcBef>
                <a:spcPct val="0"/>
              </a:spcBef>
              <a:buFontTx/>
              <a:buNone/>
            </a:pPr>
            <a:r>
              <a:rPr lang="de-DE" altLang="de-DE" sz="1200" b="1"/>
              <a:t>Schmale Morphologische Kästen anstreben: </a:t>
            </a:r>
          </a:p>
          <a:p>
            <a:pPr eaLnBrk="1" hangingPunct="1">
              <a:spcBef>
                <a:spcPct val="0"/>
              </a:spcBef>
              <a:buFontTx/>
              <a:buNone/>
            </a:pPr>
            <a:r>
              <a:rPr lang="de-DE" altLang="de-DE" sz="1200" b="1"/>
              <a:t>Anzahl der Teillösungen pro Teilfunktion: 2…4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35587">
                                            <p:txEl>
                                              <p:pRg st="0" end="0"/>
                                            </p:txEl>
                                          </p:spTgt>
                                        </p:tgtEl>
                                        <p:attrNameLst>
                                          <p:attrName>style.visibility</p:attrName>
                                        </p:attrNameLst>
                                      </p:cBhvr>
                                      <p:to>
                                        <p:strVal val="visible"/>
                                      </p:to>
                                    </p:set>
                                    <p:animEffect transition="in" filter="blinds(horizontal)">
                                      <p:cBhvr>
                                        <p:cTn id="7" dur="500"/>
                                        <p:tgtEl>
                                          <p:spTgt spid="835587">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35588"/>
                                        </p:tgtEl>
                                        <p:attrNameLst>
                                          <p:attrName>style.visibility</p:attrName>
                                        </p:attrNameLst>
                                      </p:cBhvr>
                                      <p:to>
                                        <p:strVal val="visible"/>
                                      </p:to>
                                    </p:set>
                                    <p:animEffect transition="in" filter="blinds(horizontal)">
                                      <p:cBhvr>
                                        <p:cTn id="11" dur="500"/>
                                        <p:tgtEl>
                                          <p:spTgt spid="835588"/>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35590"/>
                                        </p:tgtEl>
                                        <p:attrNameLst>
                                          <p:attrName>style.visibility</p:attrName>
                                        </p:attrNameLst>
                                      </p:cBhvr>
                                      <p:to>
                                        <p:strVal val="visible"/>
                                      </p:to>
                                    </p:set>
                                    <p:animEffect transition="in" filter="blinds(horizontal)">
                                      <p:cBhvr>
                                        <p:cTn id="14" dur="500"/>
                                        <p:tgtEl>
                                          <p:spTgt spid="8355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35587">
                                            <p:txEl>
                                              <p:pRg st="1" end="1"/>
                                            </p:txEl>
                                          </p:spTgt>
                                        </p:tgtEl>
                                        <p:attrNameLst>
                                          <p:attrName>style.visibility</p:attrName>
                                        </p:attrNameLst>
                                      </p:cBhvr>
                                      <p:to>
                                        <p:strVal val="visible"/>
                                      </p:to>
                                    </p:set>
                                    <p:animEffect transition="in" filter="blinds(horizontal)">
                                      <p:cBhvr>
                                        <p:cTn id="19" dur="500"/>
                                        <p:tgtEl>
                                          <p:spTgt spid="835587">
                                            <p:txEl>
                                              <p:pRg st="1" end="1"/>
                                            </p:txEl>
                                          </p:spTgt>
                                        </p:tgtEl>
                                      </p:cBhvr>
                                    </p:animEffect>
                                  </p:childTnLst>
                                </p:cTn>
                              </p:par>
                            </p:childTnLst>
                          </p:cTn>
                        </p:par>
                        <p:par>
                          <p:cTn id="20" fill="hold" nodeType="afterGroup">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835587">
                                            <p:txEl>
                                              <p:pRg st="2" end="2"/>
                                            </p:txEl>
                                          </p:spTgt>
                                        </p:tgtEl>
                                        <p:attrNameLst>
                                          <p:attrName>style.visibility</p:attrName>
                                        </p:attrNameLst>
                                      </p:cBhvr>
                                      <p:to>
                                        <p:strVal val="visible"/>
                                      </p:to>
                                    </p:set>
                                    <p:animEffect transition="in" filter="blinds(horizontal)">
                                      <p:cBhvr>
                                        <p:cTn id="23" dur="500"/>
                                        <p:tgtEl>
                                          <p:spTgt spid="835587">
                                            <p:txEl>
                                              <p:pRg st="2" end="2"/>
                                            </p:txEl>
                                          </p:spTgt>
                                        </p:tgtEl>
                                      </p:cBhvr>
                                    </p:animEffect>
                                  </p:childTnLst>
                                </p:cTn>
                              </p:par>
                            </p:childTnLst>
                          </p:cTn>
                        </p:par>
                        <p:par>
                          <p:cTn id="24" fill="hold" nodeType="afterGroup">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835589"/>
                                        </p:tgtEl>
                                        <p:attrNameLst>
                                          <p:attrName>style.visibility</p:attrName>
                                        </p:attrNameLst>
                                      </p:cBhvr>
                                      <p:to>
                                        <p:strVal val="visible"/>
                                      </p:to>
                                    </p:set>
                                    <p:animEffect transition="in" filter="blinds(horizontal)">
                                      <p:cBhvr>
                                        <p:cTn id="27" dur="500"/>
                                        <p:tgtEl>
                                          <p:spTgt spid="8355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35587">
                                            <p:txEl>
                                              <p:pRg st="3" end="3"/>
                                            </p:txEl>
                                          </p:spTgt>
                                        </p:tgtEl>
                                        <p:attrNameLst>
                                          <p:attrName>style.visibility</p:attrName>
                                        </p:attrNameLst>
                                      </p:cBhvr>
                                      <p:to>
                                        <p:strVal val="visible"/>
                                      </p:to>
                                    </p:set>
                                    <p:animEffect transition="in" filter="blinds(horizontal)">
                                      <p:cBhvr>
                                        <p:cTn id="32" dur="500"/>
                                        <p:tgtEl>
                                          <p:spTgt spid="835587">
                                            <p:txEl>
                                              <p:pRg st="3" end="3"/>
                                            </p:txEl>
                                          </p:spTgt>
                                        </p:tgtEl>
                                      </p:cBhvr>
                                    </p:animEffect>
                                  </p:childTnLst>
                                </p:cTn>
                              </p:par>
                            </p:childTnLst>
                          </p:cTn>
                        </p:par>
                        <p:par>
                          <p:cTn id="33" fill="hold" nodeType="afterGroup">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835587">
                                            <p:txEl>
                                              <p:pRg st="4" end="4"/>
                                            </p:txEl>
                                          </p:spTgt>
                                        </p:tgtEl>
                                        <p:attrNameLst>
                                          <p:attrName>style.visibility</p:attrName>
                                        </p:attrNameLst>
                                      </p:cBhvr>
                                      <p:to>
                                        <p:strVal val="visible"/>
                                      </p:to>
                                    </p:set>
                                    <p:animEffect transition="in" filter="blinds(horizontal)">
                                      <p:cBhvr>
                                        <p:cTn id="36" dur="500"/>
                                        <p:tgtEl>
                                          <p:spTgt spid="835587">
                                            <p:txEl>
                                              <p:pRg st="4" end="4"/>
                                            </p:txEl>
                                          </p:spTgt>
                                        </p:tgtEl>
                                      </p:cBhvr>
                                    </p:animEffect>
                                  </p:childTnLst>
                                </p:cTn>
                              </p:par>
                            </p:childTnLst>
                          </p:cTn>
                        </p:par>
                        <p:par>
                          <p:cTn id="37" fill="hold" nodeType="afterGroup">
                            <p:stCondLst>
                              <p:cond delay="1000"/>
                            </p:stCondLst>
                            <p:childTnLst>
                              <p:par>
                                <p:cTn id="38" presetID="3" presetClass="entr" presetSubtype="10" fill="hold" grpId="0" nodeType="afterEffect">
                                  <p:stCondLst>
                                    <p:cond delay="0"/>
                                  </p:stCondLst>
                                  <p:childTnLst>
                                    <p:set>
                                      <p:cBhvr>
                                        <p:cTn id="39" dur="1" fill="hold">
                                          <p:stCondLst>
                                            <p:cond delay="0"/>
                                          </p:stCondLst>
                                        </p:cTn>
                                        <p:tgtEl>
                                          <p:spTgt spid="835587">
                                            <p:txEl>
                                              <p:pRg st="5" end="5"/>
                                            </p:txEl>
                                          </p:spTgt>
                                        </p:tgtEl>
                                        <p:attrNameLst>
                                          <p:attrName>style.visibility</p:attrName>
                                        </p:attrNameLst>
                                      </p:cBhvr>
                                      <p:to>
                                        <p:strVal val="visible"/>
                                      </p:to>
                                    </p:set>
                                    <p:animEffect transition="in" filter="blinds(horizontal)">
                                      <p:cBhvr>
                                        <p:cTn id="40" dur="500"/>
                                        <p:tgtEl>
                                          <p:spTgt spid="835587">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35591"/>
                                        </p:tgtEl>
                                        <p:attrNameLst>
                                          <p:attrName>style.visibility</p:attrName>
                                        </p:attrNameLst>
                                      </p:cBhvr>
                                      <p:to>
                                        <p:strVal val="visible"/>
                                      </p:to>
                                    </p:set>
                                    <p:animEffect transition="in" filter="blinds(horizontal)">
                                      <p:cBhvr>
                                        <p:cTn id="45" dur="500"/>
                                        <p:tgtEl>
                                          <p:spTgt spid="835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7" grpId="0" build="p"/>
      <p:bldP spid="835589" grpId="0"/>
      <p:bldP spid="835590" grpId="0"/>
      <p:bldP spid="83559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2B24C1C-3091-4EDF-B19A-065810C1BEB2}" type="slidenum">
              <a:rPr lang="de-DE" altLang="de-DE" sz="1400" smtClean="0"/>
              <a:pPr eaLnBrk="1" hangingPunct="1">
                <a:spcBef>
                  <a:spcPct val="0"/>
                </a:spcBef>
                <a:buFontTx/>
                <a:buNone/>
              </a:pPr>
              <a:t>97</a:t>
            </a:fld>
            <a:endParaRPr lang="de-DE" altLang="de-DE" sz="1400"/>
          </a:p>
        </p:txBody>
      </p:sp>
      <p:sp>
        <p:nvSpPr>
          <p:cNvPr id="837634" name="Rectangle 2"/>
          <p:cNvSpPr>
            <a:spLocks noGrp="1" noChangeArrowheads="1"/>
          </p:cNvSpPr>
          <p:nvPr>
            <p:ph type="title"/>
          </p:nvPr>
        </p:nvSpPr>
        <p:spPr/>
        <p:txBody>
          <a:bodyPr/>
          <a:lstStyle/>
          <a:p>
            <a:pPr eaLnBrk="1" hangingPunct="1"/>
            <a:r>
              <a:rPr lang="de-DE" altLang="de-DE" sz="2200" b="1"/>
              <a:t>Teilfunktionen aus Funktionsstruktur</a:t>
            </a:r>
            <a:br>
              <a:rPr lang="de-DE" altLang="de-DE" sz="2200" b="1"/>
            </a:br>
            <a:r>
              <a:rPr lang="de-DE" altLang="de-DE" sz="2200"/>
              <a:t>(Beispiel Kartoffel-Vollernte-Maschine)</a:t>
            </a:r>
          </a:p>
        </p:txBody>
      </p:sp>
      <p:pic>
        <p:nvPicPr>
          <p:cNvPr id="8376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76288" y="1600200"/>
            <a:ext cx="7591425" cy="4525963"/>
          </a:xfrm>
          <a:noFill/>
        </p:spPr>
      </p:pic>
      <p:sp>
        <p:nvSpPr>
          <p:cNvPr id="103429" name="Text Box 4"/>
          <p:cNvSpPr txBox="1">
            <a:spLocks noChangeArrowheads="1"/>
          </p:cNvSpPr>
          <p:nvPr/>
        </p:nvSpPr>
        <p:spPr bwMode="auto">
          <a:xfrm rot="-5400000">
            <a:off x="8047831" y="4952207"/>
            <a:ext cx="19923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37637" name="Text Box 5"/>
          <p:cNvSpPr txBox="1">
            <a:spLocks noChangeArrowheads="1"/>
          </p:cNvSpPr>
          <p:nvPr/>
        </p:nvSpPr>
        <p:spPr bwMode="auto">
          <a:xfrm>
            <a:off x="468313" y="1436688"/>
            <a:ext cx="2308225"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b="1"/>
              <a:t>Gesamtfunktion</a:t>
            </a:r>
          </a:p>
        </p:txBody>
      </p:sp>
      <p:sp>
        <p:nvSpPr>
          <p:cNvPr id="837638" name="Text Box 6"/>
          <p:cNvSpPr txBox="1">
            <a:spLocks noChangeArrowheads="1"/>
          </p:cNvSpPr>
          <p:nvPr/>
        </p:nvSpPr>
        <p:spPr bwMode="auto">
          <a:xfrm>
            <a:off x="468313" y="2581275"/>
            <a:ext cx="4975225"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b="1"/>
              <a:t>Funktionsstruktur mit Teilfunktionen</a:t>
            </a:r>
          </a:p>
        </p:txBody>
      </p:sp>
      <p:grpSp>
        <p:nvGrpSpPr>
          <p:cNvPr id="837639" name="Group 7"/>
          <p:cNvGrpSpPr>
            <a:grpSpLocks/>
          </p:cNvGrpSpPr>
          <p:nvPr/>
        </p:nvGrpSpPr>
        <p:grpSpPr bwMode="auto">
          <a:xfrm>
            <a:off x="755650" y="4845050"/>
            <a:ext cx="7632700" cy="1609725"/>
            <a:chOff x="476" y="3052"/>
            <a:chExt cx="4808" cy="1014"/>
          </a:xfrm>
        </p:grpSpPr>
        <p:sp>
          <p:nvSpPr>
            <p:cNvPr id="103439" name="Rectangle 8"/>
            <p:cNvSpPr>
              <a:spLocks noChangeArrowheads="1"/>
            </p:cNvSpPr>
            <p:nvPr/>
          </p:nvSpPr>
          <p:spPr bwMode="auto">
            <a:xfrm>
              <a:off x="476" y="3113"/>
              <a:ext cx="4808" cy="9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103440" name="Rectangle 9"/>
            <p:cNvSpPr>
              <a:spLocks noChangeArrowheads="1"/>
            </p:cNvSpPr>
            <p:nvPr/>
          </p:nvSpPr>
          <p:spPr bwMode="auto">
            <a:xfrm>
              <a:off x="1020" y="3052"/>
              <a:ext cx="4128" cy="15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grpSp>
      <p:grpSp>
        <p:nvGrpSpPr>
          <p:cNvPr id="837642" name="Group 10"/>
          <p:cNvGrpSpPr>
            <a:grpSpLocks/>
          </p:cNvGrpSpPr>
          <p:nvPr/>
        </p:nvGrpSpPr>
        <p:grpSpPr bwMode="auto">
          <a:xfrm>
            <a:off x="539750" y="2852738"/>
            <a:ext cx="7632700" cy="1603375"/>
            <a:chOff x="340" y="1797"/>
            <a:chExt cx="4808" cy="1010"/>
          </a:xfrm>
        </p:grpSpPr>
        <p:sp>
          <p:nvSpPr>
            <p:cNvPr id="103437" name="Rectangle 11"/>
            <p:cNvSpPr>
              <a:spLocks noChangeArrowheads="1"/>
            </p:cNvSpPr>
            <p:nvPr/>
          </p:nvSpPr>
          <p:spPr bwMode="auto">
            <a:xfrm>
              <a:off x="340" y="1797"/>
              <a:ext cx="4808" cy="9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103438" name="Rectangle 12"/>
            <p:cNvSpPr>
              <a:spLocks noChangeArrowheads="1"/>
            </p:cNvSpPr>
            <p:nvPr/>
          </p:nvSpPr>
          <p:spPr bwMode="auto">
            <a:xfrm>
              <a:off x="979" y="2671"/>
              <a:ext cx="3946"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grpSp>
      <p:sp>
        <p:nvSpPr>
          <p:cNvPr id="837645" name="Text Box 13"/>
          <p:cNvSpPr txBox="1">
            <a:spLocks noChangeArrowheads="1"/>
          </p:cNvSpPr>
          <p:nvPr/>
        </p:nvSpPr>
        <p:spPr bwMode="auto">
          <a:xfrm>
            <a:off x="1258888" y="6308725"/>
            <a:ext cx="53101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500" b="1">
                <a:solidFill>
                  <a:srgbClr val="0000CC"/>
                </a:solidFill>
                <a:latin typeface="Arial Narrow" pitchFamily="34" charset="0"/>
              </a:rPr>
              <a:t>Hauptfluß: hier Stoff-Fluß (Zweck des Systems: Geerntete Kartoffeln)</a:t>
            </a:r>
          </a:p>
        </p:txBody>
      </p:sp>
      <p:sp>
        <p:nvSpPr>
          <p:cNvPr id="837646" name="Rectangle 14"/>
          <p:cNvSpPr>
            <a:spLocks noChangeArrowheads="1"/>
          </p:cNvSpPr>
          <p:nvPr/>
        </p:nvSpPr>
        <p:spPr bwMode="auto">
          <a:xfrm>
            <a:off x="173038" y="4221163"/>
            <a:ext cx="8359775" cy="10080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837647" name="Text Box 15"/>
          <p:cNvSpPr txBox="1">
            <a:spLocks noChangeArrowheads="1"/>
          </p:cNvSpPr>
          <p:nvPr/>
        </p:nvSpPr>
        <p:spPr bwMode="auto">
          <a:xfrm>
            <a:off x="1258888" y="6524625"/>
            <a:ext cx="23256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500" b="1">
                <a:solidFill>
                  <a:srgbClr val="FF0000"/>
                </a:solidFill>
                <a:latin typeface="Arial Narrow" pitchFamily="34" charset="0"/>
              </a:rPr>
              <a:t>Nebenfluß: hier Energie-Fluß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37634"/>
                                        </p:tgtEl>
                                        <p:attrNameLst>
                                          <p:attrName>style.visibility</p:attrName>
                                        </p:attrNameLst>
                                      </p:cBhvr>
                                      <p:to>
                                        <p:strVal val="visible"/>
                                      </p:to>
                                    </p:set>
                                    <p:animEffect transition="in" filter="blinds(horizontal)">
                                      <p:cBhvr>
                                        <p:cTn id="7" dur="500"/>
                                        <p:tgtEl>
                                          <p:spTgt spid="8376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37637"/>
                                        </p:tgtEl>
                                        <p:attrNameLst>
                                          <p:attrName>style.visibility</p:attrName>
                                        </p:attrNameLst>
                                      </p:cBhvr>
                                      <p:to>
                                        <p:strVal val="visible"/>
                                      </p:to>
                                    </p:set>
                                    <p:animEffect transition="in" filter="blinds(horizontal)">
                                      <p:cBhvr>
                                        <p:cTn id="10" dur="500"/>
                                        <p:tgtEl>
                                          <p:spTgt spid="837637"/>
                                        </p:tgtEl>
                                      </p:cBhvr>
                                    </p:animEffect>
                                  </p:childTnLst>
                                </p:cTn>
                              </p:par>
                              <p:par>
                                <p:cTn id="11" presetID="3" presetClass="entr" presetSubtype="10" fill="hold" nodeType="withEffect">
                                  <p:stCondLst>
                                    <p:cond delay="0"/>
                                  </p:stCondLst>
                                  <p:childTnLst>
                                    <p:set>
                                      <p:cBhvr>
                                        <p:cTn id="12" dur="1" fill="hold">
                                          <p:stCondLst>
                                            <p:cond delay="0"/>
                                          </p:stCondLst>
                                        </p:cTn>
                                        <p:tgtEl>
                                          <p:spTgt spid="837635"/>
                                        </p:tgtEl>
                                        <p:attrNameLst>
                                          <p:attrName>style.visibility</p:attrName>
                                        </p:attrNameLst>
                                      </p:cBhvr>
                                      <p:to>
                                        <p:strVal val="visible"/>
                                      </p:to>
                                    </p:set>
                                    <p:animEffect transition="in" filter="blinds(horizontal)">
                                      <p:cBhvr>
                                        <p:cTn id="13" dur="500"/>
                                        <p:tgtEl>
                                          <p:spTgt spid="83763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37638"/>
                                        </p:tgtEl>
                                        <p:attrNameLst>
                                          <p:attrName>style.visibility</p:attrName>
                                        </p:attrNameLst>
                                      </p:cBhvr>
                                      <p:to>
                                        <p:strVal val="visible"/>
                                      </p:to>
                                    </p:set>
                                    <p:animEffect transition="in" filter="blinds(horizontal)">
                                      <p:cBhvr>
                                        <p:cTn id="18" dur="500"/>
                                        <p:tgtEl>
                                          <p:spTgt spid="8376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0" nodeType="clickEffect">
                                  <p:stCondLst>
                                    <p:cond delay="0"/>
                                  </p:stCondLst>
                                  <p:childTnLst>
                                    <p:animEffect transition="out" filter="blinds(horizontal)">
                                      <p:cBhvr>
                                        <p:cTn id="22" dur="500"/>
                                        <p:tgtEl>
                                          <p:spTgt spid="837646"/>
                                        </p:tgtEl>
                                      </p:cBhvr>
                                    </p:animEffect>
                                    <p:set>
                                      <p:cBhvr>
                                        <p:cTn id="23" dur="1" fill="hold">
                                          <p:stCondLst>
                                            <p:cond delay="499"/>
                                          </p:stCondLst>
                                        </p:cTn>
                                        <p:tgtEl>
                                          <p:spTgt spid="837646"/>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837639"/>
                                        </p:tgtEl>
                                      </p:cBhvr>
                                    </p:animEffect>
                                    <p:set>
                                      <p:cBhvr>
                                        <p:cTn id="26" dur="1" fill="hold">
                                          <p:stCondLst>
                                            <p:cond delay="499"/>
                                          </p:stCondLst>
                                        </p:cTn>
                                        <p:tgtEl>
                                          <p:spTgt spid="837639"/>
                                        </p:tgtEl>
                                        <p:attrNameLst>
                                          <p:attrName>style.visibility</p:attrName>
                                        </p:attrNameLst>
                                      </p:cBhvr>
                                      <p:to>
                                        <p:strVal val="hidden"/>
                                      </p:to>
                                    </p:set>
                                  </p:childTnLst>
                                </p:cTn>
                              </p:par>
                              <p:par>
                                <p:cTn id="27" presetID="3" presetClass="entr" presetSubtype="10" fill="hold" grpId="0" nodeType="withEffect">
                                  <p:stCondLst>
                                    <p:cond delay="0"/>
                                  </p:stCondLst>
                                  <p:childTnLst>
                                    <p:set>
                                      <p:cBhvr>
                                        <p:cTn id="28" dur="1" fill="hold">
                                          <p:stCondLst>
                                            <p:cond delay="0"/>
                                          </p:stCondLst>
                                        </p:cTn>
                                        <p:tgtEl>
                                          <p:spTgt spid="837645"/>
                                        </p:tgtEl>
                                        <p:attrNameLst>
                                          <p:attrName>style.visibility</p:attrName>
                                        </p:attrNameLst>
                                      </p:cBhvr>
                                      <p:to>
                                        <p:strVal val="visible"/>
                                      </p:to>
                                    </p:set>
                                    <p:animEffect transition="in" filter="blinds(horizontal)">
                                      <p:cBhvr>
                                        <p:cTn id="29" dur="500"/>
                                        <p:tgtEl>
                                          <p:spTgt spid="8376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nodeType="clickEffect">
                                  <p:stCondLst>
                                    <p:cond delay="0"/>
                                  </p:stCondLst>
                                  <p:childTnLst>
                                    <p:animEffect transition="out" filter="blinds(horizontal)">
                                      <p:cBhvr>
                                        <p:cTn id="33" dur="500"/>
                                        <p:tgtEl>
                                          <p:spTgt spid="837642"/>
                                        </p:tgtEl>
                                      </p:cBhvr>
                                    </p:animEffect>
                                    <p:set>
                                      <p:cBhvr>
                                        <p:cTn id="34" dur="1" fill="hold">
                                          <p:stCondLst>
                                            <p:cond delay="499"/>
                                          </p:stCondLst>
                                        </p:cTn>
                                        <p:tgtEl>
                                          <p:spTgt spid="837642"/>
                                        </p:tgtEl>
                                        <p:attrNameLst>
                                          <p:attrName>style.visibility</p:attrName>
                                        </p:attrNameLst>
                                      </p:cBhvr>
                                      <p:to>
                                        <p:strVal val="hidden"/>
                                      </p:to>
                                    </p:set>
                                  </p:childTnLst>
                                </p:cTn>
                              </p:par>
                              <p:par>
                                <p:cTn id="35" presetID="3" presetClass="entr" presetSubtype="10" fill="hold" grpId="0" nodeType="withEffect">
                                  <p:stCondLst>
                                    <p:cond delay="0"/>
                                  </p:stCondLst>
                                  <p:childTnLst>
                                    <p:set>
                                      <p:cBhvr>
                                        <p:cTn id="36" dur="1" fill="hold">
                                          <p:stCondLst>
                                            <p:cond delay="0"/>
                                          </p:stCondLst>
                                        </p:cTn>
                                        <p:tgtEl>
                                          <p:spTgt spid="837647"/>
                                        </p:tgtEl>
                                        <p:attrNameLst>
                                          <p:attrName>style.visibility</p:attrName>
                                        </p:attrNameLst>
                                      </p:cBhvr>
                                      <p:to>
                                        <p:strVal val="visible"/>
                                      </p:to>
                                    </p:set>
                                    <p:animEffect transition="in" filter="blinds(horizontal)">
                                      <p:cBhvr>
                                        <p:cTn id="37" dur="500"/>
                                        <p:tgtEl>
                                          <p:spTgt spid="837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7634" grpId="0"/>
      <p:bldP spid="837637" grpId="0"/>
      <p:bldP spid="837638" grpId="0"/>
      <p:bldP spid="837645" grpId="0"/>
      <p:bldP spid="837646" grpId="0" animBg="1"/>
      <p:bldP spid="83764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FB6A622-B855-4424-9DCA-75B2936E3181}" type="slidenum">
              <a:rPr lang="de-DE" altLang="de-DE" sz="1400" smtClean="0"/>
              <a:pPr eaLnBrk="1" hangingPunct="1">
                <a:spcBef>
                  <a:spcPct val="0"/>
                </a:spcBef>
                <a:buFontTx/>
                <a:buNone/>
              </a:pPr>
              <a:t>98</a:t>
            </a:fld>
            <a:endParaRPr lang="de-DE" altLang="de-DE" sz="1400"/>
          </a:p>
        </p:txBody>
      </p:sp>
      <p:sp>
        <p:nvSpPr>
          <p:cNvPr id="838658" name="Rectangle 2"/>
          <p:cNvSpPr>
            <a:spLocks noGrp="1" noChangeArrowheads="1"/>
          </p:cNvSpPr>
          <p:nvPr>
            <p:ph type="title"/>
          </p:nvPr>
        </p:nvSpPr>
        <p:spPr/>
        <p:txBody>
          <a:bodyPr/>
          <a:lstStyle/>
          <a:p>
            <a:pPr eaLnBrk="1" hangingPunct="1"/>
            <a:r>
              <a:rPr lang="de-DE" altLang="de-DE" sz="2200" b="1"/>
              <a:t>Morphologischer Kasten für Kartoffel-Vollernte-Maschine </a:t>
            </a:r>
            <a:r>
              <a:rPr lang="de-DE" altLang="de-DE" sz="2200"/>
              <a:t>(hier nur Hauptfunktionen)</a:t>
            </a:r>
          </a:p>
        </p:txBody>
      </p:sp>
      <p:pic>
        <p:nvPicPr>
          <p:cNvPr id="8386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06763" y="1412875"/>
            <a:ext cx="5226050" cy="5256213"/>
          </a:xfrm>
          <a:noFill/>
        </p:spPr>
      </p:pic>
      <p:sp>
        <p:nvSpPr>
          <p:cNvPr id="838660" name="Text Box 4"/>
          <p:cNvSpPr txBox="1">
            <a:spLocks noChangeArrowheads="1"/>
          </p:cNvSpPr>
          <p:nvPr/>
        </p:nvSpPr>
        <p:spPr bwMode="auto">
          <a:xfrm>
            <a:off x="323850" y="1628775"/>
            <a:ext cx="29273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a:t>Morphologischer Kasten </a:t>
            </a:r>
          </a:p>
          <a:p>
            <a:pPr eaLnBrk="1" hangingPunct="1">
              <a:spcBef>
                <a:spcPct val="0"/>
              </a:spcBef>
              <a:buFontTx/>
              <a:buNone/>
            </a:pPr>
            <a:r>
              <a:rPr lang="de-DE" altLang="de-DE" sz="1600"/>
              <a:t>mit Wirkprinzipien (denkbaren </a:t>
            </a:r>
          </a:p>
          <a:p>
            <a:pPr eaLnBrk="1" hangingPunct="1">
              <a:spcBef>
                <a:spcPct val="0"/>
              </a:spcBef>
              <a:buFontTx/>
              <a:buNone/>
            </a:pPr>
            <a:r>
              <a:rPr lang="de-DE" altLang="de-DE" sz="1600"/>
              <a:t>Lösungsmöglichkeiten)</a:t>
            </a:r>
          </a:p>
        </p:txBody>
      </p:sp>
      <p:sp>
        <p:nvSpPr>
          <p:cNvPr id="104454" name="Text Box 5"/>
          <p:cNvSpPr txBox="1">
            <a:spLocks noChangeArrowheads="1"/>
          </p:cNvSpPr>
          <p:nvPr/>
        </p:nvSpPr>
        <p:spPr bwMode="auto">
          <a:xfrm rot="-5400000">
            <a:off x="7643019" y="4615656"/>
            <a:ext cx="27336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800"/>
              <a:t>Quelle: Pahl / Beitz, Konstruktionslehre, Springer 2007</a:t>
            </a:r>
          </a:p>
        </p:txBody>
      </p:sp>
      <p:sp>
        <p:nvSpPr>
          <p:cNvPr id="838662" name="Text Box 6"/>
          <p:cNvSpPr txBox="1">
            <a:spLocks noChangeArrowheads="1"/>
          </p:cNvSpPr>
          <p:nvPr/>
        </p:nvSpPr>
        <p:spPr bwMode="auto">
          <a:xfrm>
            <a:off x="66675" y="4292600"/>
            <a:ext cx="3209925" cy="952500"/>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solidFill>
                  <a:srgbClr val="0000CC"/>
                </a:solidFill>
              </a:rPr>
              <a:t>WICHTIG: Ein Wirkprinzip wird </a:t>
            </a:r>
          </a:p>
          <a:p>
            <a:pPr eaLnBrk="1" hangingPunct="1">
              <a:spcBef>
                <a:spcPct val="0"/>
              </a:spcBef>
              <a:buFontTx/>
              <a:buNone/>
            </a:pPr>
            <a:r>
              <a:rPr lang="de-DE" altLang="de-DE" sz="1400" b="1">
                <a:solidFill>
                  <a:srgbClr val="0000CC"/>
                </a:solidFill>
              </a:rPr>
              <a:t>immer mit </a:t>
            </a:r>
            <a:r>
              <a:rPr lang="de-DE" altLang="de-DE" sz="1400" b="1" u="sng">
                <a:solidFill>
                  <a:srgbClr val="0000CC"/>
                </a:solidFill>
              </a:rPr>
              <a:t>Skizze und Bezeichnung</a:t>
            </a:r>
            <a:r>
              <a:rPr lang="de-DE" altLang="de-DE" sz="1400" b="1">
                <a:solidFill>
                  <a:srgbClr val="0000CC"/>
                </a:solidFill>
              </a:rPr>
              <a:t> </a:t>
            </a:r>
          </a:p>
          <a:p>
            <a:pPr eaLnBrk="1" hangingPunct="1">
              <a:spcBef>
                <a:spcPct val="0"/>
              </a:spcBef>
              <a:buFontTx/>
              <a:buNone/>
            </a:pPr>
            <a:r>
              <a:rPr lang="de-DE" altLang="de-DE" sz="1400" b="1">
                <a:solidFill>
                  <a:srgbClr val="0000CC"/>
                </a:solidFill>
              </a:rPr>
              <a:t>in den Morphologischen Kasten </a:t>
            </a:r>
          </a:p>
          <a:p>
            <a:pPr eaLnBrk="1" hangingPunct="1">
              <a:spcBef>
                <a:spcPct val="0"/>
              </a:spcBef>
              <a:buFontTx/>
              <a:buNone/>
            </a:pPr>
            <a:r>
              <a:rPr lang="de-DE" altLang="de-DE" sz="1400" b="1">
                <a:solidFill>
                  <a:srgbClr val="0000CC"/>
                </a:solidFill>
              </a:rPr>
              <a:t>eingetragen!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38658"/>
                                        </p:tgtEl>
                                        <p:attrNameLst>
                                          <p:attrName>style.visibility</p:attrName>
                                        </p:attrNameLst>
                                      </p:cBhvr>
                                      <p:to>
                                        <p:strVal val="visible"/>
                                      </p:to>
                                    </p:set>
                                    <p:animEffect transition="in" filter="blinds(horizontal)">
                                      <p:cBhvr>
                                        <p:cTn id="7" dur="500"/>
                                        <p:tgtEl>
                                          <p:spTgt spid="8386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38660"/>
                                        </p:tgtEl>
                                        <p:attrNameLst>
                                          <p:attrName>style.visibility</p:attrName>
                                        </p:attrNameLst>
                                      </p:cBhvr>
                                      <p:to>
                                        <p:strVal val="visible"/>
                                      </p:to>
                                    </p:set>
                                    <p:animEffect transition="in" filter="blinds(horizontal)">
                                      <p:cBhvr>
                                        <p:cTn id="10" dur="500"/>
                                        <p:tgtEl>
                                          <p:spTgt spid="838660"/>
                                        </p:tgtEl>
                                      </p:cBhvr>
                                    </p:animEffect>
                                  </p:childTnLst>
                                </p:cTn>
                              </p:par>
                              <p:par>
                                <p:cTn id="11" presetID="3" presetClass="entr" presetSubtype="10" fill="hold" nodeType="withEffect">
                                  <p:stCondLst>
                                    <p:cond delay="0"/>
                                  </p:stCondLst>
                                  <p:childTnLst>
                                    <p:set>
                                      <p:cBhvr>
                                        <p:cTn id="12" dur="1" fill="hold">
                                          <p:stCondLst>
                                            <p:cond delay="0"/>
                                          </p:stCondLst>
                                        </p:cTn>
                                        <p:tgtEl>
                                          <p:spTgt spid="838659"/>
                                        </p:tgtEl>
                                        <p:attrNameLst>
                                          <p:attrName>style.visibility</p:attrName>
                                        </p:attrNameLst>
                                      </p:cBhvr>
                                      <p:to>
                                        <p:strVal val="visible"/>
                                      </p:to>
                                    </p:set>
                                    <p:animEffect transition="in" filter="blinds(horizontal)">
                                      <p:cBhvr>
                                        <p:cTn id="13" dur="500"/>
                                        <p:tgtEl>
                                          <p:spTgt spid="8386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38662"/>
                                        </p:tgtEl>
                                        <p:attrNameLst>
                                          <p:attrName>style.visibility</p:attrName>
                                        </p:attrNameLst>
                                      </p:cBhvr>
                                      <p:to>
                                        <p:strVal val="visible"/>
                                      </p:to>
                                    </p:set>
                                    <p:animEffect transition="in" filter="blinds(horizontal)">
                                      <p:cBhvr>
                                        <p:cTn id="18" dur="500"/>
                                        <p:tgtEl>
                                          <p:spTgt spid="838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58" grpId="0"/>
      <p:bldP spid="838660" grpId="0"/>
      <p:bldP spid="83866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ctrTitle"/>
          </p:nvPr>
        </p:nvSpPr>
        <p:spPr/>
        <p:txBody>
          <a:bodyPr/>
          <a:lstStyle/>
          <a:p>
            <a:pPr algn="l" eaLnBrk="1" hangingPunct="1"/>
            <a:br>
              <a:rPr lang="de-DE" altLang="de-DE" sz="2400"/>
            </a:br>
            <a:r>
              <a:rPr lang="de-DE" altLang="de-DE" sz="2400"/>
              <a:t>B Lösungsvielfalt einschränken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77570"/>
                                        </p:tgtEl>
                                        <p:attrNameLst>
                                          <p:attrName>style.visibility</p:attrName>
                                        </p:attrNameLst>
                                      </p:cBhvr>
                                      <p:to>
                                        <p:strVal val="visible"/>
                                      </p:to>
                                    </p:set>
                                    <p:animEffect transition="in" filter="blinds(horizontal)">
                                      <p:cBhvr>
                                        <p:cTn id="7" dur="500"/>
                                        <p:tgtEl>
                                          <p:spTgt spid="877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570"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7025</Words>
  <Application>Microsoft Office PowerPoint</Application>
  <PresentationFormat>Bildschirmpräsentation (4:3)</PresentationFormat>
  <Paragraphs>1314</Paragraphs>
  <Slides>135</Slides>
  <Notes>3</Notes>
  <HiddenSlides>9</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135</vt:i4>
      </vt:variant>
    </vt:vector>
  </HeadingPairs>
  <TitlesOfParts>
    <vt:vector size="141" baseType="lpstr">
      <vt:lpstr>Arial</vt:lpstr>
      <vt:lpstr>Arial Narrow</vt:lpstr>
      <vt:lpstr>Symbol</vt:lpstr>
      <vt:lpstr>Times New Roman</vt:lpstr>
      <vt:lpstr>Standarddesign</vt:lpstr>
      <vt:lpstr>CorelDRAW</vt:lpstr>
      <vt:lpstr>Hinweis</vt:lpstr>
      <vt:lpstr>PowerPoint-Präsentation</vt:lpstr>
      <vt:lpstr>Ich wünsche Ihnen ein erfolgreiches Semester!</vt:lpstr>
      <vt:lpstr>Herzlich Willkommen zum Projekt Produktentwicklung und Industriedesign 1</vt:lpstr>
      <vt:lpstr>PowerPoint-Präsentation</vt:lpstr>
      <vt:lpstr>Anwesenheitsliste</vt:lpstr>
      <vt:lpstr> I) Lernziele und Organisation</vt:lpstr>
      <vt:lpstr>Was ist das besondere am Projekt?</vt:lpstr>
      <vt:lpstr>Überfachliches Lernziel: Teamarbeit</vt:lpstr>
      <vt:lpstr>Überfachliches Lernziel: Selbstorganisation</vt:lpstr>
      <vt:lpstr>Fachliches Lernziel: Selbständiges Lösen von konstruktiven Problemen</vt:lpstr>
      <vt:lpstr>Modul und Prüfungsleistung (PL) Produktentwicklung und Industriedesign 1 (Projekt) </vt:lpstr>
      <vt:lpstr>Standardliteratur Projekt</vt:lpstr>
      <vt:lpstr>Standardliteratur Projekt</vt:lpstr>
      <vt:lpstr>Standardliteratur Projekt</vt:lpstr>
      <vt:lpstr>Standardliteratur Projekt</vt:lpstr>
      <vt:lpstr> Gruppeneinteilung und Aufgabenausgabe</vt:lpstr>
      <vt:lpstr>Projekt PE_ID_1</vt:lpstr>
      <vt:lpstr>Gruppeneinteilung</vt:lpstr>
      <vt:lpstr>Aufgabe, Infoblatt</vt:lpstr>
      <vt:lpstr>Terminplan</vt:lpstr>
      <vt:lpstr>PowerPoint-Präsentation</vt:lpstr>
      <vt:lpstr> II) Einführung in die Methodik der Produktentwicklung und der Problemlösung  1. VDI 2221 2. Klären und Präzisieren der Aufgabe 3. Konzipieren 4. Entwerfen 5. Ausarbeiten</vt:lpstr>
      <vt:lpstr>Hinweis</vt:lpstr>
      <vt:lpstr>Literaturhinweise</vt:lpstr>
      <vt:lpstr> 1 Konstruktionsmethodik  nach VDI 2221</vt:lpstr>
      <vt:lpstr>B Konstruktionsmethodik nach VDI 2221</vt:lpstr>
      <vt:lpstr>Ergebnisse der Hauptphasen des Konstruktionsprozesses nach VDI 2221</vt:lpstr>
      <vt:lpstr> 2 Klären und Präzisieren  der Aufgabe</vt:lpstr>
      <vt:lpstr>PowerPoint-Präsentation</vt:lpstr>
      <vt:lpstr>Quellen für Entwicklungs-/Konstruktionsaufträge</vt:lpstr>
      <vt:lpstr>Klären und Präzisieren der Aufgabenstellung</vt:lpstr>
      <vt:lpstr>Was ist eine Anforderungsliste?</vt:lpstr>
      <vt:lpstr>Warum eine Anforderungsliste?</vt:lpstr>
      <vt:lpstr>Einordnung der Anforderungsliste in den Produktentwicklungsprozeß</vt:lpstr>
      <vt:lpstr>Anforderungsarten</vt:lpstr>
      <vt:lpstr>Methode (Handlungsanweisung) zum  Klären und Präzisieren der Aufgabe</vt:lpstr>
      <vt:lpstr>1. Wesenskern der Aufgabe erkennen</vt:lpstr>
      <vt:lpstr>1. Wesenskern der Aufgabe erkennen – Beispiel 1</vt:lpstr>
      <vt:lpstr>1. Wesenskern der Aufgabe erkennen – Beispiel 2 </vt:lpstr>
      <vt:lpstr>2. Sammeln vor Anforderungen</vt:lpstr>
      <vt:lpstr>2.1 Sammeln von Anforderungen mit Prozeß- und Systembetrachtungen</vt:lpstr>
      <vt:lpstr>2.2 Sammeln von Anforderungen mit Hilfe von Checklisten</vt:lpstr>
      <vt:lpstr>2.2 Sammeln von Anforderungen mit Hilfe von Checklisten I) Einsatz der Leitlinie mit Hauptmerkmalen (Pahl / Beitz)</vt:lpstr>
      <vt:lpstr>Anweisung zur Arbeit mit Checklisten</vt:lpstr>
      <vt:lpstr>2.2 Sammeln von Anforderungen mit Hilfe von Checklisten  II) Einsatz der Checkliste nach Lebenslaufphasen (Birkhofer)</vt:lpstr>
      <vt:lpstr>Zusätzliche Arbeitshinweise zur Checkliste II nach Lebenslaufphasen</vt:lpstr>
      <vt:lpstr>WICHTIG</vt:lpstr>
      <vt:lpstr>3. Ordnen der Anforderungen</vt:lpstr>
      <vt:lpstr>4. Klassifizieren der Anforderungen</vt:lpstr>
      <vt:lpstr>5. Anforderungen dokumentieren</vt:lpstr>
      <vt:lpstr>Formaler Aufbau einer Anforderungsliste</vt:lpstr>
      <vt:lpstr>Formaler Aufbau einer  Anforderungsliste</vt:lpstr>
      <vt:lpstr>6. Anforderungsliste prüfen und validieren</vt:lpstr>
      <vt:lpstr>7. Anforderungsliste freigeben</vt:lpstr>
      <vt:lpstr>Praxis der Anforderungsliste im Unternehmensalltag</vt:lpstr>
      <vt:lpstr>Fortschreiben von Anforderungslisten</vt:lpstr>
      <vt:lpstr>PowerPoint-Präsentation</vt:lpstr>
      <vt:lpstr> 3 Konzipieren</vt:lpstr>
      <vt:lpstr>Arbeitsschritte beim Konzipieren</vt:lpstr>
      <vt:lpstr> 1. Funktionsstruktur aufstellen</vt:lpstr>
      <vt:lpstr>Energie-, Stoff- und Signalumsatz in technischen Systemen</vt:lpstr>
      <vt:lpstr>Maschine, Apparat, Gerät: Hauptflüsse</vt:lpstr>
      <vt:lpstr>Energie-, Stoff- und Signalumsatz in technischen Systemen (Beispiele)</vt:lpstr>
      <vt:lpstr>Energie, Stoff- und Signalumsatz in technischen Systemen</vt:lpstr>
      <vt:lpstr>Funktion</vt:lpstr>
      <vt:lpstr>Funktionszusammenhang: Funktionsstruktur </vt:lpstr>
      <vt:lpstr>Zweck einer Funktionsstruktur</vt:lpstr>
      <vt:lpstr>Haupt- und Nebenfunktionen</vt:lpstr>
      <vt:lpstr>Entwicklung der Funktionsstruktur eines  Systems zum Verpacken von Teppichfliesen 1</vt:lpstr>
      <vt:lpstr>Entwicklung der Funktionsstruktur eines  Systems zum Verpacken von Teppichfliesen 2</vt:lpstr>
      <vt:lpstr>Entwicklung der Funktionsstruktur einer Kartoffel-Vollernte-Maschine</vt:lpstr>
      <vt:lpstr> 2. Suchen von Wirkprinzipien zum  Erfüllen der Teilfunktionen  (Suchen von Lösungen für Teilfunktionen)</vt:lpstr>
      <vt:lpstr>Wirkzusammenhang: Wirkstruktur</vt:lpstr>
      <vt:lpstr>Wirkprinzip = Lösung für eine Teilfunktion</vt:lpstr>
      <vt:lpstr>Wirkprinzipien bestehen aus physikalischen Effekten und stofflichen und geometrischen Merkmalen</vt:lpstr>
      <vt:lpstr> Methoden zur Lösungssuche beim Konzipieren (auch zur Lösungssuche beim Entwerfen und Ausarbeiten geeignet)</vt:lpstr>
      <vt:lpstr>Methoden zur Lösungssuche</vt:lpstr>
      <vt:lpstr>Konventionelle Hilfsmittel</vt:lpstr>
      <vt:lpstr>Intuitive Arbeitsweise (Intuition)</vt:lpstr>
      <vt:lpstr>Intuitive Methoden zur Lösungsfindung</vt:lpstr>
      <vt:lpstr>Brainstorming</vt:lpstr>
      <vt:lpstr>Brainwriting</vt:lpstr>
      <vt:lpstr>Assoziationshilfe zum Anregen der Kreativität</vt:lpstr>
      <vt:lpstr>Diskursive Methoden zur Lösungsfindung</vt:lpstr>
      <vt:lpstr>Variationsmerkmale zum systematischen Finden von Lösungen 1   Wirkgeometrie, Wirkbewegung und prinzipielle Stoffeigenschaften</vt:lpstr>
      <vt:lpstr>Variationsmerkmale zum systematischen Finden von Lösungen 2  Energiearten, physikalische Effekte und Erscheinungsformen</vt:lpstr>
      <vt:lpstr>Anwendung von Variationsmerkmalen im Rahmen der Methode des gedanklichen Vorwärtsschreitens </vt:lpstr>
      <vt:lpstr>PowerPoint-Präsentation</vt:lpstr>
      <vt:lpstr>Anwendung von Variationsmerkmalen und Ordnungsschema zum Generieren von Lösungen</vt:lpstr>
      <vt:lpstr>Verwendung von Konstruktionskatalogen</vt:lpstr>
      <vt:lpstr>Arbeitsschritte beim Konzipieren</vt:lpstr>
      <vt:lpstr> 3. Kombinieren der Wirkprinzipien zur  Wirkstruktur und Auswählen  geeigneter Kombinationen</vt:lpstr>
      <vt:lpstr>Methode zur Lösungskombination</vt:lpstr>
      <vt:lpstr> A Morphologischen Kasten erstellen</vt:lpstr>
      <vt:lpstr>A Morphologischen Kasten erstellen</vt:lpstr>
      <vt:lpstr>Teilfunktionen aus Funktionsstruktur (Beispiel Kartoffel-Vollernte-Maschine)</vt:lpstr>
      <vt:lpstr>Morphologischer Kasten für Kartoffel-Vollernte-Maschine (hier nur Hauptfunktionen)</vt:lpstr>
      <vt:lpstr> B Lösungsvielfalt einschränken</vt:lpstr>
      <vt:lpstr>Strategien zur Einschränkung der Lösungsvielfalt</vt:lpstr>
      <vt:lpstr>Lösungsvielfalt einschränken</vt:lpstr>
      <vt:lpstr>Lösungsvielfalt einschränken</vt:lpstr>
      <vt:lpstr>Lösungsvielfalt einschränken  Auswahlliste</vt:lpstr>
      <vt:lpstr>Auswahlliste</vt:lpstr>
      <vt:lpstr>Hinweise zum Arbeiten mit der Auswahlliste</vt:lpstr>
      <vt:lpstr>Ergebnis nach Anwendungen der Strategien 1 – 4 Reduzierter Morphologischer Kasten</vt:lpstr>
      <vt:lpstr>Lösungsvielfalt reduzieren Verträgliche Gesamtlösungen kombinieren: Lösungsstammbaum und Verträglichkeitsmatrix</vt:lpstr>
      <vt:lpstr>Lösungsstammbaum und Verträglichkeitsmatrix</vt:lpstr>
      <vt:lpstr>PowerPoint-Präsentation</vt:lpstr>
      <vt:lpstr> 4. Konkretisieren der Lösungsprinzipien</vt:lpstr>
      <vt:lpstr>Konkretisiertes Lösungsprinzip</vt:lpstr>
      <vt:lpstr>Konkretisiertes Lösungsprinzip (Prinziplösung)  für eine Kartoffel-Vollernte-Maschine</vt:lpstr>
      <vt:lpstr>Konkretisiertes Lösungsprinzip (Prinziplösung) für ein einstufiges Zahnradgetriebe  (Konstruktionsaufgabe 2. Semester) </vt:lpstr>
      <vt:lpstr>Konkretisiertes Lösungsprinzip (Prinziplösung)  für eine Klemmvorrichtung</vt:lpstr>
      <vt:lpstr> 4 konkretisierte Lösungsprinzipien (Prinziplösungen)  für einen Stoßprüfstand</vt:lpstr>
      <vt:lpstr> 5. Bewerten von Lösungsvarianten</vt:lpstr>
      <vt:lpstr>Bewerten und Festlegen des Konzepts (Prinzipielle Lösung)</vt:lpstr>
      <vt:lpstr>ADAC Kindersitzbewertung 2009</vt:lpstr>
      <vt:lpstr>Bewerten von Lösungsvarianten</vt:lpstr>
      <vt:lpstr>Bewerten von Lösungsvarianten</vt:lpstr>
      <vt:lpstr>1. Bewertungskriterien (BWK) im Team erkennen</vt:lpstr>
      <vt:lpstr>PowerPoint-Präsentation</vt:lpstr>
      <vt:lpstr>Herleiten von BWK anhand Leitlinie zum Finden von Bewertungskriterien beim Konzipieren</vt:lpstr>
      <vt:lpstr>Anweisung zur Arbeit mit der Leitlinie</vt:lpstr>
      <vt:lpstr>Hinweise zur Ermittlung von Bewertungskriterien  beim Konzipieren</vt:lpstr>
      <vt:lpstr>2. Bewertungskriterien im Team gewichten</vt:lpstr>
      <vt:lpstr>Projekt PE ID 1: Bewertungskriterien mit vereinfachtem  Binärvergleich gewichten</vt:lpstr>
      <vt:lpstr>Projekt PE ID 1: Bewertungskriterien mit vereinfachtem  Binärvergleich gewichten</vt:lpstr>
      <vt:lpstr>3. Eigenschaftsgrößen im Team zusammenstellen</vt:lpstr>
      <vt:lpstr>4. Lösungsvarianten im Team nach Werteskala bewerten</vt:lpstr>
      <vt:lpstr>Bewertungsschritte 5 &amp; 6</vt:lpstr>
      <vt:lpstr>7. Schwachstellen im Team erkennen</vt:lpstr>
      <vt:lpstr>Bewerten beim Konzipieren (Beispiel)</vt:lpstr>
      <vt:lpstr>Beispiele zum Konzipieren</vt:lpstr>
      <vt:lpstr>PowerPoint-Präsentation</vt:lpstr>
    </vt:vector>
  </TitlesOfParts>
  <Company>FB2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Schiefer</dc:creator>
  <cp:lastModifiedBy>Ekkehard</cp:lastModifiedBy>
  <cp:revision>950</cp:revision>
  <cp:lastPrinted>2016-10-18T12:31:50Z</cp:lastPrinted>
  <dcterms:created xsi:type="dcterms:W3CDTF">2008-03-27T15:07:20Z</dcterms:created>
  <dcterms:modified xsi:type="dcterms:W3CDTF">2025-03-18T11:35:31Z</dcterms:modified>
</cp:coreProperties>
</file>