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1" r:id="rId2"/>
    <p:sldId id="406" r:id="rId3"/>
    <p:sldId id="446" r:id="rId4"/>
    <p:sldId id="412" r:id="rId5"/>
    <p:sldId id="411" r:id="rId6"/>
    <p:sldId id="392" r:id="rId7"/>
    <p:sldId id="393" r:id="rId8"/>
    <p:sldId id="394" r:id="rId9"/>
    <p:sldId id="443" r:id="rId10"/>
    <p:sldId id="444" r:id="rId11"/>
    <p:sldId id="416" r:id="rId12"/>
    <p:sldId id="415" r:id="rId13"/>
    <p:sldId id="418" r:id="rId14"/>
    <p:sldId id="420" r:id="rId15"/>
    <p:sldId id="419" r:id="rId16"/>
    <p:sldId id="421" r:id="rId17"/>
    <p:sldId id="423" r:id="rId18"/>
    <p:sldId id="425" r:id="rId19"/>
    <p:sldId id="442" r:id="rId20"/>
    <p:sldId id="445" r:id="rId21"/>
    <p:sldId id="447" r:id="rId22"/>
    <p:sldId id="448" r:id="rId23"/>
    <p:sldId id="450" r:id="rId24"/>
    <p:sldId id="449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0" d="100"/>
          <a:sy n="80" d="100"/>
        </p:scale>
        <p:origin x="5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2068F1-04C2-41B7-A231-8748C642EF39}" type="datetimeFigureOut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8E76F9-1C9B-40CB-827C-16639A329B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47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/>
            </a:lvl1pPr>
          </a:lstStyle>
          <a:p>
            <a:pPr>
              <a:defRPr/>
            </a:pPr>
            <a:fld id="{2DD5E401-3E2E-46B1-AB97-92F8937D249A}" type="datetimeFigureOut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/>
            </a:lvl1pPr>
          </a:lstStyle>
          <a:p>
            <a:pPr>
              <a:defRPr/>
            </a:pPr>
            <a:fld id="{70E43021-96FE-479B-9346-322E0FB556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0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6.png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pn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" Target="../slides/slide9.xml"/><Relationship Id="rId7" Type="http://schemas.openxmlformats.org/officeDocument/2006/relationships/oleObject" Target="../embeddings/oleObject2.bin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" Target="../slides/slide10.xml"/><Relationship Id="rId7" Type="http://schemas.openxmlformats.org/officeDocument/2006/relationships/oleObject" Target="../embeddings/oleObject2.bin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138" y="5859728"/>
            <a:ext cx="5827340" cy="40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140" y="4820342"/>
            <a:ext cx="5748984" cy="8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44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4259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302" y="4757266"/>
            <a:ext cx="6332457" cy="19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99304" y="7061523"/>
            <a:ext cx="5828738" cy="338554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664577" name="Object 1"/>
          <p:cNvGraphicFramePr>
            <a:graphicFrameLocks noChangeAspect="1"/>
          </p:cNvGraphicFramePr>
          <p:nvPr/>
        </p:nvGraphicFramePr>
        <p:xfrm>
          <a:off x="1031060" y="7061522"/>
          <a:ext cx="295553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Formel" r:id="rId5" imgW="2565400" imgH="1371600" progId="Equation.3">
                  <p:embed/>
                </p:oleObj>
              </mc:Choice>
              <mc:Fallback>
                <p:oleObj name="Formel" r:id="rId5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60" y="7061522"/>
                        <a:ext cx="295553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959101" y="8933731"/>
            <a:ext cx="3267978" cy="1098106"/>
          </a:xfrm>
          <a:prstGeom prst="rect">
            <a:avLst/>
          </a:prstGeom>
        </p:spPr>
        <p:txBody>
          <a:bodyPr wrap="none" lIns="91805" tIns="45903" rIns="91805" bIns="45903">
            <a:spAutoFit/>
          </a:bodyPr>
          <a:lstStyle/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 + i)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</a:p>
          <a:p>
            <a:endParaRPr lang="de-DE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3.000.000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(1,08)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20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13.982.871,43 </a:t>
            </a:r>
            <a:endParaRPr lang="de-DE" sz="1400" b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59101" y="9797828"/>
            <a:ext cx="5684817" cy="307740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Endwert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Einmalzahlung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also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höher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7599" y="5237812"/>
            <a:ext cx="421704" cy="2389286"/>
          </a:xfrm>
          <a:prstGeom prst="rect">
            <a:avLst/>
          </a:prstGeom>
          <a:noFill/>
        </p:spPr>
        <p:txBody>
          <a:bodyPr wrap="square" lIns="91842" tIns="45921" rIns="91842" bIns="45921" rtlCol="0">
            <a:spAutoFit/>
          </a:bodyPr>
          <a:lstStyle/>
          <a:p>
            <a:r>
              <a:rPr lang="de-DE" dirty="0" smtClean="0"/>
              <a:t>1.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49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4259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302" y="4757266"/>
            <a:ext cx="6332457" cy="19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99304" y="7061523"/>
            <a:ext cx="5828738" cy="338554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664577" name="Object 1"/>
          <p:cNvGraphicFramePr>
            <a:graphicFrameLocks noChangeAspect="1"/>
          </p:cNvGraphicFramePr>
          <p:nvPr/>
        </p:nvGraphicFramePr>
        <p:xfrm>
          <a:off x="1031060" y="7061522"/>
          <a:ext cx="295553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Formel" r:id="rId5" imgW="2565400" imgH="1371600" progId="Equation.3">
                  <p:embed/>
                </p:oleObj>
              </mc:Choice>
              <mc:Fallback>
                <p:oleObj name="Formel" r:id="rId5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60" y="7061522"/>
                        <a:ext cx="295553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959101" y="8933731"/>
            <a:ext cx="3267978" cy="1098106"/>
          </a:xfrm>
          <a:prstGeom prst="rect">
            <a:avLst/>
          </a:prstGeom>
        </p:spPr>
        <p:txBody>
          <a:bodyPr wrap="none" lIns="91805" tIns="45903" rIns="91805" bIns="45903">
            <a:spAutoFit/>
          </a:bodyPr>
          <a:lstStyle/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 + i)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</a:p>
          <a:p>
            <a:endParaRPr lang="de-DE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3.000.000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(1,08)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20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13.982.871,43 </a:t>
            </a:r>
            <a:endParaRPr lang="de-DE" sz="1400" b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59101" y="9797828"/>
            <a:ext cx="5684817" cy="307740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Endwert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Einmalzahlung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also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höher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7599" y="5237812"/>
            <a:ext cx="421704" cy="2389286"/>
          </a:xfrm>
          <a:prstGeom prst="rect">
            <a:avLst/>
          </a:prstGeom>
          <a:noFill/>
        </p:spPr>
        <p:txBody>
          <a:bodyPr wrap="square" lIns="91842" tIns="45921" rIns="91842" bIns="45921" rtlCol="0">
            <a:spAutoFit/>
          </a:bodyPr>
          <a:lstStyle/>
          <a:p>
            <a:r>
              <a:rPr lang="de-DE" dirty="0" smtClean="0"/>
              <a:t>1.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49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43021-96FE-479B-9346-322E0FB5568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7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43021-96FE-479B-9346-322E0FB5568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7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43021-96FE-479B-9346-322E0FB5568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7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178" y="5117310"/>
            <a:ext cx="6042969" cy="17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43224" y="7061523"/>
            <a:ext cx="4461503" cy="376709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dirty="0" err="1" smtClean="0"/>
              <a:t>Beispiel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varrierende</a:t>
            </a:r>
            <a:r>
              <a:rPr lang="en-GB" dirty="0" smtClean="0"/>
              <a:t> </a:t>
            </a:r>
            <a:r>
              <a:rPr lang="en-GB" dirty="0" err="1" smtClean="0"/>
              <a:t>Raten</a:t>
            </a:r>
            <a:endParaRPr lang="en-GB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053369" y="7997628"/>
          <a:ext cx="154271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Formel" r:id="rId5" imgW="1193800" imgH="723900" progId="Equation.3">
                  <p:embed/>
                </p:oleObj>
              </mc:Choice>
              <mc:Fallback>
                <p:oleObj name="Formel" r:id="rId5" imgW="1193800" imgH="7239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69" y="7997628"/>
                        <a:ext cx="1542714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4" name="Object 2"/>
          <p:cNvGraphicFramePr>
            <a:graphicFrameLocks noChangeAspect="1"/>
          </p:cNvGraphicFramePr>
          <p:nvPr/>
        </p:nvGraphicFramePr>
        <p:xfrm>
          <a:off x="2038495" y="8213650"/>
          <a:ext cx="18783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Formel" r:id="rId7" imgW="1879600" imgH="457200" progId="Equation.3">
                  <p:embed/>
                </p:oleObj>
              </mc:Choice>
              <mc:Fallback>
                <p:oleObj name="Formel" r:id="rId7" imgW="1879600" imgH="457200" progId="Equation.3">
                  <p:embed/>
                  <p:pic>
                    <p:nvPicPr>
                      <p:cNvPr id="65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495" y="8213650"/>
                        <a:ext cx="18783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99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178" y="5117310"/>
            <a:ext cx="6042969" cy="17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43224" y="7061523"/>
            <a:ext cx="4461503" cy="376709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dirty="0" err="1" smtClean="0"/>
              <a:t>Beispiel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varrierende</a:t>
            </a:r>
            <a:r>
              <a:rPr lang="en-GB" dirty="0" smtClean="0"/>
              <a:t> </a:t>
            </a:r>
            <a:r>
              <a:rPr lang="en-GB" dirty="0" err="1" smtClean="0"/>
              <a:t>Raten</a:t>
            </a:r>
            <a:endParaRPr lang="en-GB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053369" y="7997628"/>
          <a:ext cx="154271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Formel" r:id="rId5" imgW="1193800" imgH="723900" progId="Equation.3">
                  <p:embed/>
                </p:oleObj>
              </mc:Choice>
              <mc:Fallback>
                <p:oleObj name="Formel" r:id="rId5" imgW="1193800" imgH="7239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69" y="7997628"/>
                        <a:ext cx="1542714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4" name="Object 2"/>
          <p:cNvGraphicFramePr>
            <a:graphicFrameLocks noChangeAspect="1"/>
          </p:cNvGraphicFramePr>
          <p:nvPr/>
        </p:nvGraphicFramePr>
        <p:xfrm>
          <a:off x="2038495" y="8213650"/>
          <a:ext cx="18783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Formel" r:id="rId7" imgW="1879600" imgH="457200" progId="Equation.3">
                  <p:embed/>
                </p:oleObj>
              </mc:Choice>
              <mc:Fallback>
                <p:oleObj name="Formel" r:id="rId7" imgW="1879600" imgH="457200" progId="Equation.3">
                  <p:embed/>
                  <p:pic>
                    <p:nvPicPr>
                      <p:cNvPr id="65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495" y="8213650"/>
                        <a:ext cx="18783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66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405" y="5785484"/>
            <a:ext cx="5519025" cy="14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22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4259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302" y="4757266"/>
            <a:ext cx="6332457" cy="19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99304" y="7061523"/>
            <a:ext cx="5828738" cy="338554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664577" name="Object 1"/>
          <p:cNvGraphicFramePr>
            <a:graphicFrameLocks noChangeAspect="1"/>
          </p:cNvGraphicFramePr>
          <p:nvPr/>
        </p:nvGraphicFramePr>
        <p:xfrm>
          <a:off x="1031060" y="7061522"/>
          <a:ext cx="295553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Formel" r:id="rId5" imgW="2565400" imgH="1371600" progId="Equation.3">
                  <p:embed/>
                </p:oleObj>
              </mc:Choice>
              <mc:Fallback>
                <p:oleObj name="Formel" r:id="rId5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60" y="7061522"/>
                        <a:ext cx="295553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959101" y="8933731"/>
            <a:ext cx="3267978" cy="1098106"/>
          </a:xfrm>
          <a:prstGeom prst="rect">
            <a:avLst/>
          </a:prstGeom>
        </p:spPr>
        <p:txBody>
          <a:bodyPr wrap="none" lIns="91805" tIns="45903" rIns="91805" bIns="45903">
            <a:spAutoFit/>
          </a:bodyPr>
          <a:lstStyle/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 + i)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</a:p>
          <a:p>
            <a:endParaRPr lang="de-DE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3.000.000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(1,08)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20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13.982.871,43 </a:t>
            </a:r>
            <a:endParaRPr lang="de-DE" sz="1400" b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59101" y="9797828"/>
            <a:ext cx="5684817" cy="307740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Endwert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Einmalzahlung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also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höher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7599" y="5237812"/>
            <a:ext cx="421704" cy="2389286"/>
          </a:xfrm>
          <a:prstGeom prst="rect">
            <a:avLst/>
          </a:prstGeom>
          <a:noFill/>
        </p:spPr>
        <p:txBody>
          <a:bodyPr wrap="square" lIns="91842" tIns="45921" rIns="91842" bIns="45921" rtlCol="0">
            <a:spAutoFit/>
          </a:bodyPr>
          <a:lstStyle/>
          <a:p>
            <a:r>
              <a:rPr lang="de-DE" dirty="0" smtClean="0"/>
              <a:t>1.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49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8E91-6CAD-4217-A91B-1137173944CD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259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302" y="4757266"/>
            <a:ext cx="6332457" cy="19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99304" y="7061523"/>
            <a:ext cx="5828738" cy="338554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664577" name="Object 1"/>
          <p:cNvGraphicFramePr>
            <a:graphicFrameLocks noChangeAspect="1"/>
          </p:cNvGraphicFramePr>
          <p:nvPr/>
        </p:nvGraphicFramePr>
        <p:xfrm>
          <a:off x="1031060" y="7061522"/>
          <a:ext cx="295553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Formel" r:id="rId5" imgW="2565400" imgH="1371600" progId="Equation.3">
                  <p:embed/>
                </p:oleObj>
              </mc:Choice>
              <mc:Fallback>
                <p:oleObj name="Formel" r:id="rId5" imgW="25654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60" y="7061522"/>
                        <a:ext cx="295553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959101" y="8933731"/>
            <a:ext cx="3267978" cy="1098106"/>
          </a:xfrm>
          <a:prstGeom prst="rect">
            <a:avLst/>
          </a:prstGeom>
        </p:spPr>
        <p:txBody>
          <a:bodyPr wrap="none" lIns="91805" tIns="45903" rIns="91805" bIns="45903">
            <a:spAutoFit/>
          </a:bodyPr>
          <a:lstStyle/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 + i)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</a:p>
          <a:p>
            <a:endParaRPr lang="de-DE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= 3.000.000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 (1,08)</a:t>
            </a:r>
            <a:r>
              <a:rPr lang="de-DE" sz="1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20 </a:t>
            </a:r>
            <a:r>
              <a:rPr lang="de-DE" sz="1400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13.982.871,43 </a:t>
            </a:r>
            <a:endParaRPr lang="de-DE" sz="1400" b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59101" y="9797828"/>
            <a:ext cx="5684817" cy="307740"/>
          </a:xfrm>
          <a:prstGeom prst="rect">
            <a:avLst/>
          </a:prstGeom>
          <a:noFill/>
        </p:spPr>
        <p:txBody>
          <a:bodyPr wrap="square" lIns="91805" tIns="45903" rIns="91805" bIns="45903" rtlCol="0">
            <a:spAutoFit/>
          </a:bodyPr>
          <a:lstStyle/>
          <a:p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Endwert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Einmalzahlung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also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höher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7599" y="5237812"/>
            <a:ext cx="421704" cy="2389286"/>
          </a:xfrm>
          <a:prstGeom prst="rect">
            <a:avLst/>
          </a:prstGeom>
          <a:noFill/>
        </p:spPr>
        <p:txBody>
          <a:bodyPr wrap="square" lIns="91842" tIns="45921" rIns="91842" bIns="45921" rtlCol="0">
            <a:spAutoFit/>
          </a:bodyPr>
          <a:lstStyle/>
          <a:p>
            <a:r>
              <a:rPr lang="de-DE" dirty="0" smtClean="0"/>
              <a:t>1.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49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5194-D416-49BC-A63C-345457E31DD2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0032-6398-454E-BD3E-0DAFB59076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1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F406-ED33-4F9F-B4FB-37C06A86BC4D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2E21-36A2-448F-A744-924A0B6411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3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498B-0828-40E4-AF4A-F3DE7B937A81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5B15-50A6-4998-AA57-BEC7ACA0B5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0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71B9-B531-4D36-9190-7E967C411EDE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6025-D7C1-40F4-96CB-4AC99416CB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4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399D-BCB2-4763-9218-143073EF3C5F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619C-B887-41EF-9BEC-D3978439F2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40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5B3F-E6E1-4EB5-891E-BF373A3CD412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00CA-1417-4D12-B7E7-544114CB4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34B-C794-41F1-BA3E-1B9EA4F325B4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F10D-289D-4DC8-8C8A-0A1E63533E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AD87-3D8C-44B2-A3DF-8C993941CF02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64E4-61EF-4490-9994-8A2DAB739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11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7C7C-52B3-41EC-99A3-C69ECECD3070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00DB-CDBB-4718-B90A-9DE203A045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42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8DED-61DA-45E2-B785-F257DB30E86E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766-6E78-434F-A604-787463337C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4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925C-138D-45FD-8FF4-EEA4FFFA1B43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0592-EAEC-4E8C-989C-B37CD56409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1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  <a:endParaRPr lang="de-DE" alt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  <a:endParaRPr lang="de-DE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6DA29-15E7-4171-ABC7-788EA12E2B87}" type="datetime1">
              <a:rPr lang="de-DE"/>
              <a:pPr>
                <a:defRPr/>
              </a:pPr>
              <a:t>21.11.2022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/>
              <a:t>Karin Boenkost - Dr. Peter Lambe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C475A-EF3C-42F0-94E2-7DCA7BDC9C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nsen-berechnen.de/kreditrechner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body" idx="1"/>
          </p:nvPr>
        </p:nvSpPr>
        <p:spPr>
          <a:xfrm>
            <a:off x="1332928" y="3726210"/>
            <a:ext cx="7271519" cy="2151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indent="-363538">
              <a:lnSpc>
                <a:spcPct val="150000"/>
              </a:lnSpc>
              <a:spcBef>
                <a:spcPts val="0"/>
              </a:spcBef>
            </a:pPr>
            <a:r>
              <a:rPr lang="de-DE" altLang="de-DE" sz="1800" dirty="0"/>
              <a:t>Raten &amp; Renten = periodische Ein-/</a:t>
            </a:r>
            <a:r>
              <a:rPr lang="de-DE" altLang="de-DE" sz="1800" dirty="0" smtClean="0"/>
              <a:t>Auszahlungen</a:t>
            </a:r>
          </a:p>
          <a:p>
            <a:pPr marL="763588" lvl="1" indent="-363538">
              <a:lnSpc>
                <a:spcPct val="150000"/>
              </a:lnSpc>
              <a:spcBef>
                <a:spcPts val="0"/>
              </a:spcBef>
            </a:pPr>
            <a:r>
              <a:rPr lang="de-DE" altLang="de-DE" sz="1400" dirty="0" smtClean="0"/>
              <a:t>im </a:t>
            </a:r>
            <a:r>
              <a:rPr lang="de-DE" altLang="de-DE" sz="1400" dirty="0"/>
              <a:t>Zinseszinsmodell </a:t>
            </a:r>
            <a:r>
              <a:rPr lang="de-DE" altLang="de-DE" sz="1400" dirty="0" smtClean="0"/>
              <a:t> (</a:t>
            </a:r>
            <a:r>
              <a:rPr lang="de-DE" altLang="de-DE" sz="1400" dirty="0"/>
              <a:t>geometrische </a:t>
            </a:r>
            <a:r>
              <a:rPr lang="de-DE" altLang="de-DE" sz="1400" dirty="0" smtClean="0"/>
              <a:t>Reihen)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 smtClean="0"/>
              <a:t>2.9 - 2.16 = </a:t>
            </a:r>
            <a:r>
              <a:rPr lang="de-DE" sz="1400" b="1" dirty="0" smtClean="0">
                <a:latin typeface="Calibri" pitchFamily="34" charset="0"/>
              </a:rPr>
              <a:t>Aufgabe II-21 </a:t>
            </a:r>
            <a:r>
              <a:rPr lang="de-DE" sz="1400" b="1" dirty="0">
                <a:latin typeface="Calibri" pitchFamily="34" charset="0"/>
              </a:rPr>
              <a:t>(</a:t>
            </a:r>
            <a:r>
              <a:rPr lang="de-DE" sz="1400" b="1" dirty="0" smtClean="0">
                <a:latin typeface="Calibri" pitchFamily="34" charset="0"/>
              </a:rPr>
              <a:t>ähnlich)</a:t>
            </a:r>
            <a:endParaRPr lang="de-DE" altLang="de-DE" sz="1400" dirty="0"/>
          </a:p>
        </p:txBody>
      </p:sp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71" y="836712"/>
            <a:ext cx="2709290" cy="180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itle 1"/>
          <p:cNvSpPr>
            <a:spLocks/>
          </p:cNvSpPr>
          <p:nvPr/>
        </p:nvSpPr>
        <p:spPr bwMode="auto">
          <a:xfrm>
            <a:off x="1259632" y="1916832"/>
            <a:ext cx="43195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Finanzmathematik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311875" y="320368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/>
              <a:t>Aufgaben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480131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sz="1800" b="1" dirty="0">
                <a:solidFill>
                  <a:schemeClr val="tx1"/>
                </a:solidFill>
                <a:cs typeface="Arial" charset="0"/>
              </a:rPr>
              <a:t>Aufgabe 2.14 </a:t>
            </a:r>
            <a:r>
              <a:rPr lang="de-DE" sz="1800" b="1" dirty="0" smtClean="0">
                <a:cs typeface="Arial" charset="0"/>
              </a:rPr>
              <a:t>Ratenkauf   -  </a:t>
            </a:r>
            <a:r>
              <a:rPr lang="de-DE" sz="1800" b="1" dirty="0">
                <a:solidFill>
                  <a:schemeClr val="tx1"/>
                </a:solidFill>
                <a:cs typeface="Arial" charset="0"/>
              </a:rPr>
              <a:t>„Ich bin doch nicht blöd!“ </a:t>
            </a:r>
            <a:r>
              <a:rPr lang="de-DE" sz="1800" b="1" dirty="0" smtClean="0">
                <a:solidFill>
                  <a:schemeClr val="tx1"/>
                </a:solidFill>
                <a:cs typeface="Arial" charset="0"/>
              </a:rPr>
              <a:t>-</a:t>
            </a:r>
            <a:endParaRPr lang="de-DE" sz="1800" b="1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>
                <a:solidFill>
                  <a:schemeClr val="tx1"/>
                </a:solidFill>
                <a:cs typeface="Arial" charset="0"/>
              </a:rPr>
              <a:t>Ein Elektronikmarkt bietet das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XPhone10 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für 479 € an.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>
                <a:solidFill>
                  <a:schemeClr val="tx1"/>
                </a:solidFill>
                <a:cs typeface="Arial" charset="0"/>
              </a:rPr>
              <a:t>Welche monatliche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Rate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müssen Sie bezahlen, wenn sie das Finanzierungsangebot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mit einem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effektivem Jahreszins von </a:t>
            </a:r>
            <a:r>
              <a:rPr lang="de-DE" sz="1800" b="1" dirty="0" smtClean="0">
                <a:solidFill>
                  <a:srgbClr val="FF0000"/>
                </a:solidFill>
                <a:cs typeface="Arial" charset="0"/>
              </a:rPr>
              <a:t>1%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annehmen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und der Kauf nach einem Jahr abgeschlossen sein soll?</a:t>
            </a: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>
                <a:solidFill>
                  <a:schemeClr val="tx1"/>
                </a:solidFill>
                <a:cs typeface="Arial" charset="0"/>
              </a:rPr>
              <a:t>Die Ratenzahlungen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sollen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planmäßig am </a:t>
            </a:r>
            <a:r>
              <a:rPr lang="de-DE" sz="1800" dirty="0">
                <a:cs typeface="Arial" charset="0"/>
              </a:rPr>
              <a:t>Monatsende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 erfolgen.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Lösung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Erst den effektiven Periodenzins, dann den Barwert der Ratenstaffel berechnen …. der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Barwert der Ratenstaffel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muss gerade</a:t>
            </a:r>
            <a:b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genau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479 € betragen.</a:t>
            </a:r>
            <a:b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Antwort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:	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Es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wird teurer: 40,13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€</a:t>
            </a:r>
          </a:p>
          <a:p>
            <a:pPr marL="342900" indent="-342900">
              <a:spcBef>
                <a:spcPct val="0"/>
              </a:spcBef>
              <a:buAutoNum type="alphaLcParenR" startAt="2"/>
            </a:pPr>
            <a:endParaRPr lang="de-DE" sz="1800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263525" indent="-263525"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263525" indent="-263525">
              <a:spcBef>
                <a:spcPct val="0"/>
              </a:spcBef>
            </a:pPr>
            <a:endParaRPr lang="de-DE" sz="1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Wirtschaftsmathematik - Kap. II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337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3" y="4617567"/>
            <a:ext cx="8046637" cy="1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39552" y="1124744"/>
                <a:ext cx="7848872" cy="48817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Aufgabe 2.15    Sparverträge mit nachschüssigen Raten</a:t>
                </a:r>
                <a:endParaRPr lang="de-DE" dirty="0"/>
              </a:p>
              <a:p>
                <a:r>
                  <a:rPr lang="de-DE" dirty="0" smtClean="0"/>
                  <a:t>Wie viele Jahre muss in einen Ratensparvertrag (Einzahlung von 500 Euro jeweils zum Jahresende) eingezahlt werden, um bei einem Zinssatz von 4 % p. a. ein Endkapital von mindestens 15.500 Euro zu erzielen?</a:t>
                </a:r>
              </a:p>
              <a:p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				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28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2800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de-DE" sz="2800" b="0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800" i="1" dirty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800" b="0" i="1" dirty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  <m:t>1+0,04</m:t>
                                </m:r>
                                <m:r>
                                  <a:rPr lang="de-DE" sz="2800" b="0" i="1" dirty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∙ </m:t>
                                </m:r>
                                <m:f>
                                  <m:fPr>
                                    <m:ctrlPr>
                                      <a:rPr lang="de-DE" sz="2800" i="1" dirty="0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800" b="0" i="1" dirty="0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15500</m:t>
                                    </m:r>
                                  </m:num>
                                  <m:den>
                                    <m:r>
                                      <a:rPr lang="de-DE" sz="2800" b="0" i="1" dirty="0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500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de-DE" sz="2800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de-DE" sz="2800" b="0" i="1" dirty="0" err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800" i="1" dirty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800" b="0" i="1" dirty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  <m:t>1,04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de-DE" sz="20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de-DE" sz="2000" i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	</a:t>
                </a:r>
                <a:r>
                  <a:rPr lang="de-DE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= </a:t>
                </a:r>
                <a:r>
                  <a:rPr lang="de-DE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20,56249877</a:t>
                </a: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Es müsste mindestens 21 Jahre eingezahlt werden.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----------------------------------------------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Probe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K</a:t>
                </a:r>
                <a:r>
                  <a:rPr lang="de-DE" baseline="-25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20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= 500*(1-1,04^20)/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1-1,04) =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14889,04</a:t>
                </a:r>
              </a:p>
              <a:p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K</a:t>
                </a:r>
                <a:r>
                  <a:rPr lang="de-DE" baseline="-25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21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=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500*(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1-1,04^21)/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1-1,04) =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15984,60</a:t>
                </a:r>
              </a:p>
              <a:p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7848872" cy="4881721"/>
              </a:xfrm>
              <a:prstGeom prst="rect">
                <a:avLst/>
              </a:prstGeom>
              <a:blipFill rotWithShape="1">
                <a:blip r:embed="rId4"/>
                <a:stretch>
                  <a:fillRect l="-699" t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89201"/>
              </p:ext>
            </p:extLst>
          </p:nvPr>
        </p:nvGraphicFramePr>
        <p:xfrm>
          <a:off x="1187624" y="2492896"/>
          <a:ext cx="27368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Formel" r:id="rId5" imgW="1549400" imgH="698500" progId="Equation.3">
                  <p:embed/>
                </p:oleObj>
              </mc:Choice>
              <mc:Fallback>
                <p:oleObj name="Formel" r:id="rId5" imgW="1549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92896"/>
                        <a:ext cx="27368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30710"/>
              </p:ext>
            </p:extLst>
          </p:nvPr>
        </p:nvGraphicFramePr>
        <p:xfrm>
          <a:off x="1514178" y="5085184"/>
          <a:ext cx="16176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Formel" r:id="rId7" imgW="914400" imgH="444240" progId="Equation.3">
                  <p:embed/>
                </p:oleObj>
              </mc:Choice>
              <mc:Fallback>
                <p:oleObj name="Formel" r:id="rId7" imgW="914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178" y="5085184"/>
                        <a:ext cx="1617662" cy="78581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363117" y="4221088"/>
            <a:ext cx="22156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Aufrunden !!!</a:t>
            </a:r>
          </a:p>
        </p:txBody>
      </p:sp>
    </p:spTree>
    <p:extLst>
      <p:ext uri="{BB962C8B-B14F-4D97-AF65-F5344CB8AC3E}">
        <p14:creationId xmlns:p14="http://schemas.microsoft.com/office/powerpoint/2010/main" val="36472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Wirtschaftsmathematik - Kap. II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7200" y="35010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9896" y="1124744"/>
            <a:ext cx="8219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n-lt"/>
              </a:rPr>
              <a:t>Aufgabe </a:t>
            </a:r>
            <a:r>
              <a:rPr lang="de-DE" b="1" dirty="0" smtClean="0">
                <a:latin typeface="+mn-lt"/>
              </a:rPr>
              <a:t>2.16    Ähnlich zu Aufgabe II-21</a:t>
            </a:r>
          </a:p>
          <a:p>
            <a:r>
              <a:rPr lang="de-DE" dirty="0" smtClean="0">
                <a:latin typeface="+mn-lt"/>
              </a:rPr>
              <a:t>Sie haben in einer Lotterie gewonnen. </a:t>
            </a:r>
          </a:p>
          <a:p>
            <a:r>
              <a:rPr lang="de-DE" dirty="0" smtClean="0">
                <a:latin typeface="+mn-lt"/>
              </a:rPr>
              <a:t>Als Hauptpreis können Sie unter folgenden Alternativen wählen:</a:t>
            </a:r>
          </a:p>
          <a:p>
            <a:endParaRPr lang="de-DE" dirty="0">
              <a:latin typeface="+mn-lt"/>
            </a:endParaRPr>
          </a:p>
          <a:p>
            <a:pPr marL="342900" indent="-342900">
              <a:buAutoNum type="alphaUcParenBoth"/>
            </a:pPr>
            <a:r>
              <a:rPr lang="de-DE" dirty="0" smtClean="0">
                <a:latin typeface="+mn-lt"/>
              </a:rPr>
              <a:t>Zahlung von 20 Raten à 300.000€, jeweils zum Jahresbeginn</a:t>
            </a:r>
          </a:p>
          <a:p>
            <a:pPr marL="342900" indent="-342900">
              <a:buAutoNum type="alphaUcParenBoth"/>
            </a:pPr>
            <a:r>
              <a:rPr lang="de-DE" dirty="0" smtClean="0">
                <a:latin typeface="+mn-lt"/>
              </a:rPr>
              <a:t>Einmalige Zahlung von 3 Mio.€ sofort</a:t>
            </a:r>
          </a:p>
          <a:p>
            <a:endParaRPr lang="de-DE" dirty="0">
              <a:latin typeface="+mn-lt"/>
            </a:endParaRPr>
          </a:p>
          <a:p>
            <a:pPr marL="450850" indent="-450850">
              <a:buAutoNum type="arabicPeriod"/>
            </a:pPr>
            <a:r>
              <a:rPr lang="de-DE" dirty="0" smtClean="0">
                <a:latin typeface="+mn-lt"/>
              </a:rPr>
              <a:t>Für welche Alternative würden Sie sich entscheiden, wenn der zugrunde liegende    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Prozentsatz 8% betragen </a:t>
            </a:r>
            <a:r>
              <a:rPr lang="de-DE" dirty="0">
                <a:latin typeface="+mn-lt"/>
              </a:rPr>
              <a:t>würde ? </a:t>
            </a:r>
            <a:br>
              <a:rPr lang="de-DE" dirty="0">
                <a:latin typeface="+mn-lt"/>
              </a:rPr>
            </a:br>
            <a:r>
              <a:rPr lang="de-DE" dirty="0" smtClean="0">
                <a:latin typeface="+mn-lt"/>
              </a:rPr>
              <a:t>Berechnen </a:t>
            </a:r>
            <a:r>
              <a:rPr lang="de-DE" dirty="0">
                <a:latin typeface="+mn-lt"/>
              </a:rPr>
              <a:t>Sie </a:t>
            </a:r>
            <a:r>
              <a:rPr lang="de-DE" dirty="0" smtClean="0">
                <a:latin typeface="+mn-lt"/>
              </a:rPr>
              <a:t>dazu den </a:t>
            </a:r>
            <a:r>
              <a:rPr lang="de-DE" dirty="0">
                <a:latin typeface="+mn-lt"/>
              </a:rPr>
              <a:t>Barwert </a:t>
            </a:r>
            <a:r>
              <a:rPr lang="de-DE" dirty="0" smtClean="0">
                <a:latin typeface="+mn-lt"/>
              </a:rPr>
              <a:t>beider </a:t>
            </a:r>
            <a:r>
              <a:rPr lang="de-DE" dirty="0">
                <a:latin typeface="+mn-lt"/>
              </a:rPr>
              <a:t>Alternativen.</a:t>
            </a:r>
            <a:endParaRPr lang="de-DE" dirty="0" smtClean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r>
              <a:rPr lang="de-DE" dirty="0" smtClean="0">
                <a:latin typeface="+mn-lt"/>
              </a:rPr>
              <a:t>2.     Vergleichen Sie beide Alternativen, indem Sie das Endkapital nach 20 Jahren       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        berechnen, wenn das Geld vollständig zu 8% p.a. angelegt würde.</a:t>
            </a:r>
          </a:p>
          <a:p>
            <a:endParaRPr lang="de-DE" dirty="0" smtClean="0">
              <a:latin typeface="+mn-lt"/>
            </a:endParaRPr>
          </a:p>
          <a:p>
            <a:r>
              <a:rPr lang="de-DE" dirty="0" smtClean="0">
                <a:latin typeface="+mn-lt"/>
              </a:rPr>
              <a:t>3.     Ab welchem Zinssatz lohnt sich die Annahme der Einmalzahlung ?	</a:t>
            </a:r>
            <a:endParaRPr lang="de-DE" dirty="0">
              <a:latin typeface="+mn-lt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</p:spTree>
    <p:extLst>
      <p:ext uri="{BB962C8B-B14F-4D97-AF65-F5344CB8AC3E}">
        <p14:creationId xmlns:p14="http://schemas.microsoft.com/office/powerpoint/2010/main" val="37709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7200" y="35010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9896" y="1124744"/>
                <a:ext cx="8219256" cy="438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+mn-lt"/>
                  </a:rPr>
                  <a:t>Aufgabe 2.16   </a:t>
                </a:r>
                <a:r>
                  <a:rPr lang="de-DE" b="1" dirty="0" smtClean="0">
                    <a:latin typeface="+mn-lt"/>
                  </a:rPr>
                  <a:t> Ähnlich </a:t>
                </a:r>
                <a:r>
                  <a:rPr lang="de-DE" b="1" dirty="0">
                    <a:latin typeface="+mn-lt"/>
                  </a:rPr>
                  <a:t>zu Aufgabe II-21</a:t>
                </a:r>
              </a:p>
              <a:p>
                <a:r>
                  <a:rPr lang="de-DE" dirty="0" smtClean="0">
                    <a:latin typeface="+mn-lt"/>
                  </a:rPr>
                  <a:t>Sie haben in einer Lotterie gewonnen. Als Hauptpreis können Sie unter folgenden Alternativen wählen:</a:t>
                </a:r>
              </a:p>
              <a:p>
                <a:endParaRPr lang="de-DE" dirty="0">
                  <a:latin typeface="+mn-lt"/>
                </a:endParaRPr>
              </a:p>
              <a:p>
                <a:pPr marL="342900" indent="-342900">
                  <a:buAutoNum type="alphaUcParenBoth"/>
                </a:pPr>
                <a:r>
                  <a:rPr lang="de-DE" dirty="0" smtClean="0">
                    <a:latin typeface="+mn-lt"/>
                  </a:rPr>
                  <a:t>Zahlung von 20 Raten à 300.000€, jeweils zum Jahresbeginn</a:t>
                </a:r>
              </a:p>
              <a:p>
                <a:pPr marL="342900" indent="-342900">
                  <a:buAutoNum type="alphaUcParenBoth"/>
                </a:pPr>
                <a:r>
                  <a:rPr lang="de-DE" dirty="0" smtClean="0">
                    <a:latin typeface="+mn-lt"/>
                  </a:rPr>
                  <a:t>Einmalige Zahlung von 3 Mio.€ sofort</a:t>
                </a:r>
              </a:p>
              <a:p>
                <a:endParaRPr lang="de-DE" dirty="0">
                  <a:latin typeface="+mn-lt"/>
                </a:endParaRPr>
              </a:p>
              <a:p>
                <a:pPr marL="450850" indent="-450850">
                  <a:buAutoNum type="arabicPeriod"/>
                </a:pPr>
                <a:r>
                  <a:rPr lang="de-DE" dirty="0" smtClean="0">
                    <a:latin typeface="+mn-lt"/>
                  </a:rPr>
                  <a:t>Für welche Alternative würden Sie sich entscheiden, wenn der zugrunde liegende     </a:t>
                </a:r>
                <a:br>
                  <a:rPr lang="de-DE" dirty="0" smtClean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Prozentsatz 8% betragen </a:t>
                </a:r>
                <a:r>
                  <a:rPr lang="de-DE" dirty="0">
                    <a:latin typeface="+mn-lt"/>
                  </a:rPr>
                  <a:t>würde ? </a:t>
                </a:r>
                <a:br>
                  <a:rPr lang="de-DE" dirty="0">
                    <a:latin typeface="+mn-lt"/>
                  </a:rPr>
                </a:br>
                <a:r>
                  <a:rPr lang="de-DE" dirty="0" smtClean="0">
                    <a:latin typeface="+mn-lt"/>
                  </a:rPr>
                  <a:t>Berechnen </a:t>
                </a:r>
                <a:r>
                  <a:rPr lang="de-DE" dirty="0">
                    <a:latin typeface="+mn-lt"/>
                  </a:rPr>
                  <a:t>Sie </a:t>
                </a:r>
                <a:r>
                  <a:rPr lang="de-DE" dirty="0" smtClean="0">
                    <a:latin typeface="+mn-lt"/>
                  </a:rPr>
                  <a:t>dazu den </a:t>
                </a:r>
                <a:r>
                  <a:rPr lang="de-DE" dirty="0">
                    <a:latin typeface="+mn-lt"/>
                  </a:rPr>
                  <a:t>Barwert </a:t>
                </a:r>
                <a:r>
                  <a:rPr lang="de-DE" dirty="0" smtClean="0">
                    <a:latin typeface="+mn-lt"/>
                  </a:rPr>
                  <a:t>beider </a:t>
                </a:r>
                <a:r>
                  <a:rPr lang="de-DE" dirty="0">
                    <a:latin typeface="+mn-lt"/>
                  </a:rPr>
                  <a:t>Alternativen.</a:t>
                </a:r>
                <a:endParaRPr lang="de-DE" dirty="0" smtClean="0">
                  <a:latin typeface="+mn-lt"/>
                </a:endParaRPr>
              </a:p>
              <a:p>
                <a:endParaRPr lang="de-DE" dirty="0">
                  <a:latin typeface="+mn-lt"/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Lösung: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1−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den>
                    </m:f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=300.000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den>
                    </m:f>
                    <m:r>
                      <a:rPr lang="de-D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3.181.079,76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&gt;3 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𝑀𝑖𝑜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Antwort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: Der Barwert der Ratenstaffel ist höher als 3 Mio. Also sollte man die Ratenstaffel wählen.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6" y="1124744"/>
                <a:ext cx="8219256" cy="4389535"/>
              </a:xfrm>
              <a:prstGeom prst="rect">
                <a:avLst/>
              </a:prstGeom>
              <a:blipFill rotWithShape="1">
                <a:blip r:embed="rId3"/>
                <a:stretch>
                  <a:fillRect l="-593" t="-694" r="-3410" b="-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3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Wirtschaftsmathematik - Kap. II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7200" y="35010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9896" y="1124744"/>
                <a:ext cx="8219256" cy="5377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+mn-lt"/>
                  </a:rPr>
                  <a:t>Aufgabe 2.16   </a:t>
                </a:r>
                <a:r>
                  <a:rPr lang="de-DE" b="1" dirty="0" smtClean="0">
                    <a:latin typeface="+mn-lt"/>
                  </a:rPr>
                  <a:t> Ähnlich </a:t>
                </a:r>
                <a:r>
                  <a:rPr lang="de-DE" b="1" dirty="0">
                    <a:latin typeface="+mn-lt"/>
                  </a:rPr>
                  <a:t>zu Aufgabe II-21</a:t>
                </a:r>
              </a:p>
              <a:p>
                <a:r>
                  <a:rPr lang="de-DE" dirty="0" smtClean="0">
                    <a:latin typeface="+mn-lt"/>
                  </a:rPr>
                  <a:t>Sie haben in einer Lotterie gewonnen. Als Hauptpreis können Sie unter folgenden Alternativen wählen:</a:t>
                </a:r>
              </a:p>
              <a:p>
                <a:endParaRPr lang="de-DE" dirty="0">
                  <a:latin typeface="+mn-lt"/>
                </a:endParaRPr>
              </a:p>
              <a:p>
                <a:pPr marL="342900" indent="-342900">
                  <a:buAutoNum type="alphaUcParenBoth"/>
                </a:pPr>
                <a:r>
                  <a:rPr lang="de-DE" dirty="0" smtClean="0">
                    <a:latin typeface="+mn-lt"/>
                  </a:rPr>
                  <a:t>Zahlung von 20 Raten à 300.000€, jeweils zum Jahresbeginn</a:t>
                </a:r>
              </a:p>
              <a:p>
                <a:pPr marL="342900" indent="-342900">
                  <a:buAutoNum type="alphaUcParenBoth"/>
                </a:pPr>
                <a:r>
                  <a:rPr lang="de-DE" dirty="0" smtClean="0">
                    <a:latin typeface="+mn-lt"/>
                  </a:rPr>
                  <a:t>Einmalige Zahlung von 3 Mio.€ sofort</a:t>
                </a:r>
              </a:p>
              <a:p>
                <a:endParaRPr lang="de-DE" dirty="0">
                  <a:latin typeface="+mn-lt"/>
                </a:endParaRPr>
              </a:p>
              <a:p>
                <a:pPr marL="342900" indent="-342900">
                  <a:buAutoNum type="arabicPeriod" startAt="2"/>
                </a:pPr>
                <a:r>
                  <a:rPr lang="de-DE" dirty="0" smtClean="0">
                    <a:latin typeface="+mn-lt"/>
                  </a:rPr>
                  <a:t>Vergleichen Sie beide Alternativen, indem Sie das Endkapital nach 20 Jahren        berechnen, wenn das Geld vollständig zu 8% p.a. angelegt würde.</a:t>
                </a:r>
              </a:p>
              <a:p>
                <a:pPr marL="342900" indent="-342900">
                  <a:buAutoNum type="arabicPeriod" startAt="2"/>
                </a:pPr>
                <a:endParaRPr lang="de-DE" dirty="0">
                  <a:latin typeface="+mn-lt"/>
                </a:endParaRPr>
              </a:p>
              <a:p>
                <a:r>
                  <a:rPr lang="de-DE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Lösung:      </a:t>
                </a:r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𝑟</m:t>
                      </m:r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𝑞</m:t>
                      </m:r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1−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r>
                        <a:rPr lang="de-D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14.826.876,43</m:t>
                      </m:r>
                    </m:oMath>
                  </m:oMathPara>
                </a14:m>
                <a:r>
                  <a:rPr lang="de-DE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Cambria Math"/>
                  </a:rPr>
                  <a:t/>
                </a:r>
                <a:br>
                  <a:rPr lang="de-DE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Cambria Math"/>
                  </a:rPr>
                </a:br>
                <a:endParaRPr lang="de-DE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de-DE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de-D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13.982.871,43</m:t>
                      </m:r>
                    </m:oMath>
                  </m:oMathPara>
                </a14:m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Cambria Math"/>
                </a:endParaRPr>
              </a:p>
              <a:p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Antwort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:   Bei 8%-</a:t>
                </a:r>
                <a:r>
                  <a:rPr lang="de-DE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iger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Verzinsung sollte man die Ratenstaffel wählen, denn sie hat auch das höhere Endkapital.</a:t>
                </a:r>
              </a:p>
              <a:p>
                <a:pPr marL="342900" indent="-342900">
                  <a:buAutoNum type="arabicPeriod" startAt="2"/>
                </a:pPr>
                <a:endParaRPr lang="de-DE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6" y="1124744"/>
                <a:ext cx="8219256" cy="5377306"/>
              </a:xfrm>
              <a:prstGeom prst="rect">
                <a:avLst/>
              </a:prstGeom>
              <a:blipFill rotWithShape="1">
                <a:blip r:embed="rId3"/>
                <a:stretch>
                  <a:fillRect l="-593" t="-5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</p:spTree>
    <p:extLst>
      <p:ext uri="{BB962C8B-B14F-4D97-AF65-F5344CB8AC3E}">
        <p14:creationId xmlns:p14="http://schemas.microsoft.com/office/powerpoint/2010/main" val="2834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7200" y="35010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9896" y="1124744"/>
                <a:ext cx="8219256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+mn-lt"/>
                  </a:rPr>
                  <a:t>Aufgabe 2.16   </a:t>
                </a:r>
                <a:r>
                  <a:rPr lang="de-DE" b="1" dirty="0" smtClean="0">
                    <a:latin typeface="+mn-lt"/>
                  </a:rPr>
                  <a:t> Ähnlich </a:t>
                </a:r>
                <a:r>
                  <a:rPr lang="de-DE" b="1" dirty="0">
                    <a:latin typeface="+mn-lt"/>
                  </a:rPr>
                  <a:t>zu Aufgabe II-21</a:t>
                </a:r>
              </a:p>
              <a:p>
                <a:r>
                  <a:rPr lang="de-DE" dirty="0" smtClean="0">
                    <a:latin typeface="+mn-lt"/>
                  </a:rPr>
                  <a:t>Sie haben in einer Lotterie gewonnen. Als Hauptpreis können Sie unter folgenden Alternativen wählen:</a:t>
                </a:r>
              </a:p>
              <a:p>
                <a:endParaRPr lang="de-DE" dirty="0">
                  <a:latin typeface="+mn-lt"/>
                </a:endParaRPr>
              </a:p>
              <a:p>
                <a:pPr marL="342900" indent="-342900">
                  <a:buAutoNum type="alphaUcParenBoth"/>
                </a:pPr>
                <a:r>
                  <a:rPr lang="de-DE" dirty="0" smtClean="0">
                    <a:latin typeface="+mn-lt"/>
                  </a:rPr>
                  <a:t>Zahlung von 20 Raten à 300.000€, jeweils zum Jahresbeginn</a:t>
                </a:r>
              </a:p>
              <a:p>
                <a:pPr marL="342900" indent="-342900">
                  <a:buAutoNum type="alphaUcParenBoth"/>
                </a:pPr>
                <a:r>
                  <a:rPr lang="de-DE" dirty="0" smtClean="0">
                    <a:latin typeface="+mn-lt"/>
                  </a:rPr>
                  <a:t>Einmalige Zahlung von 3 Mio.€ sofort</a:t>
                </a:r>
              </a:p>
              <a:p>
                <a:endParaRPr lang="de-DE" dirty="0">
                  <a:latin typeface="+mn-lt"/>
                </a:endParaRPr>
              </a:p>
              <a:p>
                <a:pPr marL="342900" indent="-342900">
                  <a:buAutoNum type="arabicPeriod" startAt="3"/>
                </a:pPr>
                <a:r>
                  <a:rPr lang="de-DE" dirty="0" smtClean="0">
                    <a:latin typeface="+mn-lt"/>
                  </a:rPr>
                  <a:t>Ab welchem Zinssatz lohnt sich die Annahme der Einmalzahlung ?</a:t>
                </a: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Lösung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: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 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hlinkClick r:id="rId3"/>
                  </a:rPr>
                  <a:t>http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hlinkClick r:id="rId3"/>
                  </a:rPr>
                  <a:t>://www.zinsen-berechnen.de/kreditrechner.php</a:t>
                </a:r>
                <a:r>
                  <a:rPr lang="de-DE" dirty="0">
                    <a:latin typeface="+mn-lt"/>
                    <a:hlinkClick r:id="rId3"/>
                  </a:rPr>
                  <a:t> </a:t>
                </a:r>
                <a:endParaRPr lang="de-DE" dirty="0" smtClean="0">
                  <a:latin typeface="+mn-lt"/>
                </a:endParaRPr>
              </a:p>
              <a:p>
                <a:endParaRPr lang="de-DE" dirty="0" smtClean="0">
                  <a:latin typeface="+mn-lt"/>
                </a:endParaRPr>
              </a:p>
              <a:p>
                <a:endParaRPr lang="de-DE" dirty="0">
                  <a:latin typeface="+mn-lt"/>
                </a:endParaRPr>
              </a:p>
              <a:p>
                <a:endParaRPr lang="de-DE" dirty="0" smtClean="0">
                  <a:latin typeface="+mn-lt"/>
                </a:endParaRPr>
              </a:p>
              <a:p>
                <a:endParaRPr lang="de-DE" dirty="0">
                  <a:latin typeface="+mn-lt"/>
                </a:endParaRPr>
              </a:p>
              <a:p>
                <a:endParaRPr lang="de-DE" dirty="0" smtClean="0">
                  <a:latin typeface="+mn-lt"/>
                </a:endParaRPr>
              </a:p>
              <a:p>
                <a:endParaRPr lang="de-DE" dirty="0">
                  <a:latin typeface="+mn-lt"/>
                </a:endParaRPr>
              </a:p>
              <a:p>
                <a:endParaRPr lang="de-DE" dirty="0" smtClean="0">
                  <a:latin typeface="+mn-lt"/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Antwort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: Die Annahme des Einmalbetrages lohnt sich nur bei hohen Zinsen, genauer ab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=8,92%</m:t>
                    </m:r>
                  </m:oMath>
                </a14:m>
                <a:r>
                  <a:rPr lang="de-DE" dirty="0">
                    <a:latin typeface="+mn-lt"/>
                  </a:rPr>
                  <a:t>	</a:t>
                </a:r>
                <a:r>
                  <a:rPr lang="de-DE" dirty="0" smtClean="0">
                    <a:latin typeface="+mn-lt"/>
                  </a:rPr>
                  <a:t>	</a:t>
                </a:r>
                <a:endParaRPr lang="de-DE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6" y="1124744"/>
                <a:ext cx="8219256" cy="5355312"/>
              </a:xfrm>
              <a:prstGeom prst="rect">
                <a:avLst/>
              </a:prstGeom>
              <a:blipFill rotWithShape="1">
                <a:blip r:embed="rId4"/>
                <a:stretch>
                  <a:fillRect l="-593" t="-569" b="-9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3465835" cy="182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13943"/>
            <a:ext cx="61166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2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l"/>
            <a:r>
              <a:rPr lang="de-DE" sz="1800" b="1" dirty="0">
                <a:latin typeface="+mn-lt"/>
              </a:rPr>
              <a:t>Aufgabe </a:t>
            </a:r>
            <a:r>
              <a:rPr lang="de-DE" sz="1800" b="1" dirty="0" smtClean="0">
                <a:latin typeface="+mn-lt"/>
              </a:rPr>
              <a:t>2.16    Ähnlich </a:t>
            </a:r>
            <a:r>
              <a:rPr lang="de-DE" sz="1800" b="1" dirty="0">
                <a:latin typeface="+mn-lt"/>
              </a:rPr>
              <a:t>zu Aufgabe II-21</a:t>
            </a:r>
            <a:br>
              <a:rPr lang="de-DE" sz="1800" b="1" dirty="0">
                <a:latin typeface="+mn-lt"/>
              </a:rPr>
            </a:br>
            <a:r>
              <a:rPr lang="de-DE" sz="1800" dirty="0">
                <a:latin typeface="+mn-lt"/>
              </a:rPr>
              <a:t>Sie haben in einer Lotterie gewonnen. Als Hauptpreis können Sie unter folgenden Alternativen wählen</a:t>
            </a:r>
            <a:r>
              <a:rPr lang="de-DE" sz="1800" dirty="0" smtClean="0">
                <a:latin typeface="+mn-lt"/>
              </a:rPr>
              <a:t>:  </a:t>
            </a:r>
            <a:br>
              <a:rPr lang="de-DE" sz="1800" dirty="0" smtClean="0">
                <a:latin typeface="+mn-lt"/>
              </a:rPr>
            </a:br>
            <a:r>
              <a:rPr lang="de-DE" sz="1800" i="1" cap="small" dirty="0" smtClean="0">
                <a:latin typeface="+mn-lt"/>
              </a:rPr>
              <a:t>                             3 </a:t>
            </a:r>
            <a:r>
              <a:rPr lang="de-DE" sz="1800" i="1" cap="small" dirty="0" err="1" smtClean="0">
                <a:latin typeface="+mn-lt"/>
              </a:rPr>
              <a:t>mio</a:t>
            </a:r>
            <a:r>
              <a:rPr lang="de-DE" sz="1800" i="1" cap="small" dirty="0" smtClean="0">
                <a:latin typeface="+mn-lt"/>
              </a:rPr>
              <a:t> sofort     </a:t>
            </a:r>
            <a:r>
              <a:rPr lang="de-DE" sz="1800" b="1" dirty="0" smtClean="0">
                <a:latin typeface="+mn-lt"/>
              </a:rPr>
              <a:t>oder</a:t>
            </a:r>
            <a:r>
              <a:rPr lang="de-DE" sz="1800" dirty="0" smtClean="0">
                <a:latin typeface="+mn-lt"/>
              </a:rPr>
              <a:t>     </a:t>
            </a:r>
            <a:r>
              <a:rPr lang="de-DE" sz="1800" i="1" cap="small" dirty="0" smtClean="0">
                <a:latin typeface="+mn-lt"/>
              </a:rPr>
              <a:t>300 </a:t>
            </a:r>
            <a:r>
              <a:rPr lang="de-DE" sz="1800" i="1" cap="small" dirty="0" err="1" smtClean="0">
                <a:latin typeface="+mn-lt"/>
              </a:rPr>
              <a:t>tsd.</a:t>
            </a:r>
            <a:r>
              <a:rPr lang="de-DE" sz="1800" i="1" cap="small" dirty="0" smtClean="0">
                <a:latin typeface="+mn-lt"/>
              </a:rPr>
              <a:t> 20 Jahre lang zu jedem Jahresbeginn</a:t>
            </a:r>
            <a:r>
              <a:rPr lang="de-DE" sz="1800" dirty="0" smtClean="0">
                <a:latin typeface="+mn-lt"/>
              </a:rPr>
              <a:t/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/>
            </a:r>
            <a:br>
              <a:rPr lang="de-DE" sz="1800" dirty="0" smtClean="0">
                <a:latin typeface="+mn-lt"/>
              </a:rPr>
            </a:b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Lösung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 mit EXCEL: bei einem Zins von 8.9196074% sind die beiden Alternativen gleichwertig</a:t>
            </a:r>
            <a:endParaRPr lang="de-DE" sz="1800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46025-D7C1-40F4-96CB-4AC99416CB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2535"/>
              </p:ext>
            </p:extLst>
          </p:nvPr>
        </p:nvGraphicFramePr>
        <p:xfrm>
          <a:off x="611560" y="2132856"/>
          <a:ext cx="783907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Arbeitsblatt" r:id="rId3" imgW="7839083" imgH="4200436" progId="Excel.Sheet.12">
                  <p:embed/>
                </p:oleObj>
              </mc:Choice>
              <mc:Fallback>
                <p:oleObj name="Arbeitsblatt" r:id="rId3" imgW="7839083" imgH="42004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132856"/>
                        <a:ext cx="7839075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Rectangle 6"/>
              <p:cNvSpPr>
                <a:spLocks noChangeArrowheads="1"/>
              </p:cNvSpPr>
              <p:nvPr/>
            </p:nvSpPr>
            <p:spPr bwMode="auto">
              <a:xfrm>
                <a:off x="540000" y="1124744"/>
                <a:ext cx="8064127" cy="4073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3525" indent="-263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hangingPunct="1"/>
                <a:r>
                  <a:rPr lang="de-DE" altLang="de-DE" b="1" dirty="0">
                    <a:latin typeface="Calibri" pitchFamily="34" charset="0"/>
                  </a:rPr>
                  <a:t>Aufgabe 2.17 </a:t>
                </a:r>
                <a14:m>
                  <m:oMath xmlns:m="http://schemas.openxmlformats.org/officeDocument/2006/math">
                    <m:r>
                      <a:rPr lang="de-DE" altLang="de-DE" b="1" i="1" dirty="0">
                        <a:latin typeface="Cambria Math"/>
                        <a:ea typeface="Cambria Math"/>
                      </a:rPr>
                      <m:t>− </m:t>
                    </m:r>
                  </m:oMath>
                </a14:m>
                <a:r>
                  <a:rPr lang="de-DE" altLang="de-DE" b="1" dirty="0">
                    <a:latin typeface="Calibri" pitchFamily="34" charset="0"/>
                  </a:rPr>
                  <a:t>Taschengeld </a:t>
                </a:r>
                <a:r>
                  <a:rPr lang="de-DE" altLang="de-DE" b="1" dirty="0" smtClean="0">
                    <a:latin typeface="Calibri" pitchFamily="34" charset="0"/>
                  </a:rPr>
                  <a:t>bei sofortiger Zinsverrechnung  </a:t>
                </a:r>
                <a:endParaRPr lang="de-DE" altLang="de-DE" b="1" dirty="0">
                  <a:latin typeface="Calibri" pitchFamily="34" charset="0"/>
                </a:endParaRPr>
              </a:p>
              <a:p>
                <a:pPr marL="0" indent="0" eaLnBrk="1" hangingPunct="1"/>
                <a:r>
                  <a:rPr lang="de-DE" altLang="de-DE" dirty="0">
                    <a:latin typeface="Calibri" pitchFamily="34" charset="0"/>
                  </a:rPr>
                  <a:t>Wie viel Kapital muss eine Familie auf einem </a:t>
                </a:r>
                <a:r>
                  <a:rPr lang="de-DE" altLang="de-DE" b="1" dirty="0">
                    <a:latin typeface="Calibri" pitchFamily="34" charset="0"/>
                  </a:rPr>
                  <a:t>Sparbuch</a:t>
                </a:r>
                <a:r>
                  <a:rPr lang="de-DE" altLang="de-DE" dirty="0">
                    <a:latin typeface="Calibri" pitchFamily="34" charset="0"/>
                  </a:rPr>
                  <a:t> zu 2% p.a. anlegen, sodass ihr Kind 3 € ohne Kapitalverlust </a:t>
                </a:r>
                <a:r>
                  <a:rPr lang="de-DE" altLang="de-DE" b="1" dirty="0">
                    <a:latin typeface="Calibri" pitchFamily="34" charset="0"/>
                  </a:rPr>
                  <a:t>pro Tag </a:t>
                </a:r>
                <a:r>
                  <a:rPr lang="de-DE" altLang="de-DE" dirty="0">
                    <a:latin typeface="Calibri" pitchFamily="34" charset="0"/>
                  </a:rPr>
                  <a:t>Taschengeld bekommt?</a:t>
                </a:r>
              </a:p>
              <a:p>
                <a:pPr marL="0" indent="0" eaLnBrk="1" hangingPunct="1"/>
                <a:r>
                  <a:rPr lang="de-DE" altLang="de-DE" dirty="0">
                    <a:latin typeface="Calibri" pitchFamily="34" charset="0"/>
                  </a:rPr>
                  <a:t>Zur Vereinfachung sei DCC = 30/360 und es gäbe keine Bankfeiertage:</a:t>
                </a:r>
              </a:p>
              <a:p>
                <a:pPr marL="0" indent="0" eaLnBrk="1" hangingPunct="1"/>
                <a:endParaRPr lang="de-DE" alt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pPr marL="0" indent="0" eaLnBrk="1" hangingPunct="1"/>
                <a:r>
                  <a:rPr lang="de-DE" alt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VARIANTE </a:t>
                </a:r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(C)</a:t>
                </a:r>
                <a:endParaRPr lang="de-DE" altLang="de-DE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pPr marL="0" indent="0" eaLnBrk="1" hangingPunct="1"/>
                <a:r>
                  <a:rPr lang="de-DE" altLang="de-DE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Das Konto hätte tägliche Zinsverrechnung ….  dann können wir mit dem Periodenzins für einen Tag  rechnen:</a:t>
                </a:r>
                <a:br>
                  <a:rPr lang="de-DE" altLang="de-DE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de-DE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altLang="de-DE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altLang="de-DE" sz="16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altLang="de-DE" sz="16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3€∙</m:t>
                      </m:r>
                      <m:f>
                        <m:fPr>
                          <m:ctrlPr>
                            <a:rPr lang="de-DE" altLang="de-DE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altLang="de-DE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360</m:t>
                          </m:r>
                        </m:num>
                        <m:den>
                          <m:r>
                            <a:rPr lang="de-DE" altLang="de-DE" sz="1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altLang="de-DE" sz="16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%</m:t>
                          </m:r>
                        </m:den>
                      </m:f>
                      <m:r>
                        <a:rPr lang="de-DE" altLang="de-DE" sz="16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=54.000 €</m:t>
                      </m:r>
                    </m:oMath>
                  </m:oMathPara>
                </a14:m>
                <a:r>
                  <a:rPr lang="de-DE" altLang="de-DE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/>
                </a:r>
                <a:br>
                  <a:rPr lang="de-DE" altLang="de-DE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</a:br>
                <a:endParaRPr lang="de-DE" altLang="de-DE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pPr marL="0" indent="0" eaLnBrk="1" hangingPunct="1"/>
                <a:r>
                  <a:rPr lang="de-DE" altLang="de-DE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TIP:  </a:t>
                </a:r>
              </a:p>
              <a:p>
                <a:pPr marL="0" indent="0" eaLnBrk="1" hangingPunct="1"/>
                <a:r>
                  <a:rPr lang="de-DE" altLang="de-DE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Ein Tag vorher </a:t>
                </a:r>
                <a:r>
                  <a:rPr lang="de-DE" altLang="de-DE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54.000 </a:t>
                </a:r>
                <a:r>
                  <a:rPr lang="de-DE" altLang="de-DE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€</a:t>
                </a:r>
                <a:r>
                  <a:rPr lang="de-DE" altLang="de-DE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 anlegen</a:t>
                </a:r>
                <a:r>
                  <a:rPr lang="de-DE" altLang="de-DE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, dann stehen am 1.1. des </a:t>
                </a:r>
                <a:r>
                  <a:rPr lang="de-DE" altLang="de-DE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Folgejahres, also ein Tag später,  </a:t>
                </a:r>
                <a:r>
                  <a:rPr lang="de-DE" altLang="de-DE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54.003 €</a:t>
                </a:r>
                <a:r>
                  <a:rPr lang="de-DE" altLang="de-DE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 </a:t>
                </a:r>
                <a:r>
                  <a:rPr lang="de-DE" altLang="de-DE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bereit</a:t>
                </a:r>
                <a:r>
                  <a:rPr lang="de-DE" altLang="de-DE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. </a:t>
                </a:r>
                <a:r>
                  <a:rPr lang="de-DE" altLang="de-DE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Die </a:t>
                </a:r>
                <a:r>
                  <a:rPr lang="de-DE" altLang="de-DE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„überflüssigen“ 3 € können abgehoben und für </a:t>
                </a:r>
                <a:r>
                  <a:rPr lang="de-DE" altLang="de-DE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das Taschengeld verwendet werden.</a:t>
                </a:r>
              </a:p>
            </p:txBody>
          </p:sp>
        </mc:Choice>
        <mc:Fallback xmlns="">
          <p:sp>
            <p:nvSpPr>
              <p:cNvPr id="6759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" y="1124744"/>
                <a:ext cx="8064127" cy="4073231"/>
              </a:xfrm>
              <a:prstGeom prst="rect">
                <a:avLst/>
              </a:prstGeom>
              <a:blipFill rotWithShape="1">
                <a:blip r:embed="rId2"/>
                <a:stretch>
                  <a:fillRect l="-832" t="-749" r="-1210" b="-10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591" name="Rectangle 6"/>
              <p:cNvSpPr>
                <a:spLocks noChangeArrowheads="1"/>
              </p:cNvSpPr>
              <p:nvPr/>
            </p:nvSpPr>
            <p:spPr bwMode="auto">
              <a:xfrm>
                <a:off x="540000" y="1124744"/>
                <a:ext cx="8064127" cy="4452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3525" indent="-263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 eaLnBrk="1" hangingPunct="1">
                  <a:lnSpc>
                    <a:spcPts val="2000"/>
                  </a:lnSpc>
                </a:pPr>
                <a:r>
                  <a:rPr lang="de-DE" altLang="de-DE" b="1" dirty="0" smtClean="0">
                    <a:latin typeface="+mj-lt"/>
                  </a:rPr>
                  <a:t>Aufgabe 2.20  </a:t>
                </a:r>
                <a:r>
                  <a:rPr lang="de-DE" altLang="de-DE" b="1" dirty="0">
                    <a:latin typeface="+mj-lt"/>
                  </a:rPr>
                  <a:t>– </a:t>
                </a:r>
                <a:r>
                  <a:rPr lang="de-DE" altLang="de-DE" b="1" dirty="0" smtClean="0">
                    <a:latin typeface="+mj-lt"/>
                  </a:rPr>
                  <a:t>Mehr Rente für die Oma! </a:t>
                </a:r>
                <a:br>
                  <a:rPr lang="de-DE" altLang="de-DE" b="1" dirty="0" smtClean="0">
                    <a:latin typeface="+mj-lt"/>
                  </a:rPr>
                </a:br>
                <a:r>
                  <a:rPr lang="de-DE" altLang="de-DE" dirty="0" smtClean="0">
                    <a:latin typeface="+mj-lt"/>
                  </a:rPr>
                  <a:t>Die </a:t>
                </a:r>
                <a:r>
                  <a:rPr lang="de-DE" altLang="de-DE" dirty="0">
                    <a:latin typeface="+mj-lt"/>
                  </a:rPr>
                  <a:t>Oma der Familie Acker </a:t>
                </a:r>
                <a:r>
                  <a:rPr lang="de-DE" altLang="de-DE" dirty="0" smtClean="0">
                    <a:latin typeface="+mj-lt"/>
                  </a:rPr>
                  <a:t>soll 500,00 </a:t>
                </a:r>
                <a:r>
                  <a:rPr lang="de-DE" altLang="de-DE" dirty="0">
                    <a:latin typeface="+mj-lt"/>
                  </a:rPr>
                  <a:t>€ Rente zusätzlich im Monat bekommen</a:t>
                </a:r>
                <a:r>
                  <a:rPr lang="de-DE" altLang="de-DE" dirty="0" smtClean="0">
                    <a:latin typeface="+mj-lt"/>
                  </a:rPr>
                  <a:t>.</a:t>
                </a:r>
                <a:br>
                  <a:rPr lang="de-DE" altLang="de-DE" dirty="0" smtClean="0">
                    <a:latin typeface="+mj-lt"/>
                  </a:rPr>
                </a:br>
                <a:endParaRPr lang="de-DE" altLang="de-DE" dirty="0">
                  <a:latin typeface="+mj-lt"/>
                </a:endParaRPr>
              </a:p>
              <a:p>
                <a:pPr marL="342900" indent="-342900" eaLnBrk="1" hangingPunct="1">
                  <a:lnSpc>
                    <a:spcPts val="2000"/>
                  </a:lnSpc>
                  <a:buAutoNum type="alphaLcParenR"/>
                </a:pPr>
                <a:r>
                  <a:rPr lang="de-DE" altLang="de-DE" dirty="0" smtClean="0">
                    <a:latin typeface="+mj-lt"/>
                  </a:rPr>
                  <a:t>Wie </a:t>
                </a:r>
                <a:r>
                  <a:rPr lang="de-DE" altLang="de-DE" dirty="0">
                    <a:latin typeface="+mj-lt"/>
                  </a:rPr>
                  <a:t>groß muss das Kapital sein, dass sie ohne Kapitalverlust </a:t>
                </a:r>
                <a:r>
                  <a:rPr lang="de-DE" altLang="de-DE" b="1" dirty="0">
                    <a:latin typeface="+mj-lt"/>
                  </a:rPr>
                  <a:t>jeden Monat </a:t>
                </a:r>
                <a:r>
                  <a:rPr lang="de-DE" altLang="de-DE" dirty="0">
                    <a:latin typeface="+mj-lt"/>
                  </a:rPr>
                  <a:t>den Betrag </a:t>
                </a:r>
                <a:r>
                  <a:rPr lang="de-DE" altLang="de-DE" dirty="0" smtClean="0">
                    <a:latin typeface="+mj-lt"/>
                  </a:rPr>
                  <a:t>von </a:t>
                </a:r>
                <a:r>
                  <a:rPr lang="de-DE" altLang="de-DE" dirty="0" smtClean="0">
                    <a:latin typeface="+mj-lt"/>
                  </a:rPr>
                  <a:t>500€ </a:t>
                </a:r>
                <a:r>
                  <a:rPr lang="de-DE" altLang="de-DE" dirty="0" smtClean="0">
                    <a:latin typeface="+mj-lt"/>
                  </a:rPr>
                  <a:t>von ihrem Konto </a:t>
                </a:r>
                <a:r>
                  <a:rPr lang="de-DE" altLang="de-DE" b="1" dirty="0" smtClean="0">
                    <a:latin typeface="+mj-lt"/>
                  </a:rPr>
                  <a:t>mit monatlicher Verrechnung</a:t>
                </a:r>
                <a:r>
                  <a:rPr lang="de-DE" altLang="de-DE" dirty="0" smtClean="0">
                    <a:latin typeface="+mj-lt"/>
                  </a:rPr>
                  <a:t> abheben </a:t>
                </a:r>
                <a:r>
                  <a:rPr lang="de-DE" altLang="de-DE" dirty="0">
                    <a:latin typeface="+mj-lt"/>
                  </a:rPr>
                  <a:t>kann ? Der aktuelle Zins beträgt 1,6</a:t>
                </a:r>
                <a:r>
                  <a:rPr lang="de-DE" altLang="de-DE" dirty="0" smtClean="0">
                    <a:latin typeface="+mj-lt"/>
                  </a:rPr>
                  <a:t>%.</a:t>
                </a:r>
                <a:br>
                  <a:rPr lang="de-DE" altLang="de-DE" dirty="0" smtClean="0">
                    <a:latin typeface="+mj-lt"/>
                  </a:rPr>
                </a:br>
                <a:endParaRPr lang="de-DE" altLang="de-DE" dirty="0" smtClean="0">
                  <a:latin typeface="+mj-lt"/>
                </a:endParaRPr>
              </a:p>
              <a:p>
                <a:pPr marL="342900" indent="-342900" eaLnBrk="1" hangingPunct="1">
                  <a:lnSpc>
                    <a:spcPts val="2000"/>
                  </a:lnSpc>
                  <a:buAutoNum type="alphaLcParenR"/>
                </a:pPr>
                <a:r>
                  <a:rPr lang="de-DE" altLang="de-DE" dirty="0" smtClean="0">
                    <a:latin typeface="+mj-lt"/>
                  </a:rPr>
                  <a:t>Was </a:t>
                </a:r>
                <a:r>
                  <a:rPr lang="de-DE" altLang="de-DE" dirty="0">
                    <a:latin typeface="+mj-lt"/>
                  </a:rPr>
                  <a:t>passiert, wenn der Zins um 1 </a:t>
                </a:r>
                <a:r>
                  <a:rPr lang="de-DE" altLang="de-DE" dirty="0" smtClean="0">
                    <a:latin typeface="+mj-lt"/>
                  </a:rPr>
                  <a:t>Prozent steigt </a:t>
                </a:r>
                <a:r>
                  <a:rPr lang="de-DE" altLang="de-DE" dirty="0">
                    <a:latin typeface="+mj-lt"/>
                  </a:rPr>
                  <a:t>bzw. fällt</a:t>
                </a:r>
                <a:r>
                  <a:rPr lang="de-DE" altLang="de-DE" dirty="0" smtClean="0">
                    <a:latin typeface="+mj-lt"/>
                  </a:rPr>
                  <a:t>?</a:t>
                </a:r>
              </a:p>
              <a:p>
                <a:pPr marL="0" indent="0" eaLnBrk="1" hangingPunct="1">
                  <a:lnSpc>
                    <a:spcPts val="2000"/>
                  </a:lnSpc>
                </a:pPr>
                <a:endParaRPr lang="de-DE" altLang="de-DE" b="1" dirty="0" smtClean="0">
                  <a:solidFill>
                    <a:schemeClr val="accent1"/>
                  </a:solidFill>
                  <a:latin typeface="+mj-lt"/>
                </a:endParaRPr>
              </a:p>
              <a:p>
                <a:pPr marL="0" indent="0" eaLnBrk="1" hangingPunct="1">
                  <a:lnSpc>
                    <a:spcPts val="2000"/>
                  </a:lnSpc>
                </a:pPr>
                <a:r>
                  <a:rPr lang="de-DE" altLang="de-DE" b="1" dirty="0" smtClean="0">
                    <a:solidFill>
                      <a:schemeClr val="accent1"/>
                    </a:solidFill>
                    <a:latin typeface="+mj-lt"/>
                  </a:rPr>
                  <a:t>Lösung</a:t>
                </a:r>
                <a:r>
                  <a:rPr lang="de-DE" altLang="de-DE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</a:rPr>
                  <a:t>: </a:t>
                </a:r>
                <a:r>
                  <a:rPr lang="de-DE" alt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j-lt"/>
                  </a:rPr>
                  <a:t> </a:t>
                </a:r>
              </a:p>
              <a:p>
                <a:pPr marL="0" indent="0" eaLnBrk="1" hangingPunct="1">
                  <a:lnSpc>
                    <a:spcPts val="2000"/>
                  </a:lnSpc>
                </a:pPr>
                <a:endParaRPr lang="de-DE" alt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pPr marL="0" indent="0" eaLnBrk="1" hangingPunct="1">
                  <a:lnSpc>
                    <a:spcPts val="2000"/>
                  </a:lnSpc>
                </a:pPr>
                <a:endParaRPr lang="de-DE" alt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pPr marL="342900" indent="-342900" eaLnBrk="1" hangingPunct="1">
                  <a:lnSpc>
                    <a:spcPts val="2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de-DE" alt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50</m:t>
                    </m:r>
                    <m:r>
                      <a:rPr lang="de-DE" alt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0=</m:t>
                    </m:r>
                    <m:r>
                      <a:rPr lang="de-DE" alt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de-DE" alt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alt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1,6%</m:t>
                        </m:r>
                      </m:num>
                      <m:den>
                        <m:r>
                          <a:rPr lang="de-DE" alt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alt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de-DE" altLang="de-DE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alt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alt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    </m:t>
                        </m:r>
                      </m:e>
                    </m:groupChr>
                    <m:r>
                      <a:rPr lang="de-DE" alt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alt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alt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alt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60</m:t>
                        </m:r>
                        <m:r>
                          <a:rPr lang="de-DE" alt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00</m:t>
                        </m:r>
                      </m:num>
                      <m:den>
                        <m:r>
                          <a:rPr lang="de-DE" alt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1,6%</m:t>
                        </m:r>
                      </m:den>
                    </m:f>
                    <m:r>
                      <a:rPr lang="de-DE" alt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=375.000 €</m:t>
                    </m:r>
                  </m:oMath>
                </a14:m>
                <a:endParaRPr lang="de-DE" altLang="de-DE" b="0" i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Cambria Math"/>
                </a:endParaRPr>
              </a:p>
              <a:p>
                <a:pPr marL="0" indent="0" eaLnBrk="1" hangingPunct="1">
                  <a:lnSpc>
                    <a:spcPts val="2000"/>
                  </a:lnSpc>
                </a:pPr>
                <a:endParaRPr lang="de-DE" alt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Cambria Math"/>
                </a:endParaRPr>
              </a:p>
              <a:p>
                <a:pPr marL="0" indent="0" eaLnBrk="1" hangingPunct="1">
                  <a:lnSpc>
                    <a:spcPts val="2000"/>
                  </a:lnSpc>
                </a:pPr>
                <a:r>
                  <a:rPr lang="de-DE" altLang="de-DE" b="1" i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Antwort</a:t>
                </a:r>
                <a:r>
                  <a:rPr lang="de-DE" altLang="de-DE" b="0" i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:   Bei einem Kapital von 375.000€ entstehen auf dem Konto monatlich 500€, die zur Erhöhung der Rente genutzt werden können.</a:t>
                </a:r>
              </a:p>
              <a:p>
                <a:pPr marL="0" indent="0" eaLnBrk="1" hangingPunct="1">
                  <a:lnSpc>
                    <a:spcPts val="2000"/>
                  </a:lnSpc>
                </a:pPr>
                <a:endParaRPr lang="de-DE" altLang="de-DE" dirty="0" smtClean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759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" y="1124744"/>
                <a:ext cx="8064127" cy="4452501"/>
              </a:xfrm>
              <a:prstGeom prst="rect">
                <a:avLst/>
              </a:prstGeom>
              <a:blipFill>
                <a:blip r:embed="rId2"/>
                <a:stretch>
                  <a:fillRect l="-681" t="-1233" r="-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1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540000" y="1124744"/>
            <a:ext cx="8064127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000"/>
              </a:lnSpc>
            </a:pPr>
            <a:r>
              <a:rPr lang="de-DE" altLang="de-DE" b="1" dirty="0">
                <a:latin typeface="+mj-lt"/>
              </a:rPr>
              <a:t>Aufgabe 2.20  – Mehr Rente für die Oma! </a:t>
            </a:r>
            <a:br>
              <a:rPr lang="de-DE" altLang="de-DE" b="1" dirty="0">
                <a:latin typeface="+mj-lt"/>
              </a:rPr>
            </a:br>
            <a:r>
              <a:rPr lang="de-DE" altLang="de-DE" dirty="0">
                <a:latin typeface="+mj-lt"/>
              </a:rPr>
              <a:t>Die Oma der Familie Acker soll 500,00 € Rente zusätzlich im Monat bekommen.</a:t>
            </a:r>
            <a:br>
              <a:rPr lang="de-DE" altLang="de-DE" dirty="0">
                <a:latin typeface="+mj-lt"/>
              </a:rPr>
            </a:br>
            <a:endParaRPr lang="de-DE" altLang="de-DE" sz="1200" dirty="0">
              <a:latin typeface="+mj-lt"/>
            </a:endParaRPr>
          </a:p>
          <a:p>
            <a:pPr marL="342900" indent="-342900" eaLnBrk="1" hangingPunct="1">
              <a:lnSpc>
                <a:spcPts val="2000"/>
              </a:lnSpc>
              <a:buAutoNum type="alphaLcParenR"/>
            </a:pPr>
            <a:r>
              <a:rPr lang="de-DE" altLang="de-DE" sz="1200" dirty="0">
                <a:latin typeface="+mj-lt"/>
              </a:rPr>
              <a:t>Wie groß muss das Kapital sein, dass sie ohne Kapitalverlust </a:t>
            </a:r>
            <a:r>
              <a:rPr lang="de-DE" altLang="de-DE" sz="1200" b="1" dirty="0">
                <a:latin typeface="+mj-lt"/>
              </a:rPr>
              <a:t>jeden Monat </a:t>
            </a:r>
            <a:r>
              <a:rPr lang="de-DE" altLang="de-DE" sz="1200" dirty="0">
                <a:latin typeface="+mj-lt"/>
              </a:rPr>
              <a:t>den Betrag von 500,00 € von ihrem Konto </a:t>
            </a:r>
            <a:r>
              <a:rPr lang="de-DE" altLang="de-DE" sz="1200" b="1" dirty="0">
                <a:latin typeface="+mj-lt"/>
              </a:rPr>
              <a:t>mit monatlicher Verrechnung</a:t>
            </a:r>
            <a:r>
              <a:rPr lang="de-DE" altLang="de-DE" sz="1200" dirty="0">
                <a:latin typeface="+mj-lt"/>
              </a:rPr>
              <a:t> abheben kann ? Der aktuelle Zins beträgt 1,6%.</a:t>
            </a:r>
            <a:br>
              <a:rPr lang="de-DE" altLang="de-DE" sz="1200" dirty="0">
                <a:latin typeface="+mj-lt"/>
              </a:rPr>
            </a:br>
            <a:endParaRPr lang="de-DE" altLang="de-DE" sz="1200" dirty="0">
              <a:latin typeface="+mj-lt"/>
            </a:endParaRPr>
          </a:p>
          <a:p>
            <a:pPr marL="342900" indent="-342900" eaLnBrk="1" hangingPunct="1">
              <a:lnSpc>
                <a:spcPts val="2000"/>
              </a:lnSpc>
              <a:buAutoNum type="alphaLcParenR"/>
            </a:pPr>
            <a:r>
              <a:rPr lang="de-DE" altLang="de-DE" dirty="0">
                <a:latin typeface="+mj-lt"/>
              </a:rPr>
              <a:t>Was passiert, wenn der Zins um 1 Prozent steigt bzw. fällt?</a:t>
            </a:r>
          </a:p>
          <a:p>
            <a:pPr marL="0" indent="0" eaLnBrk="1" hangingPunct="1">
              <a:lnSpc>
                <a:spcPts val="2000"/>
              </a:lnSpc>
            </a:pPr>
            <a:endParaRPr lang="de-DE" altLang="de-DE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539552" y="3043982"/>
                <a:ext cx="8424489" cy="3298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500"/>
                  </a:lnSpc>
                  <a:buFont typeface="+mj-lt"/>
                  <a:buAutoNum type="alphaLcParenR" startAt="2"/>
                </a:pPr>
                <a:r>
                  <a:rPr lang="de-DE" altLang="de-DE" b="1" dirty="0">
                    <a:solidFill>
                      <a:schemeClr val="accent1"/>
                    </a:solidFill>
                  </a:rPr>
                  <a:t>Lösung</a:t>
                </a:r>
                <a:r>
                  <a:rPr lang="de-DE" altLang="de-DE" b="1" dirty="0">
                    <a:solidFill>
                      <a:schemeClr val="bg1">
                        <a:lumMod val="85000"/>
                      </a:schemeClr>
                    </a:solidFill>
                  </a:rPr>
                  <a:t>: </a:t>
                </a:r>
                <a:r>
                  <a:rPr lang="de-DE" alt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Die </a:t>
                </a:r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Zinselastizität des Anfangskapitals ist gleich </a:t>
                </a:r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:</a:t>
                </a:r>
                <a:b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</a:br>
                <a:endParaRPr lang="de-DE" altLang="de-DE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 eaLnBrk="1" hangingPunct="1">
                  <a:lnSpc>
                    <a:spcPts val="2500"/>
                  </a:lnSpc>
                </a:pPr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de-DE" alt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6000</m:t>
                        </m:r>
                      </m:num>
                      <m:den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=6000∙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;   </a:t>
                </a:r>
                <a14:m>
                  <m:oMath xmlns:m="http://schemas.openxmlformats.org/officeDocument/2006/math"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𝐾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′(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6000</m:t>
                        </m:r>
                      </m:num>
                      <m:den>
                        <m:sSup>
                          <m:sSupPr>
                            <m:ctrlPr>
                              <a:rPr lang="de-DE" altLang="de-DE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alt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de-DE" alt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=−6000∙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; </a:t>
                </a:r>
                <a14:m>
                  <m:oMath xmlns:m="http://schemas.openxmlformats.org/officeDocument/2006/math"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alt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alt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altLang="de-DE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de-DE" altLang="de-DE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de-DE" altLang="de-DE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den>
                    </m:f>
                    <m:r>
                      <a:rPr lang="de-DE" altLang="de-DE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. </a:t>
                </a:r>
                <a:b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</a:br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      </a:t>
                </a:r>
                <a:endParaRPr lang="de-DE" altLang="de-DE" dirty="0" smtClean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 eaLnBrk="1" hangingPunct="1">
                  <a:lnSpc>
                    <a:spcPts val="2500"/>
                  </a:lnSpc>
                </a:pPr>
                <a:r>
                  <a:rPr lang="de-DE" altLang="de-DE" b="1" dirty="0" smtClean="0">
                    <a:solidFill>
                      <a:schemeClr val="accent1"/>
                    </a:solidFill>
                    <a:latin typeface="+mn-lt"/>
                  </a:rPr>
                  <a:t>Antwort</a:t>
                </a:r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:   </a:t>
                </a:r>
                <a14:m>
                  <m:oMath xmlns:m="http://schemas.openxmlformats.org/officeDocument/2006/math">
                    <m:r>
                      <a:rPr lang="de-DE" altLang="de-DE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1%</m:t>
                    </m:r>
                  </m:oMath>
                </a14:m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-Zuwachs des Zinses führt zur eine </a:t>
                </a:r>
                <a14:m>
                  <m:oMath xmlns:m="http://schemas.openxmlformats.org/officeDocument/2006/math"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1%</m:t>
                    </m:r>
                  </m:oMath>
                </a14:m>
                <a:r>
                  <a:rPr lang="de-DE" altLang="de-DE" dirty="0">
                    <a:solidFill>
                      <a:schemeClr val="accent1"/>
                    </a:solidFill>
                  </a:rPr>
                  <a:t>-</a:t>
                </a:r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Abnahme des Anfangskapitals, </a:t>
                </a:r>
                <a:b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</a:br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Angenommen </a:t>
                </a:r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die Zinsen fallen auf 1,58%  = 99%*1,6%, dann muss das    </a:t>
                </a:r>
                <a:b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</a:br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Anfangskapital </a:t>
                </a:r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um 1% steigen auf </a:t>
                </a:r>
                <a14:m>
                  <m:oMath xmlns:m="http://schemas.openxmlformats.org/officeDocument/2006/math"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375.000€+3750</m:t>
                    </m:r>
                    <m:r>
                      <a:rPr lang="de-DE" altLang="de-DE" dirty="0">
                        <a:solidFill>
                          <a:schemeClr val="accent1"/>
                        </a:solidFill>
                        <a:latin typeface="Cambria Math"/>
                      </a:rPr>
                      <m:t>€=378.750€</m:t>
                    </m:r>
                  </m:oMath>
                </a14:m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 um die gleiche Rente zu produzieren.</a:t>
                </a:r>
              </a:p>
              <a:p>
                <a:pPr marL="0" indent="0" eaLnBrk="1" hangingPunct="1">
                  <a:lnSpc>
                    <a:spcPts val="2500"/>
                  </a:lnSpc>
                </a:pPr>
                <a:endParaRPr lang="de-DE" altLang="de-DE" dirty="0" smtClean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 eaLnBrk="1" hangingPunct="1">
                  <a:lnSpc>
                    <a:spcPts val="2500"/>
                  </a:lnSpc>
                </a:pPr>
                <a:r>
                  <a:rPr lang="de-DE" altLang="de-DE" b="1" dirty="0" smtClean="0">
                    <a:solidFill>
                      <a:schemeClr val="accent1"/>
                    </a:solidFill>
                    <a:latin typeface="+mn-lt"/>
                  </a:rPr>
                  <a:t>Tatsächlich</a:t>
                </a:r>
                <a:r>
                  <a:rPr lang="de-DE" altLang="de-DE" dirty="0" smtClean="0">
                    <a:solidFill>
                      <a:schemeClr val="accent1"/>
                    </a:solidFill>
                    <a:latin typeface="+mn-lt"/>
                  </a:rPr>
                  <a:t> </a:t>
                </a:r>
                <a:r>
                  <a:rPr lang="de-DE" altLang="de-DE" dirty="0">
                    <a:solidFill>
                      <a:schemeClr val="accent1"/>
                    </a:solidFill>
                    <a:latin typeface="+mn-lt"/>
                  </a:rPr>
                  <a:t>ist </a:t>
                </a:r>
                <a14:m>
                  <m:oMath xmlns:m="http://schemas.openxmlformats.org/officeDocument/2006/math">
                    <m:r>
                      <a:rPr lang="de-DE" altLang="de-DE" dirty="0">
                        <a:solidFill>
                          <a:schemeClr val="accent1"/>
                        </a:solidFill>
                        <a:latin typeface="Cambria Math"/>
                      </a:rPr>
                      <m:t>378.750</m:t>
                    </m:r>
                  </m:oMath>
                </a14:m>
                <a:r>
                  <a:rPr lang="de-DE" alt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1,58%</m:t>
                        </m:r>
                      </m:num>
                      <m:den>
                        <m:r>
                          <a:rPr lang="de-DE" alt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de-DE" altLang="de-D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alt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499,95</m:t>
                    </m:r>
                    <m:r>
                      <a:rPr lang="de-DE" altLang="de-DE" i="1" dirty="0">
                        <a:solidFill>
                          <a:schemeClr val="accent1"/>
                        </a:solidFill>
                        <a:latin typeface="Cambria Math"/>
                      </a:rPr>
                      <m:t>€</m:t>
                    </m:r>
                  </m:oMath>
                </a14:m>
                <a:endParaRPr lang="de-DE" altLang="de-DE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43982"/>
                <a:ext cx="8424489" cy="3298339"/>
              </a:xfrm>
              <a:prstGeom prst="rect">
                <a:avLst/>
              </a:prstGeom>
              <a:blipFill>
                <a:blip r:embed="rId2"/>
                <a:stretch>
                  <a:fillRect l="-652" t="-370" r="-290" b="-9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1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F00DB-CDBB-4718-B90A-9DE203A0457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3530" y="332656"/>
            <a:ext cx="82296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 indent="-363538" algn="l">
              <a:lnSpc>
                <a:spcPct val="150000"/>
              </a:lnSpc>
            </a:pPr>
            <a:r>
              <a:rPr lang="de-DE" sz="3600" b="1" dirty="0" smtClean="0"/>
              <a:t>2.2 </a:t>
            </a:r>
            <a:r>
              <a:rPr lang="de-DE" altLang="de-DE" sz="3600" b="1" dirty="0"/>
              <a:t>Raten &amp; Renten </a:t>
            </a:r>
            <a:r>
              <a:rPr lang="de-DE" altLang="de-DE" sz="3600" b="1" dirty="0" smtClean="0"/>
              <a:t>im Zinseszinsmodell </a:t>
            </a:r>
          </a:p>
          <a:p>
            <a:pPr marL="363538" indent="-363538" algn="l">
              <a:lnSpc>
                <a:spcPct val="150000"/>
              </a:lnSpc>
            </a:pPr>
            <a:r>
              <a:rPr lang="de-DE" sz="1800" dirty="0" smtClean="0"/>
              <a:t>Ratenzahlungen </a:t>
            </a:r>
            <a:r>
              <a:rPr lang="de-DE" sz="1800" dirty="0" smtClean="0"/>
              <a:t>zu den Zinsverrechnungsterminen </a:t>
            </a:r>
          </a:p>
          <a:p>
            <a:pPr marL="363538" indent="-363538" algn="l">
              <a:lnSpc>
                <a:spcPct val="150000"/>
              </a:lnSpc>
            </a:pPr>
            <a:r>
              <a:rPr lang="de-DE" sz="1800" dirty="0" smtClean="0"/>
              <a:t>im diskreten Zinsmodell  </a:t>
            </a:r>
            <a:r>
              <a:rPr lang="de-DE" altLang="de-DE" sz="1800" dirty="0" smtClean="0"/>
              <a:t>(</a:t>
            </a:r>
            <a:r>
              <a:rPr lang="de-DE" altLang="de-DE" sz="1800" dirty="0"/>
              <a:t>geometrische Reihe) </a:t>
            </a:r>
            <a:endParaRPr lang="de-DE" altLang="de-DE" sz="1800" dirty="0" smtClean="0"/>
          </a:p>
          <a:p>
            <a:pPr marL="363538" indent="-363538" algn="l">
              <a:lnSpc>
                <a:spcPct val="150000"/>
              </a:lnSpc>
            </a:pPr>
            <a:endParaRPr lang="de-DE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24860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190052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72" y="1284717"/>
            <a:ext cx="1519280" cy="20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540000" y="1124744"/>
            <a:ext cx="8064127" cy="34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000"/>
              </a:lnSpc>
            </a:pPr>
            <a:r>
              <a:rPr lang="de-DE" altLang="de-DE" b="1" dirty="0">
                <a:latin typeface="+mj-lt"/>
              </a:rPr>
              <a:t>Aufgabe </a:t>
            </a:r>
            <a:r>
              <a:rPr lang="de-DE" altLang="de-DE" b="1" dirty="0" smtClean="0">
                <a:latin typeface="+mj-lt"/>
              </a:rPr>
              <a:t>2.21  </a:t>
            </a:r>
            <a:r>
              <a:rPr lang="de-DE" altLang="de-DE" b="1" dirty="0">
                <a:latin typeface="+mj-lt"/>
              </a:rPr>
              <a:t>– </a:t>
            </a:r>
            <a:r>
              <a:rPr lang="de-DE" altLang="de-DE" b="1" dirty="0" err="1" smtClean="0">
                <a:latin typeface="+mj-lt"/>
              </a:rPr>
              <a:t>Lifecycle</a:t>
            </a:r>
            <a:r>
              <a:rPr lang="de-DE" altLang="de-DE" b="1" dirty="0" smtClean="0">
                <a:latin typeface="+mj-lt"/>
              </a:rPr>
              <a:t> </a:t>
            </a:r>
            <a:r>
              <a:rPr lang="de-DE" altLang="de-DE" b="1" dirty="0">
                <a:latin typeface="+mj-lt"/>
              </a:rPr>
              <a:t/>
            </a:r>
            <a:br>
              <a:rPr lang="de-DE" altLang="de-DE" b="1" dirty="0">
                <a:latin typeface="+mj-lt"/>
              </a:rPr>
            </a:br>
            <a:endParaRPr lang="de-DE" altLang="de-DE" b="1" dirty="0" smtClean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>
                <a:latin typeface="+mj-lt"/>
              </a:rPr>
              <a:t>Yannick will Millionär werden</a:t>
            </a:r>
            <a:r>
              <a:rPr lang="de-DE" altLang="de-DE" dirty="0" smtClean="0">
                <a:latin typeface="+mj-lt"/>
              </a:rPr>
              <a:t>.</a:t>
            </a:r>
            <a:br>
              <a:rPr lang="de-DE" altLang="de-DE" dirty="0" smtClean="0">
                <a:latin typeface="+mj-lt"/>
              </a:rPr>
            </a:br>
            <a:r>
              <a:rPr lang="de-DE" altLang="de-DE" dirty="0" smtClean="0">
                <a:latin typeface="+mj-lt"/>
              </a:rPr>
              <a:t/>
            </a:r>
            <a:br>
              <a:rPr lang="de-DE" altLang="de-DE" dirty="0" smtClean="0">
                <a:latin typeface="+mj-lt"/>
              </a:rPr>
            </a:br>
            <a:r>
              <a:rPr lang="de-DE" altLang="de-DE" dirty="0" smtClean="0">
                <a:latin typeface="+mj-lt"/>
              </a:rPr>
              <a:t>Seit seinem Berufsstart vor 15 Jahre sparte er monatlich nachschüssig 1.000 EUR auf sein Konto mit 3% Nominal p.a. und monatlicher Zinsverrechnung. </a:t>
            </a:r>
          </a:p>
          <a:p>
            <a:pPr marL="0" indent="0" eaLnBrk="1" hangingPunct="1">
              <a:lnSpc>
                <a:spcPts val="2000"/>
              </a:lnSpc>
            </a:pPr>
            <a:endParaRPr lang="de-DE" altLang="de-DE" dirty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Jetzt will er das Geld nehmen und in eine Anlageform investieren, die ihm 7% p.a. mit jährlicher Verrechnung verspricht.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Welches Kapital hat er nach 10 Jahren zur Verfügung ?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Hat er sein Ziel erreicht ?</a:t>
            </a:r>
            <a:br>
              <a:rPr lang="de-DE" altLang="de-DE" dirty="0" smtClean="0">
                <a:latin typeface="+mj-lt"/>
              </a:rPr>
            </a:br>
            <a:endParaRPr lang="de-DE" altLang="de-DE" dirty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endParaRPr lang="de-DE" altLang="de-DE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93096"/>
            <a:ext cx="660711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540000" y="1124744"/>
            <a:ext cx="8064127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000"/>
              </a:lnSpc>
            </a:pPr>
            <a:r>
              <a:rPr lang="de-DE" altLang="de-DE" b="1" dirty="0">
                <a:latin typeface="+mj-lt"/>
              </a:rPr>
              <a:t>Aufgabe </a:t>
            </a:r>
            <a:r>
              <a:rPr lang="de-DE" altLang="de-DE" b="1" dirty="0" smtClean="0">
                <a:latin typeface="+mj-lt"/>
              </a:rPr>
              <a:t>2.21  </a:t>
            </a:r>
            <a:r>
              <a:rPr lang="de-DE" altLang="de-DE" b="1" dirty="0">
                <a:latin typeface="+mj-lt"/>
              </a:rPr>
              <a:t>– </a:t>
            </a:r>
            <a:r>
              <a:rPr lang="de-DE" altLang="de-DE" b="1" dirty="0" err="1" smtClean="0">
                <a:latin typeface="+mj-lt"/>
              </a:rPr>
              <a:t>Lifecycle</a:t>
            </a:r>
            <a:r>
              <a:rPr lang="de-DE" altLang="de-DE" b="1" dirty="0" smtClean="0">
                <a:latin typeface="+mj-lt"/>
              </a:rPr>
              <a:t> </a:t>
            </a:r>
            <a:r>
              <a:rPr lang="de-DE" altLang="de-DE" b="1" dirty="0">
                <a:latin typeface="+mj-lt"/>
              </a:rPr>
              <a:t/>
            </a:r>
            <a:br>
              <a:rPr lang="de-DE" altLang="de-DE" b="1" dirty="0">
                <a:latin typeface="+mj-lt"/>
              </a:rPr>
            </a:br>
            <a:endParaRPr lang="de-DE" altLang="de-DE" b="1" dirty="0" smtClean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>
                <a:latin typeface="+mj-lt"/>
              </a:rPr>
              <a:t>Yannick will Millionär werden</a:t>
            </a:r>
            <a:r>
              <a:rPr lang="de-DE" altLang="de-DE" dirty="0" smtClean="0">
                <a:latin typeface="+mj-lt"/>
              </a:rPr>
              <a:t>.</a:t>
            </a:r>
            <a:br>
              <a:rPr lang="de-DE" altLang="de-DE" dirty="0" smtClean="0">
                <a:latin typeface="+mj-lt"/>
              </a:rPr>
            </a:br>
            <a:r>
              <a:rPr lang="de-DE" altLang="de-DE" dirty="0" smtClean="0">
                <a:latin typeface="+mj-lt"/>
              </a:rPr>
              <a:t/>
            </a:r>
            <a:br>
              <a:rPr lang="de-DE" altLang="de-DE" dirty="0" smtClean="0">
                <a:latin typeface="+mj-lt"/>
              </a:rPr>
            </a:br>
            <a:r>
              <a:rPr lang="de-DE" altLang="de-DE" dirty="0" smtClean="0">
                <a:latin typeface="+mj-lt"/>
              </a:rPr>
              <a:t>(a) Seit seinem Berufsstart vor 15 Jahre sparte er monatlich nachschüssig 1.000 EUR auf sein Konto mit 3% Nominal p.a. und monatlicher Zinsverrechnung. </a:t>
            </a:r>
          </a:p>
          <a:p>
            <a:pPr marL="0" indent="0" eaLnBrk="1" hangingPunct="1">
              <a:lnSpc>
                <a:spcPts val="2000"/>
              </a:lnSpc>
            </a:pPr>
            <a:endParaRPr lang="de-DE" altLang="de-DE" dirty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(b) Jetzt will er das Geld nehmen und in eine Anlageform investieren, die ihm 7% p.a. mit jährlicher Verrechnung verspricht.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Welches Kapital hat er nach 15 Jahren zur Verfügung ?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Hat er sein Ziel erreicht ?</a:t>
            </a:r>
          </a:p>
          <a:p>
            <a:pPr marL="0" indent="0" eaLnBrk="1" hangingPunct="1">
              <a:lnSpc>
                <a:spcPts val="2000"/>
              </a:lnSpc>
            </a:pPr>
            <a:endParaRPr lang="de-DE" altLang="de-DE" dirty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(c) Welchen Betrag kann er sich </a:t>
            </a:r>
            <a:r>
              <a:rPr lang="de-DE" altLang="de-DE" dirty="0">
                <a:latin typeface="+mj-lt"/>
              </a:rPr>
              <a:t>als</a:t>
            </a:r>
            <a:r>
              <a:rPr lang="de-DE" altLang="de-DE" dirty="0"/>
              <a:t> </a:t>
            </a:r>
            <a:r>
              <a:rPr lang="de-DE" altLang="de-DE" dirty="0" smtClean="0">
                <a:latin typeface="+mj-lt"/>
              </a:rPr>
              <a:t>monatl. nachträgliche ewige Rente auszahlen lassen, wenn er das Geld wieder auf dem Konto von (a) anlegt?</a:t>
            </a:r>
          </a:p>
          <a:p>
            <a:pPr marL="0" indent="0" eaLnBrk="1" hangingPunct="1">
              <a:lnSpc>
                <a:spcPts val="2000"/>
              </a:lnSpc>
            </a:pPr>
            <a:endParaRPr lang="de-DE" altLang="de-DE" dirty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r>
              <a:rPr lang="de-DE" altLang="de-DE" dirty="0" smtClean="0">
                <a:latin typeface="+mj-lt"/>
              </a:rPr>
              <a:t>(d) Wie lange reicht das Geld wenn er unter sonst gleichen Bedingungen monatl. vorschüssig 5.000 EUR entnimmt ?</a:t>
            </a:r>
            <a:br>
              <a:rPr lang="de-DE" altLang="de-DE" dirty="0" smtClean="0">
                <a:latin typeface="+mj-lt"/>
              </a:rPr>
            </a:br>
            <a:endParaRPr lang="de-DE" altLang="de-DE" dirty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endParaRPr lang="de-DE" altLang="de-DE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540000" y="1124744"/>
            <a:ext cx="80641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000"/>
              </a:lnSpc>
            </a:pPr>
            <a:r>
              <a:rPr lang="de-DE" altLang="de-DE" b="1" dirty="0">
                <a:latin typeface="+mj-lt"/>
              </a:rPr>
              <a:t>Aufgabe </a:t>
            </a:r>
            <a:r>
              <a:rPr lang="de-DE" altLang="de-DE" b="1" dirty="0" smtClean="0">
                <a:latin typeface="+mj-lt"/>
              </a:rPr>
              <a:t>2.21  </a:t>
            </a:r>
            <a:r>
              <a:rPr lang="de-DE" altLang="de-DE" b="1" dirty="0">
                <a:latin typeface="+mj-lt"/>
              </a:rPr>
              <a:t>– </a:t>
            </a:r>
            <a:r>
              <a:rPr lang="de-DE" altLang="de-DE" b="1" dirty="0" err="1" smtClean="0">
                <a:latin typeface="+mj-lt"/>
              </a:rPr>
              <a:t>Lifecycle</a:t>
            </a:r>
            <a:r>
              <a:rPr lang="de-DE" altLang="de-DE" b="1" dirty="0" smtClean="0">
                <a:latin typeface="+mj-lt"/>
              </a:rPr>
              <a:t> </a:t>
            </a:r>
            <a:r>
              <a:rPr lang="de-DE" altLang="de-DE" b="1" dirty="0">
                <a:latin typeface="+mj-lt"/>
              </a:rPr>
              <a:t/>
            </a:r>
            <a:br>
              <a:rPr lang="de-DE" altLang="de-DE" b="1" dirty="0">
                <a:latin typeface="+mj-lt"/>
              </a:rPr>
            </a:br>
            <a:endParaRPr lang="de-DE" altLang="de-DE" b="1" dirty="0" smtClean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endParaRPr lang="de-DE" altLang="de-DE" b="1" dirty="0" smtClean="0"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100000" cy="33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540000" y="1124744"/>
            <a:ext cx="80641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000"/>
              </a:lnSpc>
            </a:pPr>
            <a:r>
              <a:rPr lang="de-DE" altLang="de-DE" b="1" dirty="0">
                <a:latin typeface="+mj-lt"/>
              </a:rPr>
              <a:t>Aufgabe </a:t>
            </a:r>
            <a:r>
              <a:rPr lang="de-DE" altLang="de-DE" b="1" dirty="0" smtClean="0">
                <a:latin typeface="+mj-lt"/>
              </a:rPr>
              <a:t>2.21  </a:t>
            </a:r>
            <a:r>
              <a:rPr lang="de-DE" altLang="de-DE" b="1" dirty="0">
                <a:latin typeface="+mj-lt"/>
              </a:rPr>
              <a:t>– </a:t>
            </a:r>
            <a:r>
              <a:rPr lang="de-DE" altLang="de-DE" b="1" dirty="0" err="1" smtClean="0">
                <a:latin typeface="+mj-lt"/>
              </a:rPr>
              <a:t>Lifecycle</a:t>
            </a:r>
            <a:r>
              <a:rPr lang="de-DE" altLang="de-DE" b="1" dirty="0" smtClean="0">
                <a:latin typeface="+mj-lt"/>
              </a:rPr>
              <a:t> </a:t>
            </a:r>
            <a:r>
              <a:rPr lang="de-DE" altLang="de-DE" b="1" dirty="0">
                <a:latin typeface="+mj-lt"/>
              </a:rPr>
              <a:t/>
            </a:r>
            <a:br>
              <a:rPr lang="de-DE" altLang="de-DE" b="1" dirty="0">
                <a:latin typeface="+mj-lt"/>
              </a:rPr>
            </a:br>
            <a:endParaRPr lang="de-DE" altLang="de-DE" b="1" dirty="0" smtClean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endParaRPr lang="de-DE" altLang="de-DE" b="1" dirty="0" smtClean="0"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52" y="1800104"/>
            <a:ext cx="8100000" cy="34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61ABF5-82FE-4FF3-ACCF-8A1C34B2FF8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540000" y="1124744"/>
            <a:ext cx="80641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000"/>
              </a:lnSpc>
            </a:pPr>
            <a:r>
              <a:rPr lang="de-DE" altLang="de-DE" b="1" dirty="0">
                <a:latin typeface="+mj-lt"/>
              </a:rPr>
              <a:t>Aufgabe </a:t>
            </a:r>
            <a:r>
              <a:rPr lang="de-DE" altLang="de-DE" b="1" dirty="0" smtClean="0">
                <a:latin typeface="+mj-lt"/>
              </a:rPr>
              <a:t>2.21  </a:t>
            </a:r>
            <a:r>
              <a:rPr lang="de-DE" altLang="de-DE" b="1" dirty="0">
                <a:latin typeface="+mj-lt"/>
              </a:rPr>
              <a:t>– </a:t>
            </a:r>
            <a:r>
              <a:rPr lang="de-DE" altLang="de-DE" b="1" dirty="0" err="1" smtClean="0">
                <a:latin typeface="+mj-lt"/>
              </a:rPr>
              <a:t>Lifecycle</a:t>
            </a:r>
            <a:r>
              <a:rPr lang="de-DE" altLang="de-DE" b="1" dirty="0" smtClean="0">
                <a:latin typeface="+mj-lt"/>
              </a:rPr>
              <a:t> </a:t>
            </a:r>
            <a:r>
              <a:rPr lang="de-DE" altLang="de-DE" b="1" dirty="0">
                <a:latin typeface="+mj-lt"/>
              </a:rPr>
              <a:t/>
            </a:r>
            <a:br>
              <a:rPr lang="de-DE" altLang="de-DE" b="1" dirty="0">
                <a:latin typeface="+mj-lt"/>
              </a:rPr>
            </a:br>
            <a:endParaRPr lang="de-DE" altLang="de-DE" b="1" dirty="0" smtClean="0">
              <a:latin typeface="+mj-lt"/>
            </a:endParaRPr>
          </a:p>
          <a:p>
            <a:pPr marL="0" indent="0" eaLnBrk="1" hangingPunct="1">
              <a:lnSpc>
                <a:spcPts val="2000"/>
              </a:lnSpc>
            </a:pPr>
            <a:endParaRPr lang="de-DE" altLang="de-DE" b="1" dirty="0" smtClean="0">
              <a:latin typeface="+mj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80" y="1641358"/>
            <a:ext cx="8100000" cy="40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Peter Lambe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F00DB-CDBB-4718-B90A-9DE203A0457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3530" y="332656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 indent="-363538" algn="l">
              <a:lnSpc>
                <a:spcPct val="150000"/>
              </a:lnSpc>
            </a:pPr>
            <a:r>
              <a:rPr lang="de-DE" sz="3600" b="1" dirty="0" smtClean="0"/>
              <a:t>2.2 </a:t>
            </a:r>
            <a:r>
              <a:rPr lang="de-DE" altLang="de-DE" sz="3600" b="1" dirty="0"/>
              <a:t>Raten &amp; Renten </a:t>
            </a:r>
            <a:r>
              <a:rPr lang="de-DE" altLang="de-DE" sz="3600" b="1" dirty="0" smtClean="0"/>
              <a:t>im Zinseszinsmodell </a:t>
            </a:r>
          </a:p>
          <a:p>
            <a:pPr marL="363538" indent="-363538" algn="l">
              <a:lnSpc>
                <a:spcPct val="150000"/>
              </a:lnSpc>
            </a:pPr>
            <a:r>
              <a:rPr lang="de-DE" sz="1800" dirty="0" smtClean="0"/>
              <a:t>Ratenzahlungen </a:t>
            </a:r>
            <a:r>
              <a:rPr lang="de-DE" sz="1800" dirty="0" smtClean="0"/>
              <a:t>zu den Zinsverrechnungsterminen </a:t>
            </a:r>
            <a:r>
              <a:rPr lang="de-DE" sz="1800" dirty="0" smtClean="0"/>
              <a:t>im </a:t>
            </a:r>
            <a:r>
              <a:rPr lang="de-DE" sz="1800" dirty="0" smtClean="0"/>
              <a:t>diskreten </a:t>
            </a:r>
            <a:r>
              <a:rPr lang="de-DE" sz="1800" dirty="0" smtClean="0"/>
              <a:t>Zinsmodell</a:t>
            </a:r>
            <a:endParaRPr lang="de-DE" altLang="de-DE" sz="1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35" y="366986"/>
            <a:ext cx="440730" cy="6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8" y="1573484"/>
            <a:ext cx="8208912" cy="46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39552" y="1124744"/>
                <a:ext cx="8224072" cy="47667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Aufgabe 2.9      (quartalsw. Zinsverrechnung </a:t>
                </a:r>
                <a:r>
                  <a:rPr lang="de-DE" b="1" u="sng" dirty="0" smtClean="0"/>
                  <a:t>und </a:t>
                </a:r>
                <a:r>
                  <a:rPr lang="de-DE" b="1" dirty="0" smtClean="0"/>
                  <a:t>quartalsw. Einzahlung  - Zinseszins)</a:t>
                </a:r>
              </a:p>
              <a:p>
                <a:pPr algn="just"/>
                <a:r>
                  <a:rPr lang="de-DE" dirty="0" smtClean="0"/>
                  <a:t>Ein einjähriger Zielsparvertrag setzt eine vorschüssige [nachschüssige], quartalsweise Einzahlung von 200 Euro voraus. Die </a:t>
                </a:r>
                <a:r>
                  <a:rPr lang="de-DE" dirty="0"/>
                  <a:t>Bank bietet einen Zins von 5 % p. a. </a:t>
                </a:r>
              </a:p>
              <a:p>
                <a:pPr algn="just"/>
                <a:r>
                  <a:rPr lang="de-DE" dirty="0" smtClean="0"/>
                  <a:t>Die Zinsen werden am Ende jedes Quartals gutgeschrieben. </a:t>
                </a:r>
              </a:p>
              <a:p>
                <a:pPr algn="just"/>
                <a:r>
                  <a:rPr lang="de-DE" dirty="0" smtClean="0"/>
                  <a:t>Wie hoch ist das Kapital am Ende des Jahres ?</a:t>
                </a:r>
              </a:p>
              <a:p>
                <a:pPr algn="just"/>
                <a:endParaRPr lang="de-DE" dirty="0"/>
              </a:p>
              <a:p>
                <a:pPr algn="just"/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     Berechne die Endwerte aller Raten im Zinseszins-Modell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457200" indent="-457200" algn="just">
                  <a:buAutoNum type="arabicPeriod"/>
                </a:pP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Rate: 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200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210,19 €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200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=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m:t> 207,59 €</m:t>
                    </m:r>
                  </m:oMath>
                </a14:m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]</a:t>
                </a:r>
              </a:p>
              <a:p>
                <a:pPr marL="457200" indent="-457200" algn="just">
                  <a:buAutoNum type="arabicPeriod"/>
                </a:pP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Rate: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200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207,59 €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 [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200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205,03 € ]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457200" indent="-457200" algn="just">
                  <a:buAutoNum type="arabicPeriod"/>
                </a:pP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Rate: 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200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205,03 €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 [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200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202,50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€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 </a:t>
                </a:r>
              </a:p>
              <a:p>
                <a:pPr marL="457200" indent="-457200" algn="just">
                  <a:buAutoNum type="arabicPeriod"/>
                </a:pP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Rate:  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200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202,50 € 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  [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200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 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5%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de-DE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200,00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€ ]</a:t>
                </a:r>
              </a:p>
              <a:p>
                <a:pPr algn="just"/>
                <a:endParaRPr lang="de-DE" b="1" u="sng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  Am Ende des Jahres hat sich ein Kapital in Höhe von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825,31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€ angesammelt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nachschüssig:   815,12 €, d.h. 10,19 € weniger].</a:t>
                </a:r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224072" cy="4766754"/>
              </a:xfrm>
              <a:prstGeom prst="rect">
                <a:avLst/>
              </a:prstGeom>
              <a:blipFill rotWithShape="1">
                <a:blip r:embed="rId3"/>
                <a:stretch>
                  <a:fillRect l="-667" t="-640" r="-593" b="-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582905" y="332656"/>
            <a:ext cx="4165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Ohne Ratenformel</a:t>
            </a:r>
            <a:endParaRPr lang="de-DE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4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539552" y="1124744"/>
                <a:ext cx="8208912" cy="500303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de-DE" b="1" dirty="0" smtClean="0"/>
                  <a:t>Aufgabe 2.10   Sparverträge  im Zinseszins-Modell</a:t>
                </a:r>
                <a:endParaRPr lang="de-DE" dirty="0" smtClean="0"/>
              </a:p>
              <a:p>
                <a:r>
                  <a:rPr lang="de-DE" dirty="0" smtClean="0"/>
                  <a:t>Wie hoch müsste der jährlich gleichbleibende Einzahlungsbetrag jeweils zum  01.01. eines Jahres bei einem Bausparvertrag mindestens sein, um bei einem Zinssatz von 3,0 % p. a. und einer Laufzeit von 15 Jahren ein Endkapital von über 25.000 Euro zu erhalten?</a:t>
                </a:r>
              </a:p>
              <a:p>
                <a:endParaRPr lang="de-DE" dirty="0" smtClean="0"/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Lösung:</a:t>
                </a:r>
                <a:endParaRPr lang="de-DE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p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+…+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de-DE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 1 −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1 − </m:t>
                        </m:r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de-DE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Die gegebenen Größen einsetzen und die Gleichung nach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auflösen.	</a:t>
                </a: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Antwort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Der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jährlich </a:t>
                </a:r>
                <a:r>
                  <a:rPr lang="de-DE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gleichbleibende </a:t>
                </a:r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Einzahlungsbetrag müsste mindestens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1.305,02 €</m:t>
                    </m:r>
                  </m:oMath>
                </a14:m>
                <a:r>
                  <a:rPr lang="de-DE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betragen.</a:t>
                </a:r>
              </a:p>
              <a:p>
                <a:r>
                  <a:rPr lang="de-DE" dirty="0"/>
                  <a:t>----------------------------------------------</a:t>
                </a:r>
              </a:p>
              <a:p>
                <a:r>
                  <a:rPr lang="de-DE" b="1" dirty="0" smtClean="0"/>
                  <a:t>Probe</a:t>
                </a:r>
                <a:r>
                  <a:rPr lang="de-DE" dirty="0" smtClean="0"/>
                  <a:t>:</a:t>
                </a:r>
                <a:endParaRPr lang="de-DE" dirty="0"/>
              </a:p>
              <a:p>
                <a:endParaRPr lang="de-DE" dirty="0" smtClean="0"/>
              </a:p>
              <a:p>
                <a:r>
                  <a:rPr lang="de-DE" dirty="0" smtClean="0"/>
                  <a:t>			      = </a:t>
                </a:r>
                <a:r>
                  <a:rPr lang="de-DE" dirty="0"/>
                  <a:t>1305,02 </a:t>
                </a:r>
                <a14:m>
                  <m:oMath xmlns:m="http://schemas.openxmlformats.org/officeDocument/2006/math">
                    <m:r>
                      <a:rPr lang="de-DE" i="0">
                        <a:latin typeface="Cambria Math"/>
                      </a:rPr>
                      <m:t>∗</m:t>
                    </m:r>
                  </m:oMath>
                </a14:m>
                <a:r>
                  <a:rPr lang="de-DE" dirty="0"/>
                  <a:t> 1,03 * (1,03^15-1)/0,03 = </a:t>
                </a:r>
                <a:r>
                  <a:rPr lang="de-DE" dirty="0" smtClean="0"/>
                  <a:t>25000,11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208912" cy="5003036"/>
              </a:xfrm>
              <a:prstGeom prst="rect">
                <a:avLst/>
              </a:prstGeom>
              <a:blipFill rotWithShape="1">
                <a:blip r:embed="rId2"/>
                <a:stretch>
                  <a:fillRect l="-669" t="-61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467544" y="5229200"/>
                <a:ext cx="3366120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</a:rPr>
                        <m:t>𝑟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   1 −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15</m:t>
                              </m:r>
                            </m:sup>
                          </m:sSup>
                        </m:num>
                        <m:den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1 − 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3366120" cy="6987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3" name="Rechteck 2"/>
          <p:cNvSpPr/>
          <p:nvPr/>
        </p:nvSpPr>
        <p:spPr>
          <a:xfrm>
            <a:off x="6084168" y="4740523"/>
            <a:ext cx="22156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Aufrunden !!!</a:t>
            </a:r>
          </a:p>
        </p:txBody>
      </p:sp>
    </p:spTree>
    <p:extLst>
      <p:ext uri="{BB962C8B-B14F-4D97-AF65-F5344CB8AC3E}">
        <p14:creationId xmlns:p14="http://schemas.microsoft.com/office/powerpoint/2010/main" val="6187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Rectangle 6"/>
              <p:cNvSpPr>
                <a:spLocks noChangeArrowheads="1"/>
              </p:cNvSpPr>
              <p:nvPr/>
            </p:nvSpPr>
            <p:spPr bwMode="auto">
              <a:xfrm>
                <a:off x="540000" y="1124744"/>
                <a:ext cx="7946988" cy="5584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3525" indent="-263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b="1" dirty="0" smtClean="0">
                    <a:latin typeface="+mn-lt"/>
                  </a:rPr>
                  <a:t>Aufgabe 2.11   (</a:t>
                </a:r>
                <a:r>
                  <a:rPr lang="de-DE" b="1" dirty="0">
                    <a:latin typeface="+mn-lt"/>
                  </a:rPr>
                  <a:t>Sparen mit Zinseszins</a:t>
                </a:r>
                <a:r>
                  <a:rPr lang="de-DE" b="1" dirty="0" smtClean="0">
                    <a:latin typeface="+mn-lt"/>
                  </a:rPr>
                  <a:t>)</a:t>
                </a:r>
                <a:endParaRPr lang="de-DE" b="1" dirty="0">
                  <a:latin typeface="+mn-lt"/>
                </a:endParaRPr>
              </a:p>
              <a:p>
                <a:pPr marL="0" indent="0"/>
                <a:r>
                  <a:rPr lang="de-DE" dirty="0">
                    <a:latin typeface="+mn-lt"/>
                  </a:rPr>
                  <a:t>Sparerin </a:t>
                </a:r>
                <a:r>
                  <a:rPr lang="de-DE" dirty="0" smtClean="0">
                    <a:latin typeface="+mn-lt"/>
                  </a:rPr>
                  <a:t>Sabine </a:t>
                </a:r>
                <a:r>
                  <a:rPr lang="de-DE" dirty="0">
                    <a:latin typeface="+mn-lt"/>
                  </a:rPr>
                  <a:t>legt 5 Jahre lang am Ende jeden Jahres </a:t>
                </a:r>
                <a:r>
                  <a:rPr lang="de-DE" dirty="0" smtClean="0">
                    <a:latin typeface="+mn-lt"/>
                  </a:rPr>
                  <a:t>200 € </a:t>
                </a:r>
                <a:r>
                  <a:rPr lang="de-DE" dirty="0">
                    <a:latin typeface="+mn-lt"/>
                  </a:rPr>
                  <a:t>auf einem </a:t>
                </a:r>
                <a:r>
                  <a:rPr lang="de-DE" dirty="0" smtClean="0">
                    <a:latin typeface="+mn-lt"/>
                  </a:rPr>
                  <a:t>Konto mit jährlicher Verrechnung an</a:t>
                </a:r>
                <a:r>
                  <a:rPr lang="de-DE" dirty="0">
                    <a:latin typeface="+mn-lt"/>
                  </a:rPr>
                  <a:t>, </a:t>
                </a:r>
                <a:r>
                  <a:rPr lang="de-DE" dirty="0" smtClean="0">
                    <a:latin typeface="+mn-lt"/>
                  </a:rPr>
                  <a:t>auf dem </a:t>
                </a:r>
                <a:r>
                  <a:rPr lang="de-DE" dirty="0">
                    <a:latin typeface="+mn-lt"/>
                  </a:rPr>
                  <a:t>das Guthaben zu </a:t>
                </a:r>
                <a:r>
                  <a:rPr lang="de-DE" dirty="0" smtClean="0">
                    <a:latin typeface="+mn-lt"/>
                  </a:rPr>
                  <a:t>0,8</a:t>
                </a:r>
                <a:r>
                  <a:rPr lang="de-DE" dirty="0">
                    <a:latin typeface="+mn-lt"/>
                  </a:rPr>
                  <a:t>% p.a. Zinseszinsen angesammelt wird. </a:t>
                </a:r>
                <a:endParaRPr lang="de-DE" dirty="0" smtClean="0">
                  <a:latin typeface="+mn-lt"/>
                </a:endParaRPr>
              </a:p>
              <a:p>
                <a:pPr marL="0" indent="0"/>
                <a:endParaRPr lang="de-DE" dirty="0" smtClean="0">
                  <a:latin typeface="+mn-lt"/>
                </a:endParaRPr>
              </a:p>
              <a:p>
                <a:pPr marL="342900" indent="-342900">
                  <a:buAutoNum type="alphaLcParenBoth"/>
                </a:pPr>
                <a:r>
                  <a:rPr lang="de-DE" dirty="0" smtClean="0">
                    <a:latin typeface="+mn-lt"/>
                  </a:rPr>
                  <a:t>Über </a:t>
                </a:r>
                <a:r>
                  <a:rPr lang="de-DE" dirty="0">
                    <a:latin typeface="+mn-lt"/>
                  </a:rPr>
                  <a:t>welchen </a:t>
                </a:r>
                <a:r>
                  <a:rPr lang="de-DE" b="1" i="1" dirty="0" smtClean="0">
                    <a:latin typeface="+mn-lt"/>
                  </a:rPr>
                  <a:t>Betrag</a:t>
                </a:r>
                <a:r>
                  <a:rPr lang="de-DE" dirty="0" smtClean="0">
                    <a:latin typeface="+mn-lt"/>
                  </a:rPr>
                  <a:t> wird Sabine </a:t>
                </a:r>
                <a:r>
                  <a:rPr lang="de-DE" b="1" i="1" dirty="0" smtClean="0">
                    <a:latin typeface="+mn-lt"/>
                  </a:rPr>
                  <a:t>am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b="1" i="1" dirty="0">
                    <a:latin typeface="+mn-lt"/>
                  </a:rPr>
                  <a:t>Ende</a:t>
                </a:r>
                <a:r>
                  <a:rPr lang="de-DE" dirty="0">
                    <a:latin typeface="+mn-lt"/>
                  </a:rPr>
                  <a:t> dieses Fünfjahreszeitraums verfügen? </a:t>
                </a:r>
                <a:endParaRPr lang="de-DE" dirty="0" smtClean="0">
                  <a:latin typeface="+mn-lt"/>
                </a:endParaRPr>
              </a:p>
              <a:p>
                <a:pPr marL="342900" indent="-342900">
                  <a:buAutoNum type="alphaLcParenBoth"/>
                </a:pPr>
                <a:r>
                  <a:rPr lang="de-DE" dirty="0" smtClean="0">
                    <a:latin typeface="+mn-lt"/>
                  </a:rPr>
                  <a:t>Welchen </a:t>
                </a:r>
                <a:r>
                  <a:rPr lang="de-DE" b="1" i="1" dirty="0">
                    <a:latin typeface="+mn-lt"/>
                  </a:rPr>
                  <a:t>Barwert</a:t>
                </a:r>
                <a:r>
                  <a:rPr lang="de-DE" dirty="0">
                    <a:latin typeface="+mn-lt"/>
                  </a:rPr>
                  <a:t> hat </a:t>
                </a:r>
                <a:r>
                  <a:rPr lang="de-DE" dirty="0" smtClean="0">
                    <a:latin typeface="+mn-lt"/>
                  </a:rPr>
                  <a:t>die Abfolge </a:t>
                </a:r>
                <a:r>
                  <a:rPr lang="de-DE" dirty="0">
                    <a:latin typeface="+mn-lt"/>
                  </a:rPr>
                  <a:t>der Einzahlungen, die </a:t>
                </a:r>
                <a:r>
                  <a:rPr lang="de-DE" dirty="0" smtClean="0">
                    <a:latin typeface="+mn-lt"/>
                  </a:rPr>
                  <a:t>Sabine </a:t>
                </a:r>
                <a:r>
                  <a:rPr lang="de-DE" dirty="0">
                    <a:latin typeface="+mn-lt"/>
                  </a:rPr>
                  <a:t>auf dieses Konto leistet</a:t>
                </a:r>
                <a:r>
                  <a:rPr lang="de-DE" dirty="0" smtClean="0">
                    <a:latin typeface="+mn-lt"/>
                  </a:rPr>
                  <a:t>?</a:t>
                </a:r>
              </a:p>
              <a:p>
                <a:pPr marL="342900" indent="-342900">
                  <a:buAutoNum type="alphaLcParenBoth"/>
                </a:pPr>
                <a:r>
                  <a:rPr lang="de-DE" dirty="0" smtClean="0">
                    <a:latin typeface="+mn-lt"/>
                  </a:rPr>
                  <a:t>Rechnen Sie nach, dass der </a:t>
                </a:r>
                <a:r>
                  <a:rPr lang="de-DE" b="1" i="1" dirty="0" smtClean="0">
                    <a:latin typeface="+mn-lt"/>
                  </a:rPr>
                  <a:t>Aufzinsfaktor</a:t>
                </a:r>
                <a:r>
                  <a:rPr lang="de-DE" dirty="0" smtClean="0">
                    <a:latin typeface="+mn-lt"/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 smtClean="0">
                    <a:latin typeface="+mn-lt"/>
                  </a:rPr>
                  <a:t> nach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de-DE" dirty="0" smtClean="0">
                    <a:latin typeface="+mn-lt"/>
                  </a:rPr>
                  <a:t> gerade gleich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de-DE" dirty="0" smtClean="0">
                    <a:latin typeface="+mn-lt"/>
                  </a:rPr>
                  <a:t> ist.</a:t>
                </a:r>
              </a:p>
              <a:p>
                <a:endParaRPr lang="de-DE" altLang="de-DE" b="1" dirty="0" smtClean="0">
                  <a:solidFill>
                    <a:schemeClr val="accent1"/>
                  </a:solidFill>
                  <a:latin typeface="+mn-lt"/>
                </a:endParaRPr>
              </a:p>
              <a:p>
                <a:r>
                  <a:rPr lang="de-DE" alt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Lösung:</a:t>
                </a:r>
                <a14:m>
                  <m:oMath xmlns:m="http://schemas.openxmlformats.org/officeDocument/2006/math">
                    <m:r>
                      <a:rPr lang="de-DE" b="1" i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 </m:t>
                    </m:r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=5,  </m:t>
                    </m:r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de-DE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%=0,8% 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.,  </m:t>
                    </m:r>
                    <m:r>
                      <a:rPr lang="de-DE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de-DE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=1,008  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de-DE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de-DE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br>
                  <a:rPr lang="de-DE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</a:br>
                <a:endParaRPr lang="de-DE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de-DE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𝐸𝑛𝑑𝑤𝑒𝑟𝑡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   </m:t>
                      </m:r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=200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=1.016,13 €</m:t>
                      </m:r>
                    </m:oMath>
                  </m:oMathPara>
                </a14:m>
                <a:endParaRPr lang="de-DE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𝐵𝑎𝑟𝑤𝑒𝑟𝑡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    </m:t>
                      </m:r>
                      <m:sSub>
                        <m:sSubPr>
                          <m:ctrlP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200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=976,44 €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𝐴𝑢𝑓𝑧𝑖𝑛𝑠𝑓𝑎𝑘𝑡𝑜𝑟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:   </m:t>
                      </m:r>
                      <m:sSup>
                        <m:sSup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dirty="0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 dirty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dirty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 =</m:t>
                      </m:r>
                      <m:sSup>
                        <m:sSupPr>
                          <m:ctrlP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1,040645141 </m:t>
                          </m:r>
                        </m:e>
                        <m:sup>
                          <m:f>
                            <m:fPr>
                              <m:ctrlP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=1,008….=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1,008=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de-DE" i="1" dirty="0">
                  <a:solidFill>
                    <a:schemeClr val="bg1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6656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" y="1124744"/>
                <a:ext cx="7946988" cy="5584542"/>
              </a:xfrm>
              <a:prstGeom prst="rect">
                <a:avLst/>
              </a:prstGeom>
              <a:blipFill rotWithShape="1">
                <a:blip r:embed="rId3"/>
                <a:stretch>
                  <a:fillRect l="-691" t="-546" r="-10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2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Rectangle 6"/>
              <p:cNvSpPr>
                <a:spLocks noChangeArrowheads="1"/>
              </p:cNvSpPr>
              <p:nvPr/>
            </p:nvSpPr>
            <p:spPr bwMode="auto">
              <a:xfrm>
                <a:off x="540000" y="1124744"/>
                <a:ext cx="7946988" cy="4286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3525" indent="-263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b="1" dirty="0" smtClean="0">
                    <a:latin typeface="+mn-lt"/>
                  </a:rPr>
                  <a:t>Aufgabe 2.12   (Sparen mit Zinseszins)</a:t>
                </a:r>
                <a:endParaRPr lang="de-DE" b="1" dirty="0">
                  <a:latin typeface="+mn-lt"/>
                </a:endParaRPr>
              </a:p>
              <a:p>
                <a:pPr marL="0" indent="0"/>
                <a:r>
                  <a:rPr lang="de-DE" dirty="0">
                    <a:latin typeface="+mn-lt"/>
                  </a:rPr>
                  <a:t>Ein Arbeitnehmer beschließt an seinem 20. Geburtstag, dass er in genau 45 </a:t>
                </a:r>
                <a:r>
                  <a:rPr lang="de-DE" dirty="0" smtClean="0">
                    <a:latin typeface="+mn-lt"/>
                  </a:rPr>
                  <a:t>Jahren ein Vermögen </a:t>
                </a:r>
                <a:r>
                  <a:rPr lang="de-DE" dirty="0">
                    <a:latin typeface="+mn-lt"/>
                  </a:rPr>
                  <a:t>von genau </a:t>
                </a:r>
                <a:r>
                  <a:rPr lang="de-DE" dirty="0" smtClean="0">
                    <a:latin typeface="+mn-lt"/>
                  </a:rPr>
                  <a:t>€ 500.000 </a:t>
                </a:r>
                <a:r>
                  <a:rPr lang="de-DE" dirty="0">
                    <a:latin typeface="+mn-lt"/>
                  </a:rPr>
                  <a:t>durch jährlich-nachschüssige Raten </a:t>
                </a:r>
                <a:r>
                  <a:rPr lang="de-DE" dirty="0" smtClean="0">
                    <a:latin typeface="+mn-lt"/>
                  </a:rPr>
                  <a:t>zusammengespart haben </a:t>
                </a:r>
                <a:r>
                  <a:rPr lang="de-DE" dirty="0">
                    <a:latin typeface="+mn-lt"/>
                  </a:rPr>
                  <a:t>will. </a:t>
                </a:r>
                <a:endParaRPr lang="de-DE" dirty="0" smtClean="0">
                  <a:latin typeface="+mn-lt"/>
                </a:endParaRPr>
              </a:p>
              <a:p>
                <a:pPr marL="0" indent="0"/>
                <a:r>
                  <a:rPr lang="de-DE" dirty="0" smtClean="0">
                    <a:latin typeface="+mn-lt"/>
                  </a:rPr>
                  <a:t>Wie </a:t>
                </a:r>
                <a:r>
                  <a:rPr lang="de-DE" dirty="0">
                    <a:latin typeface="+mn-lt"/>
                  </a:rPr>
                  <a:t>hoch müssen bei einem Zinssatz von konstant </a:t>
                </a:r>
                <a:r>
                  <a:rPr lang="de-DE" dirty="0" smtClean="0">
                    <a:latin typeface="+mn-lt"/>
                  </a:rPr>
                  <a:t>0,6</a:t>
                </a:r>
                <a:r>
                  <a:rPr lang="de-DE" dirty="0">
                    <a:latin typeface="+mn-lt"/>
                  </a:rPr>
                  <a:t>% </a:t>
                </a:r>
                <a:r>
                  <a:rPr lang="de-DE" dirty="0" smtClean="0">
                    <a:latin typeface="+mn-lt"/>
                  </a:rPr>
                  <a:t>p.a. die </a:t>
                </a:r>
                <a:r>
                  <a:rPr lang="de-DE" b="1" i="1" dirty="0">
                    <a:latin typeface="+mn-lt"/>
                  </a:rPr>
                  <a:t>Jahresraten</a:t>
                </a:r>
                <a:r>
                  <a:rPr lang="de-DE" dirty="0">
                    <a:latin typeface="+mn-lt"/>
                  </a:rPr>
                  <a:t> sein, damit dieses Ziel erreicht </a:t>
                </a:r>
                <a:r>
                  <a:rPr lang="de-DE" dirty="0" smtClean="0">
                    <a:latin typeface="+mn-lt"/>
                  </a:rPr>
                  <a:t>wird auf einem Konto mit jährlicher Zinsverrechnung?</a:t>
                </a:r>
              </a:p>
              <a:p>
                <a:pPr marL="0" indent="0"/>
                <a:endParaRPr lang="de-DE" dirty="0">
                  <a:latin typeface="+mn-lt"/>
                </a:endParaRPr>
              </a:p>
              <a:p>
                <a:r>
                  <a:rPr lang="de-DE" altLang="de-DE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Lösung:</a:t>
                </a:r>
                <a:endParaRPr lang="de-DE" altLang="de-DE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=45,  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%=0,6%,  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𝑞</m:t>
                      </m:r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=1,006          </m:t>
                      </m:r>
                      <m:sSub>
                        <m:sSubPr>
                          <m:ctrlP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de-DE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r>
                        <a:rPr lang="de-DE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 dirty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i="1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de-DE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9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de-DE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711,63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€</m:t>
                      </m:r>
                    </m:oMath>
                  </m:oMathPara>
                </a14:m>
                <a:endParaRPr lang="de-DE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endParaRPr lang="de-DE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endPara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endParaRPr lang="de-DE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656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" y="1124744"/>
                <a:ext cx="7946988" cy="4286302"/>
              </a:xfrm>
              <a:prstGeom prst="rect">
                <a:avLst/>
              </a:prstGeom>
              <a:blipFill rotWithShape="1">
                <a:blip r:embed="rId3"/>
                <a:stretch>
                  <a:fillRect l="-691" t="-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Wirtschaftsmathematik - Kap.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6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F9DA-B036-4A44-B7C6-1773B9F2428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4A709B-FA7B-4E92-B9C9-DBCF53DB45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Rectangle 6"/>
              <p:cNvSpPr>
                <a:spLocks noChangeArrowheads="1"/>
              </p:cNvSpPr>
              <p:nvPr/>
            </p:nvSpPr>
            <p:spPr bwMode="auto">
              <a:xfrm>
                <a:off x="540000" y="1124744"/>
                <a:ext cx="7946988" cy="5125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3525" indent="-263525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/>
                <a:r>
                  <a:rPr lang="de-DE" b="1" dirty="0" smtClean="0">
                    <a:latin typeface="+mn-lt"/>
                  </a:rPr>
                  <a:t>Aufgabe 2.13   (Sparen mit Zinseszins)</a:t>
                </a:r>
                <a:endParaRPr lang="de-DE" b="1" dirty="0">
                  <a:latin typeface="+mn-lt"/>
                </a:endParaRPr>
              </a:p>
              <a:p>
                <a:pPr marL="0" indent="0"/>
                <a:r>
                  <a:rPr lang="de-DE" b="1" i="1" dirty="0" smtClean="0">
                    <a:latin typeface="+mn-lt"/>
                  </a:rPr>
                  <a:t>Wie </a:t>
                </a:r>
                <a:r>
                  <a:rPr lang="de-DE" b="1" i="1" dirty="0">
                    <a:latin typeface="+mn-lt"/>
                  </a:rPr>
                  <a:t>lange </a:t>
                </a:r>
                <a:r>
                  <a:rPr lang="de-DE" dirty="0">
                    <a:latin typeface="+mn-lt"/>
                  </a:rPr>
                  <a:t>muss </a:t>
                </a:r>
                <a:r>
                  <a:rPr lang="de-DE" dirty="0" smtClean="0">
                    <a:latin typeface="+mn-lt"/>
                  </a:rPr>
                  <a:t>man jährlich-nachschüssig </a:t>
                </a:r>
                <a:r>
                  <a:rPr lang="de-DE" dirty="0">
                    <a:latin typeface="+mn-lt"/>
                  </a:rPr>
                  <a:t>einen Betrag von je </a:t>
                </a:r>
                <a:r>
                  <a:rPr lang="de-DE" dirty="0" smtClean="0">
                    <a:latin typeface="+mn-lt"/>
                  </a:rPr>
                  <a:t>€ 1.036,92</a:t>
                </a:r>
                <a:endParaRPr lang="de-DE" dirty="0">
                  <a:latin typeface="+mn-lt"/>
                </a:endParaRPr>
              </a:p>
              <a:p>
                <a:pPr marL="0" indent="0"/>
                <a:r>
                  <a:rPr lang="de-DE" dirty="0">
                    <a:latin typeface="+mn-lt"/>
                  </a:rPr>
                  <a:t>ansparen, um einen Endwert der Ersparnisse in Höhe von EUR </a:t>
                </a:r>
                <a:r>
                  <a:rPr lang="de-DE" dirty="0" smtClean="0">
                    <a:latin typeface="+mn-lt"/>
                  </a:rPr>
                  <a:t>250.000 </a:t>
                </a:r>
                <a:r>
                  <a:rPr lang="de-DE" dirty="0">
                    <a:latin typeface="+mn-lt"/>
                  </a:rPr>
                  <a:t>zu erreichen?</a:t>
                </a:r>
              </a:p>
              <a:p>
                <a:pPr marL="0" indent="0"/>
                <a:r>
                  <a:rPr lang="de-DE" dirty="0">
                    <a:latin typeface="+mn-lt"/>
                  </a:rPr>
                  <a:t>Gehen Sie davon aus, dass die Ersparnisse zu </a:t>
                </a:r>
                <a:r>
                  <a:rPr lang="de-DE" dirty="0" smtClean="0">
                    <a:latin typeface="+mn-lt"/>
                  </a:rPr>
                  <a:t>0,6</a:t>
                </a:r>
                <a:r>
                  <a:rPr lang="de-DE" dirty="0">
                    <a:latin typeface="+mn-lt"/>
                  </a:rPr>
                  <a:t>% p.a. </a:t>
                </a:r>
                <a:r>
                  <a:rPr lang="de-DE" dirty="0" smtClean="0">
                    <a:latin typeface="+mn-lt"/>
                  </a:rPr>
                  <a:t>mit jährlich-nachträglicher Zinsverrechnung angelegt werden.</a:t>
                </a:r>
                <a:endParaRPr lang="de-DE" dirty="0">
                  <a:latin typeface="+mn-lt"/>
                </a:endParaRPr>
              </a:p>
              <a:p>
                <a:pPr marL="0" indent="0"/>
                <a:r>
                  <a:rPr lang="de-DE" altLang="de-DE" b="1" dirty="0" smtClean="0">
                    <a:solidFill>
                      <a:schemeClr val="accent1"/>
                    </a:solidFill>
                    <a:latin typeface="+mn-lt"/>
                  </a:rPr>
                  <a:t>Lösung:</a:t>
                </a:r>
                <a:endParaRPr lang="de-DE" altLang="de-DE" b="1" i="1" dirty="0" smtClean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,  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%=0,6%,  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=1,006          </m:t>
                      </m:r>
                      <m:sSub>
                        <m:sSubPr>
                          <m:ctrlP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1036,92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de-DE" i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250.000=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/>
                        </a:rPr>
                        <m:t>1036,92∙</m:t>
                      </m:r>
                      <m:f>
                        <m:fPr>
                          <m:ctrlP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muss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nach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aufgel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ö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st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werden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de-DE" b="0" dirty="0" smtClean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/>
                <a:endParaRPr lang="de-DE" b="1" dirty="0">
                  <a:latin typeface="+mn-lt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/>
                        </a:rPr>
                        <m:t>250.000=1036,92∙</m:t>
                      </m:r>
                      <m:f>
                        <m:fPr>
                          <m:ctrlP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⇒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ln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250000</m:t>
                          </m:r>
                        </m:num>
                        <m:den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1036,92</m:t>
                          </m:r>
                        </m:den>
                      </m:f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∙0,006+1)=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ln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⁡(1,006)</m:t>
                      </m:r>
                    </m:oMath>
                  </m:oMathPara>
                </a14:m>
                <a:endParaRPr lang="de-DE" i="1" dirty="0" smtClean="0">
                  <a:latin typeface="+mn-lt"/>
                </a:endParaRPr>
              </a:p>
              <a:p>
                <a:pPr marL="0" indent="0"/>
                <a:endParaRPr lang="de-DE" i="1" dirty="0">
                  <a:latin typeface="+mn-lt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/>
                        </a:rPr>
                        <m:t>⇒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dirty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250000</m:t>
                                      </m:r>
                                    </m:num>
                                    <m:den>
                                      <m:r>
                                        <a:rPr lang="de-DE" i="1" dirty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1036,92</m:t>
                                      </m:r>
                                    </m:den>
                                  </m:f>
                                  <m:r>
                                    <a:rPr lang="de-DE" i="1" dirty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∙0,006+1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de-DE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⁡(1,006)</m:t>
                          </m:r>
                        </m:den>
                      </m:f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=149,56  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Jahre</m:t>
                      </m:r>
                    </m:oMath>
                  </m:oMathPara>
                </a14:m>
                <a:endParaRPr lang="de-DE" i="1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656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00" y="1124744"/>
                <a:ext cx="7946988" cy="5125506"/>
              </a:xfrm>
              <a:prstGeom prst="rect">
                <a:avLst/>
              </a:prstGeom>
              <a:blipFill rotWithShape="1">
                <a:blip r:embed="rId3"/>
                <a:stretch>
                  <a:fillRect l="-691" t="-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Dr. Peter Lambé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4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45243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sz="1800" b="1" dirty="0">
                <a:solidFill>
                  <a:schemeClr val="tx1"/>
                </a:solidFill>
                <a:cs typeface="Arial" charset="0"/>
              </a:rPr>
              <a:t>Aufgabe 2.14 </a:t>
            </a:r>
            <a:r>
              <a:rPr lang="de-DE" sz="1800" b="1" dirty="0" smtClean="0">
                <a:cs typeface="Arial" charset="0"/>
              </a:rPr>
              <a:t>Ratenkauf   -  </a:t>
            </a:r>
            <a:r>
              <a:rPr lang="de-DE" sz="1800" b="1" dirty="0">
                <a:solidFill>
                  <a:schemeClr val="tx1"/>
                </a:solidFill>
                <a:cs typeface="Arial" charset="0"/>
              </a:rPr>
              <a:t>„Ich bin doch nicht blöd!“ </a:t>
            </a:r>
            <a:r>
              <a:rPr lang="de-DE" sz="1800" b="1" dirty="0" smtClean="0">
                <a:solidFill>
                  <a:schemeClr val="tx1"/>
                </a:solidFill>
                <a:cs typeface="Arial" charset="0"/>
              </a:rPr>
              <a:t>-</a:t>
            </a:r>
            <a:endParaRPr lang="de-DE" sz="1800" b="1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>
                <a:solidFill>
                  <a:schemeClr val="tx1"/>
                </a:solidFill>
                <a:cs typeface="Arial" charset="0"/>
              </a:rPr>
              <a:t>Ein Elektronikmarkt bietet das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XPhone10 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für 479 € an.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>
                <a:solidFill>
                  <a:schemeClr val="tx1"/>
                </a:solidFill>
                <a:cs typeface="Arial" charset="0"/>
              </a:rPr>
              <a:t>Welche monatliche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Rate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müssen Sie bezahlen, wenn sie das Finanzierungsangebot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mit einem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effektivem Jahreszins von </a:t>
            </a:r>
            <a:r>
              <a:rPr lang="de-DE" sz="1800" b="1" dirty="0">
                <a:solidFill>
                  <a:srgbClr val="FF0000"/>
                </a:solidFill>
                <a:cs typeface="Arial" charset="0"/>
              </a:rPr>
              <a:t>0%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annehmen und der Kauf nach einem Jahr abgeschlossen sein soll?</a:t>
            </a: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>
                <a:solidFill>
                  <a:schemeClr val="tx1"/>
                </a:solidFill>
                <a:cs typeface="Arial" charset="0"/>
              </a:rPr>
              <a:t>Die Ratenzahlungen </a:t>
            </a:r>
            <a:r>
              <a:rPr lang="de-DE" sz="1800" dirty="0" smtClean="0">
                <a:solidFill>
                  <a:schemeClr val="tx1"/>
                </a:solidFill>
                <a:cs typeface="Arial" charset="0"/>
              </a:rPr>
              <a:t>sollen 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planmäßig am </a:t>
            </a:r>
            <a:r>
              <a:rPr lang="de-DE" sz="1800" dirty="0">
                <a:cs typeface="Arial" charset="0"/>
              </a:rPr>
              <a:t>Monatsende</a:t>
            </a:r>
            <a:r>
              <a:rPr lang="de-DE" sz="1800" dirty="0">
                <a:solidFill>
                  <a:schemeClr val="tx1"/>
                </a:solidFill>
                <a:cs typeface="Arial" charset="0"/>
              </a:rPr>
              <a:t> erfolgen.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Lösung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479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: 12 = 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39,916      </a:t>
            </a:r>
          </a:p>
          <a:p>
            <a:pPr marL="0" indent="0">
              <a:spcBef>
                <a:spcPct val="0"/>
              </a:spcBef>
              <a:buNone/>
            </a:pPr>
            <a:endParaRPr lang="de-DE" sz="1800" b="1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Antwort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:	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Das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XPhone10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kann durch 12 Raten à 39,92 € bezahlt werden.</a:t>
            </a:r>
          </a:p>
          <a:p>
            <a:pPr marL="342900" indent="-342900">
              <a:spcBef>
                <a:spcPct val="0"/>
              </a:spcBef>
              <a:buAutoNum type="alphaLcParenR" startAt="2"/>
            </a:pPr>
            <a:endParaRPr lang="de-DE" sz="1800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263525" indent="-263525"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cs typeface="Arial" charset="0"/>
            </a:endParaRPr>
          </a:p>
          <a:p>
            <a:pPr marL="263525" indent="-263525">
              <a:spcBef>
                <a:spcPct val="0"/>
              </a:spcBef>
            </a:pPr>
            <a:endParaRPr lang="de-DE" sz="1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Wirtschaftsmathematik - Kap. II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39552" y="1337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altLang="de-DE" sz="4000" b="1" dirty="0" smtClean="0"/>
              <a:t>Aufgaben</a:t>
            </a:r>
          </a:p>
        </p:txBody>
      </p:sp>
    </p:spTree>
    <p:extLst>
      <p:ext uri="{BB962C8B-B14F-4D97-AF65-F5344CB8AC3E}">
        <p14:creationId xmlns:p14="http://schemas.microsoft.com/office/powerpoint/2010/main" val="886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Bildschirmpräsentation (4:3)</PresentationFormat>
  <Paragraphs>346</Paragraphs>
  <Slides>24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Sylfaen</vt:lpstr>
      <vt:lpstr>Symbol</vt:lpstr>
      <vt:lpstr>Times New Roman</vt:lpstr>
      <vt:lpstr>Office Theme</vt:lpstr>
      <vt:lpstr>Formel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Aufgabe 2.16    Ähnlich zu Aufgabe II-21 Sie haben in einer Lotterie gewonnen. Als Hauptpreis können Sie unter folgenden Alternativen wählen:                                3 mio sofort     oder     300 tsd. 20 Jahre lang zu jedem Jahresbeginn  Lösung:  mit EXCEL: bei einem Zins von 8.9196074% sind die beiden Alternativen gleichwertig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Lambe, Peter</dc:creator>
  <cp:lastModifiedBy>Lambe</cp:lastModifiedBy>
  <cp:revision>480</cp:revision>
  <cp:lastPrinted>2017-05-14T21:36:48Z</cp:lastPrinted>
  <dcterms:created xsi:type="dcterms:W3CDTF">2011-04-28T12:47:42Z</dcterms:created>
  <dcterms:modified xsi:type="dcterms:W3CDTF">2022-11-21T21:29:20Z</dcterms:modified>
</cp:coreProperties>
</file>