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 autoAdjust="0"/>
    <p:restoredTop sz="94674" autoAdjust="0"/>
  </p:normalViewPr>
  <p:slideViewPr>
    <p:cSldViewPr>
      <p:cViewPr varScale="1">
        <p:scale>
          <a:sx n="124" d="100"/>
          <a:sy n="124" d="100"/>
        </p:scale>
        <p:origin x="816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7DBFA-E607-4569-A739-3DA3C19BC654}" type="datetimeFigureOut">
              <a:rPr lang="de-DE" smtClean="0"/>
              <a:t>30.06.17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431AD-F905-4846-8F81-4C4E805FC3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75380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7DBFA-E607-4569-A739-3DA3C19BC654}" type="datetimeFigureOut">
              <a:rPr lang="de-DE" smtClean="0"/>
              <a:t>30.06.17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431AD-F905-4846-8F81-4C4E805FC3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3722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7DBFA-E607-4569-A739-3DA3C19BC654}" type="datetimeFigureOut">
              <a:rPr lang="de-DE" smtClean="0"/>
              <a:t>30.06.17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431AD-F905-4846-8F81-4C4E805FC3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7416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7DBFA-E607-4569-A739-3DA3C19BC654}" type="datetimeFigureOut">
              <a:rPr lang="de-DE" smtClean="0"/>
              <a:t>30.06.17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431AD-F905-4846-8F81-4C4E805FC3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7896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7DBFA-E607-4569-A739-3DA3C19BC654}" type="datetimeFigureOut">
              <a:rPr lang="de-DE" smtClean="0"/>
              <a:t>30.06.17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431AD-F905-4846-8F81-4C4E805FC3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1552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7DBFA-E607-4569-A739-3DA3C19BC654}" type="datetimeFigureOut">
              <a:rPr lang="de-DE" smtClean="0"/>
              <a:t>30.06.17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431AD-F905-4846-8F81-4C4E805FC3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8034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7DBFA-E607-4569-A739-3DA3C19BC654}" type="datetimeFigureOut">
              <a:rPr lang="de-DE" smtClean="0"/>
              <a:t>30.06.17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431AD-F905-4846-8F81-4C4E805FC3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38662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7DBFA-E607-4569-A739-3DA3C19BC654}" type="datetimeFigureOut">
              <a:rPr lang="de-DE" smtClean="0"/>
              <a:t>30.06.17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431AD-F905-4846-8F81-4C4E805FC3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8323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7DBFA-E607-4569-A739-3DA3C19BC654}" type="datetimeFigureOut">
              <a:rPr lang="de-DE" smtClean="0"/>
              <a:t>30.06.17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431AD-F905-4846-8F81-4C4E805FC3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0689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7DBFA-E607-4569-A739-3DA3C19BC654}" type="datetimeFigureOut">
              <a:rPr lang="de-DE" smtClean="0"/>
              <a:t>30.06.17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431AD-F905-4846-8F81-4C4E805FC3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7784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7DBFA-E607-4569-A739-3DA3C19BC654}" type="datetimeFigureOut">
              <a:rPr lang="de-DE" smtClean="0"/>
              <a:t>30.06.17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431AD-F905-4846-8F81-4C4E805FC3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7661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37DBFA-E607-4569-A739-3DA3C19BC654}" type="datetimeFigureOut">
              <a:rPr lang="de-DE" smtClean="0"/>
              <a:t>30.06.17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2431AD-F905-4846-8F81-4C4E805FC3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6270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g"/><Relationship Id="rId3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ricss.org/fa/NewsRelease/News/Pages/890817_Vision_Chip.aspx" TargetMode="External"/><Relationship Id="rId4" Type="http://schemas.openxmlformats.org/officeDocument/2006/relationships/hyperlink" Target="http://www.businessinsider.com/scientists-put-a-bionic-eye-to-the-test-and-it-helped-blind-people-see-again-2015-7?IR=T" TargetMode="External"/><Relationship Id="rId5" Type="http://schemas.openxmlformats.org/officeDocument/2006/relationships/hyperlink" Target="https://www.retina-implant.de/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improveeyesighthq.com/retinitis-pigmentosa.htm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Relationship Id="rId3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tiff"/><Relationship Id="rId3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Relationship Id="rId3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tif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55576" y="476672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sz="4900" b="1" dirty="0" smtClean="0">
                <a:solidFill>
                  <a:schemeClr val="tx2"/>
                </a:solidFill>
                <a:effectLst/>
                <a:latin typeface="Arial"/>
                <a:ea typeface="Calibri"/>
                <a:cs typeface="Times New Roman"/>
              </a:rPr>
              <a:t>Seeing with an implant</a:t>
            </a:r>
            <a:r>
              <a:rPr lang="en-US" sz="2700" b="1" dirty="0" smtClean="0">
                <a:solidFill>
                  <a:schemeClr val="tx2"/>
                </a:solidFill>
                <a:effectLst/>
                <a:latin typeface="Arial"/>
                <a:ea typeface="Calibri"/>
                <a:cs typeface="Times New Roman"/>
              </a:rPr>
              <a:t/>
            </a:r>
            <a:br>
              <a:rPr lang="en-US" sz="2700" b="1" dirty="0" smtClean="0">
                <a:solidFill>
                  <a:schemeClr val="tx2"/>
                </a:solidFill>
                <a:effectLst/>
                <a:latin typeface="Arial"/>
                <a:ea typeface="Calibri"/>
                <a:cs typeface="Times New Roman"/>
              </a:rPr>
            </a:br>
            <a:r>
              <a:rPr lang="en-US" sz="2700" b="1" dirty="0" smtClean="0">
                <a:solidFill>
                  <a:schemeClr val="tx2"/>
                </a:solidFill>
                <a:effectLst/>
                <a:latin typeface="Arial"/>
                <a:ea typeface="Calibri"/>
                <a:cs typeface="Times New Roman"/>
              </a:rPr>
              <a:t> </a:t>
            </a:r>
            <a:br>
              <a:rPr lang="en-US" sz="2700" b="1" dirty="0" smtClean="0">
                <a:solidFill>
                  <a:schemeClr val="tx2"/>
                </a:solidFill>
                <a:effectLst/>
                <a:latin typeface="Arial"/>
                <a:ea typeface="Calibri"/>
                <a:cs typeface="Times New Roman"/>
              </a:rPr>
            </a:br>
            <a:r>
              <a:rPr lang="en-US" sz="2700" b="1" dirty="0" smtClean="0">
                <a:solidFill>
                  <a:schemeClr val="tx2"/>
                </a:solidFill>
                <a:effectLst/>
                <a:latin typeface="Arial"/>
                <a:ea typeface="Calibri"/>
                <a:cs typeface="Times New Roman"/>
              </a:rPr>
              <a:t>- how a microprocessor in the retina works -</a:t>
            </a:r>
            <a:r>
              <a:rPr lang="de-DE" sz="3600" dirty="0">
                <a:ea typeface="Calibri"/>
                <a:cs typeface="Times New Roman"/>
              </a:rPr>
              <a:t/>
            </a:r>
            <a:br>
              <a:rPr lang="de-DE" sz="3600" dirty="0">
                <a:ea typeface="Calibri"/>
                <a:cs typeface="Times New Roman"/>
              </a:rPr>
            </a:b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72816"/>
            <a:ext cx="8972600" cy="4132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4644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u="sng" dirty="0" smtClean="0">
                <a:solidFill>
                  <a:schemeClr val="tx2"/>
                </a:solidFill>
              </a:rPr>
              <a:t>The RETINA IMPLANT is not suited for...</a:t>
            </a:r>
            <a:endParaRPr lang="de-DE" sz="3600" u="sng" dirty="0">
              <a:solidFill>
                <a:schemeClr val="tx2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Arial"/>
              <a:buChar char="•"/>
            </a:pPr>
            <a:r>
              <a:rPr lang="en-US" dirty="0" smtClean="0"/>
              <a:t>Glaucoma </a:t>
            </a:r>
            <a:r>
              <a:rPr lang="en-US" dirty="0" smtClean="0"/>
              <a:t>/ elevated intraocular pressure</a:t>
            </a:r>
          </a:p>
          <a:p>
            <a:pPr>
              <a:buFont typeface="Arial"/>
              <a:buChar char="•"/>
            </a:pPr>
            <a:endParaRPr lang="en-US" dirty="0" smtClean="0"/>
          </a:p>
          <a:p>
            <a:pPr>
              <a:buFont typeface="Arial"/>
              <a:buChar char="•"/>
            </a:pPr>
            <a:endParaRPr lang="en-US" dirty="0" smtClean="0"/>
          </a:p>
          <a:p>
            <a:pPr>
              <a:buFont typeface="Arial"/>
              <a:buChar char="•"/>
            </a:pPr>
            <a:r>
              <a:rPr lang="en-US" dirty="0" smtClean="0"/>
              <a:t>Congenital </a:t>
            </a:r>
            <a:r>
              <a:rPr lang="en-US" dirty="0" smtClean="0"/>
              <a:t>blindness</a:t>
            </a:r>
          </a:p>
          <a:p>
            <a:pPr>
              <a:buFont typeface="Arial"/>
              <a:buChar char="•"/>
            </a:pPr>
            <a:r>
              <a:rPr lang="en-US" dirty="0" smtClean="0"/>
              <a:t>Retinal circulatory disorders</a:t>
            </a:r>
          </a:p>
          <a:p>
            <a:pPr>
              <a:buFont typeface="Arial"/>
              <a:buChar char="•"/>
            </a:pPr>
            <a:r>
              <a:rPr lang="en-US" dirty="0" smtClean="0"/>
              <a:t>Blindness caused by stroke</a:t>
            </a:r>
          </a:p>
          <a:p>
            <a:pPr>
              <a:buFont typeface="Arial"/>
              <a:buChar char="•"/>
            </a:pPr>
            <a:r>
              <a:rPr lang="en-US" dirty="0" smtClean="0"/>
              <a:t>Changes in the retina due to diabetes</a:t>
            </a:r>
          </a:p>
          <a:p>
            <a:pPr>
              <a:buFont typeface="Arial"/>
              <a:buChar char="•"/>
            </a:pPr>
            <a:r>
              <a:rPr lang="en-US" dirty="0" smtClean="0"/>
              <a:t>Optic nerve diseases / optic atrophy</a:t>
            </a:r>
          </a:p>
          <a:p>
            <a:pPr>
              <a:buFont typeface="Arial"/>
              <a:buChar char="•"/>
            </a:pPr>
            <a:r>
              <a:rPr lang="en-US" dirty="0" smtClean="0"/>
              <a:t>Age-related macular degeneration (AMD)</a:t>
            </a:r>
          </a:p>
          <a:p>
            <a:endParaRPr lang="de-DE" dirty="0"/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060848"/>
            <a:ext cx="2961538" cy="1944216"/>
          </a:xfrm>
          <a:prstGeom prst="rect">
            <a:avLst/>
          </a:prstGeom>
        </p:spPr>
      </p:pic>
      <p:pic>
        <p:nvPicPr>
          <p:cNvPr id="5" name="Bild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4187626"/>
            <a:ext cx="1705297" cy="1304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312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de-DE" sz="4800" dirty="0" smtClean="0"/>
          </a:p>
          <a:p>
            <a:pPr marL="0" indent="0" algn="ctr">
              <a:buNone/>
            </a:pPr>
            <a:r>
              <a:rPr lang="de-DE" sz="4800" b="1" dirty="0" err="1" smtClean="0">
                <a:solidFill>
                  <a:schemeClr val="tx2"/>
                </a:solidFill>
              </a:rPr>
              <a:t>Thank</a:t>
            </a:r>
            <a:r>
              <a:rPr lang="de-DE" sz="4800" b="1" dirty="0" smtClean="0">
                <a:solidFill>
                  <a:schemeClr val="tx2"/>
                </a:solidFill>
              </a:rPr>
              <a:t> </a:t>
            </a:r>
            <a:r>
              <a:rPr lang="de-DE" sz="4800" b="1" dirty="0" err="1" smtClean="0">
                <a:solidFill>
                  <a:schemeClr val="tx2"/>
                </a:solidFill>
              </a:rPr>
              <a:t>you</a:t>
            </a:r>
            <a:r>
              <a:rPr lang="de-DE" sz="4800" b="1" dirty="0" smtClean="0">
                <a:solidFill>
                  <a:schemeClr val="tx2"/>
                </a:solidFill>
              </a:rPr>
              <a:t> </a:t>
            </a:r>
            <a:r>
              <a:rPr lang="de-DE" sz="4800" b="1" dirty="0" err="1" smtClean="0">
                <a:solidFill>
                  <a:schemeClr val="tx2"/>
                </a:solidFill>
              </a:rPr>
              <a:t>for</a:t>
            </a:r>
            <a:r>
              <a:rPr lang="de-DE" sz="4800" b="1" dirty="0" smtClean="0">
                <a:solidFill>
                  <a:schemeClr val="tx2"/>
                </a:solidFill>
              </a:rPr>
              <a:t> </a:t>
            </a:r>
            <a:r>
              <a:rPr lang="de-DE" sz="4800" b="1" dirty="0" err="1" smtClean="0">
                <a:solidFill>
                  <a:schemeClr val="tx2"/>
                </a:solidFill>
              </a:rPr>
              <a:t>your</a:t>
            </a:r>
            <a:r>
              <a:rPr lang="de-DE" sz="4800" b="1" dirty="0" smtClean="0">
                <a:solidFill>
                  <a:schemeClr val="tx2"/>
                </a:solidFill>
              </a:rPr>
              <a:t> </a:t>
            </a:r>
            <a:r>
              <a:rPr lang="de-DE" sz="4800" b="1" dirty="0" err="1" smtClean="0">
                <a:solidFill>
                  <a:schemeClr val="tx2"/>
                </a:solidFill>
              </a:rPr>
              <a:t>attention</a:t>
            </a:r>
            <a:r>
              <a:rPr lang="de-DE" sz="4800" b="1" dirty="0" smtClean="0">
                <a:solidFill>
                  <a:schemeClr val="tx2"/>
                </a:solidFill>
              </a:rPr>
              <a:t>!</a:t>
            </a:r>
          </a:p>
          <a:p>
            <a:pPr marL="0" indent="0" algn="ctr">
              <a:buNone/>
            </a:pPr>
            <a:endParaRPr lang="de-DE" sz="4800" b="1" dirty="0">
              <a:solidFill>
                <a:schemeClr val="tx2"/>
              </a:solidFill>
            </a:endParaRPr>
          </a:p>
          <a:p>
            <a:pPr marL="0" indent="0" algn="ctr">
              <a:buNone/>
            </a:pPr>
            <a:endParaRPr lang="de-DE" sz="4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1465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chemeClr val="tx2"/>
                </a:solidFill>
                <a:ea typeface="DejaVu Sans"/>
              </a:rPr>
              <a:t>Source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000" dirty="0">
                <a:hlinkClick r:id="rId2"/>
              </a:rPr>
              <a:t>http://</a:t>
            </a:r>
            <a:r>
              <a:rPr lang="de-DE" sz="2000" dirty="0" smtClean="0">
                <a:hlinkClick r:id="rId2"/>
              </a:rPr>
              <a:t>www.improveeyesighthq.com/retinitis-pigmentosa.html</a:t>
            </a:r>
            <a:endParaRPr lang="de-DE" sz="2000" dirty="0" smtClean="0"/>
          </a:p>
          <a:p>
            <a:r>
              <a:rPr lang="de-DE" sz="2000" dirty="0">
                <a:hlinkClick r:id="rId3"/>
              </a:rPr>
              <a:t>http://</a:t>
            </a:r>
            <a:r>
              <a:rPr lang="de-DE" sz="2000" dirty="0" smtClean="0">
                <a:hlinkClick r:id="rId3"/>
              </a:rPr>
              <a:t>www.iricss.org/fa/NewsRelease/News/Pages/890817_Vision_Chip.aspx</a:t>
            </a:r>
            <a:endParaRPr lang="de-DE" sz="2000" dirty="0" smtClean="0"/>
          </a:p>
          <a:p>
            <a:r>
              <a:rPr lang="de-DE" sz="2000" dirty="0">
                <a:hlinkClick r:id="rId4"/>
              </a:rPr>
              <a:t>http://</a:t>
            </a:r>
            <a:r>
              <a:rPr lang="de-DE" sz="2000" dirty="0" smtClean="0">
                <a:hlinkClick r:id="rId4"/>
              </a:rPr>
              <a:t>www.businessinsider.com/scientists-put-a-bionic-eye-to-the-test-and-it-helped-blind-people-see-again-2015-7?IR=T</a:t>
            </a:r>
            <a:endParaRPr lang="de-DE" sz="2000" dirty="0" smtClean="0"/>
          </a:p>
          <a:p>
            <a:r>
              <a:rPr lang="de-DE" sz="2000" dirty="0">
                <a:hlinkClick r:id="rId5"/>
              </a:rPr>
              <a:t>https://www.retina-implant.de</a:t>
            </a:r>
            <a:r>
              <a:rPr lang="de-DE" sz="2000" dirty="0" smtClean="0">
                <a:hlinkClick r:id="rId5"/>
              </a:rPr>
              <a:t>/</a:t>
            </a:r>
            <a:endParaRPr lang="de-DE" sz="2000" dirty="0" smtClean="0"/>
          </a:p>
          <a:p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8519816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93204" y="260648"/>
            <a:ext cx="8229600" cy="5145435"/>
          </a:xfrm>
        </p:spPr>
        <p:txBody>
          <a:bodyPr/>
          <a:lstStyle/>
          <a:p>
            <a:pPr marL="0" indent="0" algn="ctr">
              <a:buNone/>
            </a:pPr>
            <a:r>
              <a:rPr lang="en-US" sz="4400" b="1" dirty="0" smtClean="0">
                <a:solidFill>
                  <a:schemeClr val="tx2"/>
                </a:solidFill>
              </a:rPr>
              <a:t>Like a camera in your eye</a:t>
            </a:r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 smtClean="0"/>
              <a:t>sub-retinal implant contains a microchip, similar to a digital camera, which is implanted under the retina. </a:t>
            </a:r>
            <a:endParaRPr lang="de-DE" dirty="0"/>
          </a:p>
        </p:txBody>
      </p:sp>
      <p:pic>
        <p:nvPicPr>
          <p:cNvPr id="2" name="Bild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636912"/>
            <a:ext cx="6670018" cy="3970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137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err="1" smtClean="0">
                <a:solidFill>
                  <a:schemeClr val="tx2"/>
                </a:solidFill>
              </a:rPr>
              <a:t>One</a:t>
            </a:r>
            <a:r>
              <a:rPr lang="de-DE" b="1" dirty="0" smtClean="0">
                <a:solidFill>
                  <a:schemeClr val="tx2"/>
                </a:solidFill>
              </a:rPr>
              <a:t> </a:t>
            </a:r>
            <a:r>
              <a:rPr lang="de-DE" b="1" dirty="0" err="1" smtClean="0">
                <a:solidFill>
                  <a:schemeClr val="tx2"/>
                </a:solidFill>
              </a:rPr>
              <a:t>implant</a:t>
            </a:r>
            <a:r>
              <a:rPr lang="de-DE" b="1" dirty="0" smtClean="0">
                <a:solidFill>
                  <a:schemeClr val="tx2"/>
                </a:solidFill>
              </a:rPr>
              <a:t>, </a:t>
            </a:r>
            <a:r>
              <a:rPr lang="de-DE" b="1" dirty="0" err="1" smtClean="0">
                <a:solidFill>
                  <a:schemeClr val="tx2"/>
                </a:solidFill>
              </a:rPr>
              <a:t>three</a:t>
            </a:r>
            <a:r>
              <a:rPr lang="de-DE" b="1" dirty="0" smtClean="0">
                <a:solidFill>
                  <a:schemeClr val="tx2"/>
                </a:solidFill>
              </a:rPr>
              <a:t> </a:t>
            </a:r>
            <a:r>
              <a:rPr lang="de-DE" b="1" dirty="0" err="1" smtClean="0">
                <a:solidFill>
                  <a:schemeClr val="tx2"/>
                </a:solidFill>
              </a:rPr>
              <a:t>components</a:t>
            </a:r>
            <a:r>
              <a:rPr lang="de-DE" b="1" dirty="0">
                <a:solidFill>
                  <a:schemeClr val="tx2"/>
                </a:solidFill>
              </a:rPr>
              <a:t>: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</a:t>
            </a:r>
            <a:r>
              <a:rPr lang="en-US" dirty="0" smtClean="0"/>
              <a:t>chip is </a:t>
            </a:r>
            <a:r>
              <a:rPr lang="en-US" dirty="0" smtClean="0"/>
              <a:t>only </a:t>
            </a:r>
            <a:r>
              <a:rPr lang="en-US" dirty="0" smtClean="0"/>
              <a:t>4 mm in size with a height of approx. 70 µm. It is equipped with 1600 photodiodes, which convert the incident light into an electrical signal. </a:t>
            </a:r>
            <a:endParaRPr lang="de-DE" dirty="0"/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789040"/>
            <a:ext cx="3585220" cy="2863695"/>
          </a:xfrm>
          <a:prstGeom prst="rect">
            <a:avLst/>
          </a:prstGeom>
        </p:spPr>
      </p:pic>
      <p:pic>
        <p:nvPicPr>
          <p:cNvPr id="5" name="Bild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789040"/>
            <a:ext cx="3900924" cy="2863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448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 descr="https://www.retina-implant.de/fileadmin/user_upload/AUGE_CHIP_ohne_RETINA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2054" name="Picture 6" descr="https://www.retina-implant.de/fileadmin/user_upload/AUGE_CHIP_ohne_RETIN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389440" y="-10324528"/>
            <a:ext cx="7920000" cy="79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www.retina-implant.de/fileadmin/user_upload/AUGE_CHIP_ohne_RETIN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4427984" cy="4585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Bild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171" y="1628800"/>
            <a:ext cx="5187989" cy="3816424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>
          <a:xfrm>
            <a:off x="2195736" y="380949"/>
            <a:ext cx="550657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4400" dirty="0">
                <a:solidFill>
                  <a:schemeClr val="tx2"/>
                </a:solidFill>
              </a:rPr>
              <a:t>A</a:t>
            </a:r>
            <a:r>
              <a:rPr lang="de-DE" sz="4400" smtClean="0">
                <a:solidFill>
                  <a:schemeClr val="tx2"/>
                </a:solidFill>
              </a:rPr>
              <a:t>rgus-ii-</a:t>
            </a:r>
            <a:r>
              <a:rPr lang="de-DE" sz="4400" dirty="0" err="1" smtClean="0">
                <a:solidFill>
                  <a:schemeClr val="tx2"/>
                </a:solidFill>
              </a:rPr>
              <a:t>retinal</a:t>
            </a:r>
            <a:r>
              <a:rPr lang="de-DE" sz="4400" dirty="0" smtClean="0">
                <a:solidFill>
                  <a:schemeClr val="tx2"/>
                </a:solidFill>
              </a:rPr>
              <a:t>-</a:t>
            </a:r>
            <a:r>
              <a:rPr lang="de-DE" sz="4400" dirty="0" err="1" smtClean="0">
                <a:solidFill>
                  <a:schemeClr val="tx2"/>
                </a:solidFill>
              </a:rPr>
              <a:t>implant</a:t>
            </a:r>
            <a:endParaRPr lang="de-DE" sz="4400" dirty="0">
              <a:solidFill>
                <a:schemeClr val="tx2"/>
              </a:solidFill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3872171" y="5630890"/>
            <a:ext cx="36372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err="1"/>
              <a:t>Electrodes</a:t>
            </a:r>
            <a:r>
              <a:rPr lang="de-DE" dirty="0"/>
              <a:t> </a:t>
            </a:r>
            <a:r>
              <a:rPr lang="de-DE" dirty="0" err="1"/>
              <a:t>implanted</a:t>
            </a:r>
            <a:r>
              <a:rPr lang="de-DE" dirty="0"/>
              <a:t> </a:t>
            </a:r>
            <a:r>
              <a:rPr lang="de-DE" dirty="0" err="1"/>
              <a:t>onto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retina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96065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>
                <a:solidFill>
                  <a:schemeClr val="tx2"/>
                </a:solidFill>
              </a:rPr>
              <a:t>The </a:t>
            </a:r>
            <a:r>
              <a:rPr lang="de-DE" b="1" dirty="0" err="1" smtClean="0">
                <a:solidFill>
                  <a:schemeClr val="tx2"/>
                </a:solidFill>
              </a:rPr>
              <a:t>receiver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The portion of the RETINA IMPLANT implanted in the eye does not have batteries or other power sources.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5" name="Bild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284984"/>
            <a:ext cx="3656174" cy="3407618"/>
          </a:xfrm>
          <a:prstGeom prst="rect">
            <a:avLst/>
          </a:prstGeom>
        </p:spPr>
      </p:pic>
      <p:pic>
        <p:nvPicPr>
          <p:cNvPr id="6" name="Bild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3230867"/>
            <a:ext cx="3960440" cy="2895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55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chemeClr val="tx2"/>
                </a:solidFill>
              </a:rPr>
              <a:t>Receiver </a:t>
            </a:r>
            <a:r>
              <a:rPr lang="de-DE" dirty="0" err="1" smtClean="0">
                <a:solidFill>
                  <a:schemeClr val="tx2"/>
                </a:solidFill>
              </a:rPr>
              <a:t>of</a:t>
            </a:r>
            <a:r>
              <a:rPr lang="de-DE" dirty="0" smtClean="0">
                <a:solidFill>
                  <a:schemeClr val="tx2"/>
                </a:solidFill>
              </a:rPr>
              <a:t> </a:t>
            </a:r>
            <a:r>
              <a:rPr lang="de-DE" dirty="0" err="1" smtClean="0">
                <a:solidFill>
                  <a:schemeClr val="tx2"/>
                </a:solidFill>
              </a:rPr>
              <a:t>the</a:t>
            </a:r>
            <a:r>
              <a:rPr lang="de-DE" dirty="0" smtClean="0">
                <a:solidFill>
                  <a:schemeClr val="tx2"/>
                </a:solidFill>
              </a:rPr>
              <a:t> </a:t>
            </a:r>
            <a:r>
              <a:rPr lang="de-DE" dirty="0" err="1" smtClean="0">
                <a:solidFill>
                  <a:schemeClr val="tx2"/>
                </a:solidFill>
              </a:rPr>
              <a:t>implant</a:t>
            </a:r>
            <a:endParaRPr lang="de-DE" dirty="0">
              <a:solidFill>
                <a:schemeClr val="tx2"/>
              </a:solidFill>
            </a:endParaRP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556792"/>
            <a:ext cx="4525963" cy="4525963"/>
          </a:xfrm>
        </p:spPr>
      </p:pic>
      <p:pic>
        <p:nvPicPr>
          <p:cNvPr id="3" name="Bild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420888"/>
            <a:ext cx="4320480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429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chemeClr val="tx2"/>
                </a:solidFill>
              </a:rPr>
              <a:t>The </a:t>
            </a:r>
            <a:r>
              <a:rPr lang="de-DE" dirty="0" err="1" smtClean="0">
                <a:solidFill>
                  <a:schemeClr val="tx2"/>
                </a:solidFill>
              </a:rPr>
              <a:t>control</a:t>
            </a:r>
            <a:r>
              <a:rPr lang="de-DE" dirty="0" smtClean="0">
                <a:solidFill>
                  <a:schemeClr val="tx2"/>
                </a:solidFill>
              </a:rPr>
              <a:t> </a:t>
            </a:r>
            <a:r>
              <a:rPr lang="de-DE" dirty="0" err="1" smtClean="0">
                <a:solidFill>
                  <a:schemeClr val="tx2"/>
                </a:solidFill>
              </a:rPr>
              <a:t>unit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transponder sends the energy from the handheld device from the outside via magnetic induction to the implanted coil. </a:t>
            </a:r>
            <a:endParaRPr lang="de-DE" dirty="0"/>
          </a:p>
        </p:txBody>
      </p:sp>
      <p:pic>
        <p:nvPicPr>
          <p:cNvPr id="4" name="Inhaltsplatzhalt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3284984"/>
            <a:ext cx="4248472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788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6845" y="0"/>
            <a:ext cx="8229600" cy="1143000"/>
          </a:xfrm>
        </p:spPr>
        <p:txBody>
          <a:bodyPr/>
          <a:lstStyle/>
          <a:p>
            <a:r>
              <a:rPr lang="de-DE" dirty="0" err="1" smtClean="0">
                <a:solidFill>
                  <a:schemeClr val="tx2"/>
                </a:solidFill>
              </a:rPr>
              <a:t>Results</a:t>
            </a:r>
            <a:r>
              <a:rPr lang="de-DE" dirty="0" smtClean="0">
                <a:solidFill>
                  <a:schemeClr val="tx2"/>
                </a:solidFill>
              </a:rPr>
              <a:t> in </a:t>
            </a:r>
            <a:r>
              <a:rPr lang="de-DE" dirty="0" err="1" smtClean="0">
                <a:solidFill>
                  <a:schemeClr val="tx2"/>
                </a:solidFill>
              </a:rPr>
              <a:t>visual</a:t>
            </a:r>
            <a:r>
              <a:rPr lang="de-DE" dirty="0" smtClean="0">
                <a:solidFill>
                  <a:schemeClr val="tx2"/>
                </a:solidFill>
              </a:rPr>
              <a:t> </a:t>
            </a:r>
            <a:r>
              <a:rPr lang="de-DE" dirty="0" err="1" smtClean="0">
                <a:solidFill>
                  <a:schemeClr val="tx2"/>
                </a:solidFill>
              </a:rPr>
              <a:t>function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980729"/>
            <a:ext cx="8229600" cy="3528392"/>
          </a:xfrm>
        </p:spPr>
        <p:txBody>
          <a:bodyPr>
            <a:normAutofit/>
          </a:bodyPr>
          <a:lstStyle/>
          <a:p>
            <a:r>
              <a:rPr lang="en-US" dirty="0" smtClean="0"/>
              <a:t>Due </a:t>
            </a:r>
            <a:r>
              <a:rPr lang="en-US" dirty="0" smtClean="0"/>
              <a:t>to the technical characteristics of the RETINA IMPLANT a theoretical maximum visual acuity of 0.07 (“7%”) with a horizontal visual field of 13° is possible.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 smtClean="0"/>
              <a:t>best visual acuity achieved so far has been 0.037 (“3,7%). </a:t>
            </a:r>
            <a:endParaRPr lang="de-DE" dirty="0"/>
          </a:p>
        </p:txBody>
      </p:sp>
      <p:pic>
        <p:nvPicPr>
          <p:cNvPr id="5" name="Bild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7513" y="4157702"/>
            <a:ext cx="6948264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10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2"/>
                </a:solidFill>
              </a:rPr>
              <a:t>Who is the implant suitable for?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These </a:t>
            </a:r>
            <a:r>
              <a:rPr lang="en-US" dirty="0" smtClean="0"/>
              <a:t>symptoms are mostly associated with an eye disease called “retinitis </a:t>
            </a:r>
            <a:r>
              <a:rPr lang="en-US" dirty="0" err="1" smtClean="0"/>
              <a:t>pigmentosa</a:t>
            </a:r>
            <a:r>
              <a:rPr lang="en-US" dirty="0" smtClean="0"/>
              <a:t>” (RP).</a:t>
            </a:r>
            <a:endParaRPr lang="de-DE" dirty="0"/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500413"/>
            <a:ext cx="6788091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624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256</Words>
  <Application>Microsoft Macintosh PowerPoint</Application>
  <PresentationFormat>Bildschirmpräsentation (4:3)</PresentationFormat>
  <Paragraphs>34</Paragraphs>
  <Slides>12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7" baseType="lpstr">
      <vt:lpstr>Calibri</vt:lpstr>
      <vt:lpstr>DejaVu Sans</vt:lpstr>
      <vt:lpstr>Times New Roman</vt:lpstr>
      <vt:lpstr>Arial</vt:lpstr>
      <vt:lpstr>Larissa</vt:lpstr>
      <vt:lpstr>Seeing with an implant   - how a microprocessor in the retina works - </vt:lpstr>
      <vt:lpstr>PowerPoint-Präsentation</vt:lpstr>
      <vt:lpstr>One implant, three components:</vt:lpstr>
      <vt:lpstr>PowerPoint-Präsentation</vt:lpstr>
      <vt:lpstr>The receiver</vt:lpstr>
      <vt:lpstr>Receiver of the implant</vt:lpstr>
      <vt:lpstr>The control unit</vt:lpstr>
      <vt:lpstr>Results in visual function</vt:lpstr>
      <vt:lpstr>Who is the implant suitable for?</vt:lpstr>
      <vt:lpstr>The RETINA IMPLANT is not suited for...</vt:lpstr>
      <vt:lpstr>PowerPoint-Präsentation</vt:lpstr>
      <vt:lpstr>Source</vt:lpstr>
    </vt:vector>
  </TitlesOfParts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Seeing with an implant  - how a microprocessor in the retina works -</dc:title>
  <dc:creator>Praxis</dc:creator>
  <cp:lastModifiedBy>Simon Till</cp:lastModifiedBy>
  <cp:revision>15</cp:revision>
  <dcterms:created xsi:type="dcterms:W3CDTF">2017-06-29T08:13:16Z</dcterms:created>
  <dcterms:modified xsi:type="dcterms:W3CDTF">2017-06-30T08:59:50Z</dcterms:modified>
</cp:coreProperties>
</file>